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notesSlides/notesSlide4.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notesSlides/notesSlide5.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ags/tag6.xml" ContentType="application/vnd.openxmlformats-officedocument.presentationml.tags+xml"/>
  <Override PartName="/ppt/tags/tag7.xml" ContentType="application/vnd.openxmlformats-officedocument.presentationml.tags+xml"/>
  <Override PartName="/ppt/notesSlides/notesSlide6.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notesSlides/notesSlide7.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tags/tag10.xml" ContentType="application/vnd.openxmlformats-officedocument.presentationml.tags+xml"/>
  <Override PartName="/ppt/tags/tag11.xml" ContentType="application/vnd.openxmlformats-officedocument.presentationml.tags+xml"/>
  <Override PartName="/ppt/notesSlides/notesSlide8.xml" ContentType="application/vnd.openxmlformats-officedocument.presentationml.notesSlide+xml"/>
  <Override PartName="/ppt/tags/tag12.xml" ContentType="application/vnd.openxmlformats-officedocument.presentationml.tags+xml"/>
  <Override PartName="/ppt/tags/tag13.xml" ContentType="application/vnd.openxmlformats-officedocument.presentationml.tags+xml"/>
  <Override PartName="/ppt/notesSlides/notesSlide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10.xml" ContentType="application/vnd.openxmlformats-officedocument.presentationml.notesSlide+xml"/>
  <Override PartName="/ppt/tags/tag14.xml" ContentType="application/vnd.openxmlformats-officedocument.presentationml.tags+xml"/>
  <Override PartName="/ppt/tags/tag15.xml" ContentType="application/vnd.openxmlformats-officedocument.presentationml.tags+xml"/>
  <Override PartName="/ppt/notesSlides/notesSlide11.xml" ContentType="application/vnd.openxmlformats-officedocument.presentationml.notesSlide+xml"/>
  <Override PartName="/ppt/tags/tag16.xml" ContentType="application/vnd.openxmlformats-officedocument.presentationml.tags+xml"/>
  <Override PartName="/ppt/tags/tag17.xml" ContentType="application/vnd.openxmlformats-officedocument.presentationml.tags+xml"/>
  <Override PartName="/ppt/notesSlides/notesSlide12.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notesSlides/notesSlide13.xml" ContentType="application/vnd.openxmlformats-officedocument.presentationml.notesSlide+xml"/>
  <Override PartName="/ppt/tags/tag20.xml" ContentType="application/vnd.openxmlformats-officedocument.presentationml.tags+xml"/>
  <Override PartName="/ppt/tags/tag21.xml" ContentType="application/vnd.openxmlformats-officedocument.presentationml.tags+xml"/>
  <Override PartName="/ppt/notesSlides/notesSlide14.xml" ContentType="application/vnd.openxmlformats-officedocument.presentationml.notesSlide+xml"/>
  <Override PartName="/ppt/tags/tag22.xml" ContentType="application/vnd.openxmlformats-officedocument.presentationml.tags+xml"/>
  <Override PartName="/ppt/tags/tag23.xml" ContentType="application/vnd.openxmlformats-officedocument.presentationml.tags+xml"/>
  <Override PartName="/ppt/notesSlides/notesSlide15.xml" ContentType="application/vnd.openxmlformats-officedocument.presentationml.notesSlide+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1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17.xml" ContentType="application/vnd.openxmlformats-officedocument.presentationml.notesSlide+xml"/>
  <Override PartName="/ppt/tags/tag30.xml" ContentType="application/vnd.openxmlformats-officedocument.presentationml.tags+xml"/>
  <Override PartName="/ppt/tags/tag31.xml" ContentType="application/vnd.openxmlformats-officedocument.presentationml.tags+xml"/>
  <Override PartName="/ppt/notesSlides/notesSlide18.xml" ContentType="application/vnd.openxmlformats-officedocument.presentationml.notesSlide+xml"/>
  <Override PartName="/ppt/tags/tag32.xml" ContentType="application/vnd.openxmlformats-officedocument.presentationml.tags+xml"/>
  <Override PartName="/ppt/tags/tag33.xml" ContentType="application/vnd.openxmlformats-officedocument.presentationml.tags+xml"/>
  <Override PartName="/ppt/notesSlides/notesSlide19.xml" ContentType="application/vnd.openxmlformats-officedocument.presentationml.notesSlide+xml"/>
  <Override PartName="/ppt/tags/tag34.xml" ContentType="application/vnd.openxmlformats-officedocument.presentationml.tags+xml"/>
  <Override PartName="/ppt/tags/tag35.xml" ContentType="application/vnd.openxmlformats-officedocument.presentationml.tags+xml"/>
  <Override PartName="/ppt/notesSlides/notesSlide20.xml" ContentType="application/vnd.openxmlformats-officedocument.presentationml.notesSlide+xml"/>
  <Override PartName="/ppt/tags/tag36.xml" ContentType="application/vnd.openxmlformats-officedocument.presentationml.tags+xml"/>
  <Override PartName="/ppt/tags/tag37.xml" ContentType="application/vnd.openxmlformats-officedocument.presentationml.tags+xml"/>
  <Override PartName="/ppt/notesSlides/notesSlide21.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notesSlides/notesSlide22.xml" ContentType="application/vnd.openxmlformats-officedocument.presentationml.notesSlide+xml"/>
  <Override PartName="/ppt/tags/tag40.xml" ContentType="application/vnd.openxmlformats-officedocument.presentationml.tags+xml"/>
  <Override PartName="/ppt/tags/tag41.xml" ContentType="application/vnd.openxmlformats-officedocument.presentationml.tags+xml"/>
  <Override PartName="/ppt/notesSlides/notesSlide23.xml" ContentType="application/vnd.openxmlformats-officedocument.presentationml.notesSlide+xml"/>
  <Override PartName="/ppt/tags/tag42.xml" ContentType="application/vnd.openxmlformats-officedocument.presentationml.tags+xml"/>
  <Override PartName="/ppt/tags/tag43.xml" ContentType="application/vnd.openxmlformats-officedocument.presentationml.tags+xml"/>
  <Override PartName="/ppt/notesSlides/notesSlide24.xml" ContentType="application/vnd.openxmlformats-officedocument.presentationml.notesSlide+xml"/>
  <Override PartName="/ppt/tags/tag44.xml" ContentType="application/vnd.openxmlformats-officedocument.presentationml.tags+xml"/>
  <Override PartName="/ppt/tags/tag45.xml" ContentType="application/vnd.openxmlformats-officedocument.presentationml.tags+xml"/>
  <Override PartName="/ppt/notesSlides/notesSlide25.xml" ContentType="application/vnd.openxmlformats-officedocument.presentationml.notesSlide+xml"/>
  <Override PartName="/ppt/tags/tag46.xml" ContentType="application/vnd.openxmlformats-officedocument.presentationml.tags+xml"/>
  <Override PartName="/ppt/tags/tag4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notesSlides/notesSlide27.xml" ContentType="application/vnd.openxmlformats-officedocument.presentationml.notesSlide+xml"/>
  <Override PartName="/ppt/tags/tag50.xml" ContentType="application/vnd.openxmlformats-officedocument.presentationml.tags+xml"/>
  <Override PartName="/ppt/tags/tag51.xml" ContentType="application/vnd.openxmlformats-officedocument.presentationml.tags+xml"/>
  <Override PartName="/ppt/notesSlides/notesSlide28.xml" ContentType="application/vnd.openxmlformats-officedocument.presentationml.notesSlide+xml"/>
  <Override PartName="/ppt/tags/tag52.xml" ContentType="application/vnd.openxmlformats-officedocument.presentationml.tags+xml"/>
  <Override PartName="/ppt/tags/tag53.xml" ContentType="application/vnd.openxmlformats-officedocument.presentationml.tags+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32.xml" ContentType="application/vnd.openxmlformats-officedocument.presentationml.notesSlide+xml"/>
  <Override PartName="/ppt/tags/tag56.xml" ContentType="application/vnd.openxmlformats-officedocument.presentationml.tags+xml"/>
  <Override PartName="/ppt/tags/tag57.xml" ContentType="application/vnd.openxmlformats-officedocument.presentationml.tags+xml"/>
  <Override PartName="/ppt/notesSlides/notesSlide33.xml" ContentType="application/vnd.openxmlformats-officedocument.presentationml.notesSlide+xml"/>
  <Override PartName="/ppt/tags/tag58.xml" ContentType="application/vnd.openxmlformats-officedocument.presentationml.tags+xml"/>
  <Override PartName="/ppt/tags/tag59.xml" ContentType="application/vnd.openxmlformats-officedocument.presentationml.tags+xml"/>
  <Override PartName="/ppt/notesSlides/notesSlide34.xml" ContentType="application/vnd.openxmlformats-officedocument.presentationml.notesSlide+xml"/>
  <Override PartName="/ppt/tags/tag60.xml" ContentType="application/vnd.openxmlformats-officedocument.presentationml.tags+xml"/>
  <Override PartName="/ppt/tags/tag61.xml" ContentType="application/vnd.openxmlformats-officedocument.presentationml.tags+xml"/>
  <Override PartName="/ppt/notesSlides/notesSlide35.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36.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37.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38.xml" ContentType="application/vnd.openxmlformats-officedocument.presentationml.notesSlide+xml"/>
  <Override PartName="/ppt/notesSlides/notesSlide3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5" r:id="rId1"/>
  </p:sldMasterIdLst>
  <p:notesMasterIdLst>
    <p:notesMasterId r:id="rId42"/>
  </p:notesMasterIdLst>
  <p:sldIdLst>
    <p:sldId id="2780" r:id="rId2"/>
    <p:sldId id="2746" r:id="rId3"/>
    <p:sldId id="2747" r:id="rId4"/>
    <p:sldId id="2789" r:id="rId5"/>
    <p:sldId id="2790" r:id="rId6"/>
    <p:sldId id="2761" r:id="rId7"/>
    <p:sldId id="2782" r:id="rId8"/>
    <p:sldId id="2772" r:id="rId9"/>
    <p:sldId id="2784" r:id="rId10"/>
    <p:sldId id="2777" r:id="rId11"/>
    <p:sldId id="2762" r:id="rId12"/>
    <p:sldId id="2786" r:id="rId13"/>
    <p:sldId id="2783" r:id="rId14"/>
    <p:sldId id="2792" r:id="rId15"/>
    <p:sldId id="2793" r:id="rId16"/>
    <p:sldId id="2791" r:id="rId17"/>
    <p:sldId id="2794" r:id="rId18"/>
    <p:sldId id="2769" r:id="rId19"/>
    <p:sldId id="2795" r:id="rId20"/>
    <p:sldId id="2754" r:id="rId21"/>
    <p:sldId id="2806" r:id="rId22"/>
    <p:sldId id="2796" r:id="rId23"/>
    <p:sldId id="2802" r:id="rId24"/>
    <p:sldId id="2800" r:id="rId25"/>
    <p:sldId id="2809" r:id="rId26"/>
    <p:sldId id="2770" r:id="rId27"/>
    <p:sldId id="2801" r:id="rId28"/>
    <p:sldId id="2799" r:id="rId29"/>
    <p:sldId id="2798" r:id="rId30"/>
    <p:sldId id="2805" r:id="rId31"/>
    <p:sldId id="2797" r:id="rId32"/>
    <p:sldId id="2778" r:id="rId33"/>
    <p:sldId id="2759" r:id="rId34"/>
    <p:sldId id="2760" r:id="rId35"/>
    <p:sldId id="2768" r:id="rId36"/>
    <p:sldId id="2804" r:id="rId37"/>
    <p:sldId id="2803" r:id="rId38"/>
    <p:sldId id="2751" r:id="rId39"/>
    <p:sldId id="2755" r:id="rId40"/>
    <p:sldId id="2807" r:id="rId41"/>
  </p:sldIdLst>
  <p:sldSz cx="12858750" cy="7232650"/>
  <p:notesSz cx="6858000" cy="9144000"/>
  <p:custDataLst>
    <p:tags r:id="rId43"/>
  </p:custDataLst>
  <p:defaultTextStyle>
    <a:defPPr>
      <a:defRPr lang="zh-CN"/>
    </a:defPPr>
    <a:lvl1pPr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639763" indent="-182563"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1282700" indent="-368300"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925638" indent="-554038"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2568575" indent="-739775" algn="l" rtl="0" fontAlgn="base">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p:defaultTextStyle>
  <p:extLst>
    <p:ext uri="{EFAFB233-063F-42B5-8137-9DF3F51BA10A}">
      <p15:sldGuideLst xmlns:p15="http://schemas.microsoft.com/office/powerpoint/2012/main">
        <p15:guide id="1" orient="horz" pos="373" userDrawn="1">
          <p15:clr>
            <a:srgbClr val="A4A3A4"/>
          </p15:clr>
        </p15:guide>
        <p15:guide id="2" pos="4050" userDrawn="1">
          <p15:clr>
            <a:srgbClr val="A4A3A4"/>
          </p15:clr>
        </p15:guide>
        <p15:guide id="3" pos="512" userDrawn="1">
          <p15:clr>
            <a:srgbClr val="A4A3A4"/>
          </p15:clr>
        </p15:guide>
        <p15:guide id="5" orient="horz" pos="4183" userDrawn="1">
          <p15:clr>
            <a:srgbClr val="A4A3A4"/>
          </p15:clr>
        </p15:guide>
        <p15:guide id="6" pos="758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4AABDC"/>
    <a:srgbClr val="003399"/>
    <a:srgbClr val="0067B4"/>
    <a:srgbClr val="212E3C"/>
    <a:srgbClr val="FABCA8"/>
    <a:srgbClr val="FBCDBE"/>
    <a:srgbClr val="FFFFFF"/>
    <a:srgbClr val="BFBFBF"/>
    <a:srgbClr val="FBBF09"/>
    <a:srgbClr val="EF423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7158" autoAdjust="0"/>
    <p:restoredTop sz="91734" autoAdjust="0"/>
  </p:normalViewPr>
  <p:slideViewPr>
    <p:cSldViewPr>
      <p:cViewPr varScale="1">
        <p:scale>
          <a:sx n="55" d="100"/>
          <a:sy n="55" d="100"/>
        </p:scale>
        <p:origin x="172" y="44"/>
      </p:cViewPr>
      <p:guideLst>
        <p:guide orient="horz" pos="373"/>
        <p:guide pos="4050"/>
        <p:guide pos="512"/>
        <p:guide orient="horz" pos="4183"/>
        <p:guide pos="7588"/>
      </p:guideLst>
    </p:cSldViewPr>
  </p:slideViewPr>
  <p:outlineViewPr>
    <p:cViewPr>
      <p:scale>
        <a:sx n="100" d="100"/>
        <a:sy n="100" d="100"/>
      </p:scale>
      <p:origin x="0" y="-14412"/>
    </p:cViewPr>
  </p:outlineViewPr>
  <p:notesTextViewPr>
    <p:cViewPr>
      <p:scale>
        <a:sx n="1" d="1"/>
        <a:sy n="1" d="1"/>
      </p:scale>
      <p:origin x="0" y="0"/>
    </p:cViewPr>
  </p:notesTextViewPr>
  <p:sorterViewPr>
    <p:cViewPr>
      <p:scale>
        <a:sx n="25" d="100"/>
        <a:sy n="25"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47"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gs" Target="tags/tag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3A8D71-12A5-4211-BB17-259D1A59F137}" type="doc">
      <dgm:prSet loTypeId="urn:microsoft.com/office/officeart/2005/8/layout/vList2" loCatId="list" qsTypeId="urn:microsoft.com/office/officeart/2005/8/quickstyle/simple1#1" qsCatId="simple" csTypeId="urn:microsoft.com/office/officeart/2005/8/colors/accent1_2#1" csCatId="accent1" phldr="1"/>
      <dgm:spPr/>
      <dgm:t>
        <a:bodyPr/>
        <a:lstStyle/>
        <a:p>
          <a:endParaRPr lang="zh-CN" altLang="en-US"/>
        </a:p>
      </dgm:t>
    </dgm:pt>
    <dgm:pt modelId="{BEBF9EE1-7946-42EA-8B18-30F819DA96BC}">
      <dgm:prSet custT="1"/>
      <dgm:spPr/>
      <dgm:t>
        <a:bodyPr/>
        <a:lstStyle/>
        <a:p>
          <a:pPr rtl="0">
            <a:lnSpc>
              <a:spcPct val="100000"/>
            </a:lnSpc>
          </a:pPr>
          <a:r>
            <a:rPr lang="zh-CN" altLang="zh-CN" sz="2000" b="1" dirty="0">
              <a:solidFill>
                <a:srgbClr val="FFFFFF"/>
              </a:solidFill>
              <a:latin typeface="宋体" pitchFamily="2" charset="-122"/>
              <a:ea typeface="宋体" pitchFamily="2" charset="-122"/>
              <a:cs typeface="Times New Roman" pitchFamily="18" charset="0"/>
            </a:rPr>
            <a:t>睾丸功能受下丘脑</a:t>
          </a:r>
          <a:r>
            <a:rPr lang="en-US" altLang="zh-CN" sz="2000" b="1" dirty="0">
              <a:solidFill>
                <a:srgbClr val="FFFFFF"/>
              </a:solidFill>
              <a:latin typeface="宋体" pitchFamily="2" charset="-122"/>
              <a:ea typeface="宋体" pitchFamily="2" charset="-122"/>
              <a:cs typeface="Times New Roman" pitchFamily="18" charset="0"/>
            </a:rPr>
            <a:t>-</a:t>
          </a:r>
          <a:r>
            <a:rPr lang="zh-CN" altLang="zh-CN" sz="2000" b="1" dirty="0">
              <a:solidFill>
                <a:srgbClr val="FFFFFF"/>
              </a:solidFill>
              <a:latin typeface="宋体" pitchFamily="2" charset="-122"/>
              <a:ea typeface="宋体" pitchFamily="2" charset="-122"/>
              <a:cs typeface="Times New Roman" pitchFamily="18" charset="0"/>
            </a:rPr>
            <a:t>垂体</a:t>
          </a:r>
          <a:r>
            <a:rPr lang="en-US" altLang="zh-CN" sz="2000" b="1" dirty="0">
              <a:solidFill>
                <a:srgbClr val="FFFFFF"/>
              </a:solidFill>
              <a:latin typeface="宋体" pitchFamily="2" charset="-122"/>
              <a:ea typeface="宋体" pitchFamily="2" charset="-122"/>
              <a:cs typeface="Times New Roman" pitchFamily="18" charset="0"/>
            </a:rPr>
            <a:t>-</a:t>
          </a:r>
          <a:r>
            <a:rPr lang="zh-CN" altLang="zh-CN" sz="2000" b="1" dirty="0">
              <a:solidFill>
                <a:srgbClr val="FFFFFF"/>
              </a:solidFill>
              <a:latin typeface="宋体" pitchFamily="2" charset="-122"/>
              <a:ea typeface="宋体" pitchFamily="2" charset="-122"/>
              <a:cs typeface="Times New Roman" pitchFamily="18" charset="0"/>
            </a:rPr>
            <a:t>性腺轴的激素调节控制，也受睾丸内环境的影响</a:t>
          </a:r>
          <a:endParaRPr lang="zh-CN" sz="2000" b="1" dirty="0">
            <a:solidFill>
              <a:srgbClr val="FFFFFF"/>
            </a:solidFill>
            <a:latin typeface="宋体" panose="02010600030101010101" pitchFamily="2" charset="-122"/>
            <a:ea typeface="宋体" panose="02010600030101010101" pitchFamily="2" charset="-122"/>
          </a:endParaRPr>
        </a:p>
      </dgm:t>
    </dgm:pt>
    <dgm:pt modelId="{FC0D9627-7A91-4C62-BB2E-55D9B449CA2C}" type="parTrans" cxnId="{AE81646D-57EA-4135-8A72-B7799D5BDCDB}">
      <dgm:prSet/>
      <dgm:spPr/>
      <dgm:t>
        <a:bodyPr/>
        <a:lstStyle/>
        <a:p>
          <a:endParaRPr lang="zh-CN" altLang="en-US" sz="2000">
            <a:latin typeface="宋体" panose="02010600030101010101" pitchFamily="2" charset="-122"/>
            <a:ea typeface="宋体" panose="02010600030101010101" pitchFamily="2" charset="-122"/>
          </a:endParaRPr>
        </a:p>
      </dgm:t>
    </dgm:pt>
    <dgm:pt modelId="{E4751F02-FCAE-42F1-920E-BB40C1915B49}" type="sibTrans" cxnId="{AE81646D-57EA-4135-8A72-B7799D5BDCDB}">
      <dgm:prSet/>
      <dgm:spPr/>
      <dgm:t>
        <a:bodyPr/>
        <a:lstStyle/>
        <a:p>
          <a:endParaRPr lang="zh-CN" altLang="en-US" sz="2000">
            <a:latin typeface="宋体" panose="02010600030101010101" pitchFamily="2" charset="-122"/>
            <a:ea typeface="宋体" panose="02010600030101010101" pitchFamily="2" charset="-122"/>
          </a:endParaRPr>
        </a:p>
      </dgm:t>
    </dgm:pt>
    <dgm:pt modelId="{D059AAE9-C094-4954-9FA6-806C2C32F2B8}">
      <dgm:prSet custT="1"/>
      <dgm:spPr/>
      <dgm:t>
        <a:bodyPr/>
        <a:lstStyle/>
        <a:p>
          <a:pPr rtl="0">
            <a:lnSpc>
              <a:spcPct val="100000"/>
            </a:lnSpc>
          </a:pPr>
          <a:r>
            <a:rPr lang="en-US" altLang="zh-CN" sz="2000" b="1" kern="1200" dirty="0">
              <a:solidFill>
                <a:srgbClr val="FFFFFF"/>
              </a:solidFill>
              <a:latin typeface="宋体" pitchFamily="2" charset="-122"/>
              <a:ea typeface="宋体" pitchFamily="2" charset="-122"/>
              <a:cs typeface="Times New Roman" pitchFamily="18" charset="0"/>
            </a:rPr>
            <a:t>INHB</a:t>
          </a:r>
          <a:r>
            <a:rPr lang="zh-CN" altLang="en-US" sz="2000" b="1" kern="1200" dirty="0">
              <a:solidFill>
                <a:srgbClr val="FFFFFF"/>
              </a:solidFill>
              <a:latin typeface="宋体" pitchFamily="2" charset="-122"/>
              <a:ea typeface="宋体" pitchFamily="2" charset="-122"/>
              <a:cs typeface="Times New Roman" pitchFamily="18" charset="0"/>
            </a:rPr>
            <a:t>、</a:t>
          </a:r>
          <a:r>
            <a:rPr lang="en-US" altLang="zh-CN" sz="2000" b="1" kern="1200" dirty="0">
              <a:solidFill>
                <a:srgbClr val="FFFFFF"/>
              </a:solidFill>
              <a:latin typeface="宋体" pitchFamily="2" charset="-122"/>
              <a:ea typeface="宋体" pitchFamily="2" charset="-122"/>
              <a:cs typeface="Times New Roman" pitchFamily="18" charset="0"/>
            </a:rPr>
            <a:t>AMH</a:t>
          </a:r>
          <a:r>
            <a:rPr lang="zh-CN" altLang="en-US" sz="2000" b="1" kern="1200" dirty="0">
              <a:solidFill>
                <a:srgbClr val="FFFFFF"/>
              </a:solidFill>
              <a:latin typeface="宋体" pitchFamily="2" charset="-122"/>
              <a:ea typeface="宋体" pitchFamily="2" charset="-122"/>
              <a:cs typeface="Times New Roman" pitchFamily="18" charset="0"/>
            </a:rPr>
            <a:t>主要由睾丸支持细胞合成</a:t>
          </a:r>
          <a:r>
            <a:rPr lang="zh-CN" sz="2000" b="1" kern="1200" dirty="0">
              <a:solidFill>
                <a:srgbClr val="FFFFFF"/>
              </a:solidFill>
              <a:latin typeface="宋体" pitchFamily="2" charset="-122"/>
              <a:ea typeface="宋体" pitchFamily="2" charset="-122"/>
              <a:cs typeface="Times New Roman" pitchFamily="18" charset="0"/>
            </a:rPr>
            <a:t>并释放到血液和精浆</a:t>
          </a:r>
          <a:r>
            <a:rPr lang="zh-CN" altLang="en-US" sz="2000" b="1" kern="1200" dirty="0">
              <a:solidFill>
                <a:srgbClr val="FFFFFF"/>
              </a:solidFill>
              <a:latin typeface="宋体" pitchFamily="2" charset="-122"/>
              <a:ea typeface="宋体" pitchFamily="2" charset="-122"/>
              <a:cs typeface="Times New Roman" pitchFamily="18" charset="0"/>
            </a:rPr>
            <a:t>，</a:t>
          </a:r>
          <a:r>
            <a:rPr lang="zh-CN" sz="2000" b="1" kern="1200" dirty="0">
              <a:solidFill>
                <a:srgbClr val="FFFFFF"/>
              </a:solidFill>
              <a:latin typeface="宋体" pitchFamily="2" charset="-122"/>
              <a:ea typeface="宋体" pitchFamily="2" charset="-122"/>
              <a:cs typeface="Times New Roman" pitchFamily="18" charset="0"/>
            </a:rPr>
            <a:t>参与调控睾丸微环境和生精</a:t>
          </a:r>
          <a:r>
            <a:rPr lang="zh-CN" altLang="en-US" sz="2000" b="1" kern="1200" dirty="0">
              <a:solidFill>
                <a:srgbClr val="FFFFFF"/>
              </a:solidFill>
              <a:latin typeface="宋体" pitchFamily="2" charset="-122"/>
              <a:ea typeface="宋体" pitchFamily="2" charset="-122"/>
              <a:cs typeface="Times New Roman" pitchFamily="18" charset="0"/>
            </a:rPr>
            <a:t>。目前已证实</a:t>
          </a:r>
          <a:r>
            <a:rPr lang="en-US" altLang="zh-CN" sz="2000" b="1" kern="1200" dirty="0">
              <a:solidFill>
                <a:srgbClr val="FFFFFF"/>
              </a:solidFill>
              <a:latin typeface="宋体" pitchFamily="2" charset="-122"/>
              <a:ea typeface="宋体" pitchFamily="2" charset="-122"/>
              <a:cs typeface="Times New Roman" pitchFamily="18" charset="0"/>
            </a:rPr>
            <a:t>INHB</a:t>
          </a:r>
          <a:r>
            <a:rPr lang="zh-CN" altLang="en-US" sz="2000" b="1" kern="1200" dirty="0">
              <a:solidFill>
                <a:srgbClr val="FFFFFF"/>
              </a:solidFill>
              <a:latin typeface="宋体" pitchFamily="2" charset="-122"/>
              <a:ea typeface="宋体" pitchFamily="2" charset="-122"/>
              <a:cs typeface="Times New Roman" pitchFamily="18" charset="0"/>
            </a:rPr>
            <a:t>、</a:t>
          </a:r>
          <a:r>
            <a:rPr lang="en-US" altLang="zh-CN" sz="2000" b="1" kern="1200" dirty="0">
              <a:solidFill>
                <a:srgbClr val="FFFFFF"/>
              </a:solidFill>
              <a:latin typeface="宋体" pitchFamily="2" charset="-122"/>
              <a:ea typeface="宋体" pitchFamily="2" charset="-122"/>
              <a:cs typeface="Times New Roman" pitchFamily="18" charset="0"/>
            </a:rPr>
            <a:t>AMH</a:t>
          </a:r>
          <a:r>
            <a:rPr lang="zh-CN" altLang="en-US" sz="2000" b="1" kern="1200" dirty="0">
              <a:solidFill>
                <a:srgbClr val="FFFFFF"/>
              </a:solidFill>
              <a:latin typeface="宋体" pitchFamily="2" charset="-122"/>
              <a:ea typeface="宋体" pitchFamily="2" charset="-122"/>
              <a:cs typeface="Times New Roman" pitchFamily="18" charset="0"/>
            </a:rPr>
            <a:t>是睾丸支持细胞功能的主要标记物</a:t>
          </a:r>
          <a:endParaRPr lang="zh-CN" sz="2000" b="1" kern="1200" dirty="0">
            <a:solidFill>
              <a:srgbClr val="FFFFFF"/>
            </a:solidFill>
            <a:latin typeface="宋体" pitchFamily="2" charset="-122"/>
            <a:ea typeface="宋体" pitchFamily="2" charset="-122"/>
            <a:cs typeface="Times New Roman" pitchFamily="18" charset="0"/>
          </a:endParaRPr>
        </a:p>
      </dgm:t>
    </dgm:pt>
    <dgm:pt modelId="{37087E7B-A007-446C-AE01-3FB9CA3634E0}" type="parTrans" cxnId="{BD26F968-4F60-4551-AC45-FF73ABD0F5F1}">
      <dgm:prSet/>
      <dgm:spPr/>
      <dgm:t>
        <a:bodyPr/>
        <a:lstStyle/>
        <a:p>
          <a:endParaRPr lang="zh-CN" altLang="en-US" sz="2000">
            <a:latin typeface="宋体" panose="02010600030101010101" pitchFamily="2" charset="-122"/>
            <a:ea typeface="宋体" panose="02010600030101010101" pitchFamily="2" charset="-122"/>
          </a:endParaRPr>
        </a:p>
      </dgm:t>
    </dgm:pt>
    <dgm:pt modelId="{562FF075-DCC0-4BA3-96EF-E25FF1D9C830}" type="sibTrans" cxnId="{BD26F968-4F60-4551-AC45-FF73ABD0F5F1}">
      <dgm:prSet/>
      <dgm:spPr/>
      <dgm:t>
        <a:bodyPr/>
        <a:lstStyle/>
        <a:p>
          <a:endParaRPr lang="zh-CN" altLang="en-US" sz="2000">
            <a:latin typeface="宋体" panose="02010600030101010101" pitchFamily="2" charset="-122"/>
            <a:ea typeface="宋体" panose="02010600030101010101" pitchFamily="2" charset="-122"/>
          </a:endParaRPr>
        </a:p>
      </dgm:t>
    </dgm:pt>
    <dgm:pt modelId="{5E99051C-3D13-4194-9687-DEED74E8531E}">
      <dgm:prSet custT="1"/>
      <dgm:spPr/>
      <dgm:t>
        <a:bodyPr/>
        <a:lstStyle/>
        <a:p>
          <a:pPr rtl="0">
            <a:lnSpc>
              <a:spcPct val="100000"/>
            </a:lnSpc>
          </a:pPr>
          <a:r>
            <a:rPr lang="zh-CN" sz="2000" b="1" dirty="0">
              <a:solidFill>
                <a:srgbClr val="FFFFFF"/>
              </a:solidFill>
              <a:latin typeface="宋体" panose="02010600030101010101" pitchFamily="2" charset="-122"/>
              <a:ea typeface="宋体" panose="02010600030101010101" pitchFamily="2" charset="-122"/>
            </a:rPr>
            <a:t>睾丸产生的</a:t>
          </a:r>
          <a:r>
            <a:rPr lang="zh-CN" altLang="en-US" sz="2000" b="1" dirty="0">
              <a:solidFill>
                <a:srgbClr val="FFFFFF"/>
              </a:solidFill>
              <a:latin typeface="宋体" panose="02010600030101010101" pitchFamily="2" charset="-122"/>
              <a:ea typeface="宋体" panose="02010600030101010101" pitchFamily="2" charset="-122"/>
            </a:rPr>
            <a:t>激素</a:t>
          </a:r>
          <a:r>
            <a:rPr lang="zh-CN" sz="2000" b="1" dirty="0">
              <a:solidFill>
                <a:srgbClr val="FFFFFF"/>
              </a:solidFill>
              <a:latin typeface="宋体" panose="02010600030101010101" pitchFamily="2" charset="-122"/>
              <a:ea typeface="宋体" panose="02010600030101010101" pitchFamily="2" charset="-122"/>
            </a:rPr>
            <a:t>在局部发挥作用，参与调节睾丸</a:t>
          </a:r>
          <a:r>
            <a:rPr lang="zh-CN" altLang="en-US" sz="2000" b="1" dirty="0">
              <a:solidFill>
                <a:srgbClr val="FFFFFF"/>
              </a:solidFill>
              <a:latin typeface="宋体" panose="02010600030101010101" pitchFamily="2" charset="-122"/>
              <a:ea typeface="宋体" panose="02010600030101010101" pitchFamily="2" charset="-122"/>
            </a:rPr>
            <a:t>内环境和</a:t>
          </a:r>
          <a:r>
            <a:rPr lang="zh-CN" sz="2000" b="1" dirty="0">
              <a:solidFill>
                <a:srgbClr val="FFFFFF"/>
              </a:solidFill>
              <a:latin typeface="宋体" panose="02010600030101010101" pitchFamily="2" charset="-122"/>
              <a:ea typeface="宋体" panose="02010600030101010101" pitchFamily="2" charset="-122"/>
            </a:rPr>
            <a:t>精子发生，维持睾丸正常功能</a:t>
          </a:r>
          <a:endParaRPr lang="en-US" altLang="zh-CN" sz="2000" b="1" dirty="0">
            <a:solidFill>
              <a:srgbClr val="FFFFFF"/>
            </a:solidFill>
            <a:latin typeface="宋体" pitchFamily="2" charset="-122"/>
            <a:ea typeface="宋体" pitchFamily="2" charset="-122"/>
            <a:cs typeface="Times New Roman" pitchFamily="18" charset="0"/>
          </a:endParaRPr>
        </a:p>
      </dgm:t>
    </dgm:pt>
    <dgm:pt modelId="{13CC7681-3BFD-44D5-B40A-845847C6616A}" type="parTrans" cxnId="{638E884B-A16D-49C0-AE49-485CFEB6934F}">
      <dgm:prSet/>
      <dgm:spPr/>
      <dgm:t>
        <a:bodyPr/>
        <a:lstStyle/>
        <a:p>
          <a:endParaRPr lang="zh-CN" altLang="en-US" sz="2000">
            <a:latin typeface="宋体" panose="02010600030101010101" pitchFamily="2" charset="-122"/>
            <a:ea typeface="宋体" panose="02010600030101010101" pitchFamily="2" charset="-122"/>
          </a:endParaRPr>
        </a:p>
      </dgm:t>
    </dgm:pt>
    <dgm:pt modelId="{F5930CA7-DCEF-4E25-BDF6-8100E64353AB}" type="sibTrans" cxnId="{638E884B-A16D-49C0-AE49-485CFEB6934F}">
      <dgm:prSet/>
      <dgm:spPr/>
      <dgm:t>
        <a:bodyPr/>
        <a:lstStyle/>
        <a:p>
          <a:endParaRPr lang="zh-CN" altLang="en-US" sz="2000">
            <a:latin typeface="宋体" panose="02010600030101010101" pitchFamily="2" charset="-122"/>
            <a:ea typeface="宋体" panose="02010600030101010101" pitchFamily="2" charset="-122"/>
          </a:endParaRPr>
        </a:p>
      </dgm:t>
    </dgm:pt>
    <dgm:pt modelId="{4DB82525-DD93-42A5-B1CC-D025D5322EBB}" type="pres">
      <dgm:prSet presAssocID="{F73A8D71-12A5-4211-BB17-259D1A59F137}" presName="linear" presStyleCnt="0">
        <dgm:presLayoutVars>
          <dgm:animLvl val="lvl"/>
          <dgm:resizeHandles val="exact"/>
        </dgm:presLayoutVars>
      </dgm:prSet>
      <dgm:spPr/>
    </dgm:pt>
    <dgm:pt modelId="{6D3A2ECF-6545-48C6-8A03-036DC090BCA0}" type="pres">
      <dgm:prSet presAssocID="{BEBF9EE1-7946-42EA-8B18-30F819DA96BC}" presName="parentText" presStyleLbl="node1" presStyleIdx="0" presStyleCnt="3">
        <dgm:presLayoutVars>
          <dgm:chMax val="0"/>
          <dgm:bulletEnabled val="1"/>
        </dgm:presLayoutVars>
      </dgm:prSet>
      <dgm:spPr/>
    </dgm:pt>
    <dgm:pt modelId="{0215BAFE-C3EC-48EA-A0E1-87768C373B54}" type="pres">
      <dgm:prSet presAssocID="{E4751F02-FCAE-42F1-920E-BB40C1915B49}" presName="spacer" presStyleCnt="0"/>
      <dgm:spPr/>
    </dgm:pt>
    <dgm:pt modelId="{A745C55F-B1BB-444F-88A5-04D5E5232BFD}" type="pres">
      <dgm:prSet presAssocID="{5E99051C-3D13-4194-9687-DEED74E8531E}" presName="parentText" presStyleLbl="node1" presStyleIdx="1" presStyleCnt="3">
        <dgm:presLayoutVars>
          <dgm:chMax val="0"/>
          <dgm:bulletEnabled val="1"/>
        </dgm:presLayoutVars>
      </dgm:prSet>
      <dgm:spPr/>
    </dgm:pt>
    <dgm:pt modelId="{D8B7AED6-86BD-49BC-A2B2-86DEC421B9D3}" type="pres">
      <dgm:prSet presAssocID="{F5930CA7-DCEF-4E25-BDF6-8100E64353AB}" presName="spacer" presStyleCnt="0"/>
      <dgm:spPr/>
    </dgm:pt>
    <dgm:pt modelId="{93B28CA5-5743-44C6-BE56-17D3AD6F6A57}" type="pres">
      <dgm:prSet presAssocID="{D059AAE9-C094-4954-9FA6-806C2C32F2B8}" presName="parentText" presStyleLbl="node1" presStyleIdx="2" presStyleCnt="3">
        <dgm:presLayoutVars>
          <dgm:chMax val="0"/>
          <dgm:bulletEnabled val="1"/>
        </dgm:presLayoutVars>
      </dgm:prSet>
      <dgm:spPr/>
    </dgm:pt>
  </dgm:ptLst>
  <dgm:cxnLst>
    <dgm:cxn modelId="{ACDE5243-54A0-4B23-9DCA-2F115CF51C19}" type="presOf" srcId="{F73A8D71-12A5-4211-BB17-259D1A59F137}" destId="{4DB82525-DD93-42A5-B1CC-D025D5322EBB}" srcOrd="0" destOrd="0" presId="urn:microsoft.com/office/officeart/2005/8/layout/vList2"/>
    <dgm:cxn modelId="{BD26F968-4F60-4551-AC45-FF73ABD0F5F1}" srcId="{F73A8D71-12A5-4211-BB17-259D1A59F137}" destId="{D059AAE9-C094-4954-9FA6-806C2C32F2B8}" srcOrd="2" destOrd="0" parTransId="{37087E7B-A007-446C-AE01-3FB9CA3634E0}" sibTransId="{562FF075-DCC0-4BA3-96EF-E25FF1D9C830}"/>
    <dgm:cxn modelId="{638E884B-A16D-49C0-AE49-485CFEB6934F}" srcId="{F73A8D71-12A5-4211-BB17-259D1A59F137}" destId="{5E99051C-3D13-4194-9687-DEED74E8531E}" srcOrd="1" destOrd="0" parTransId="{13CC7681-3BFD-44D5-B40A-845847C6616A}" sibTransId="{F5930CA7-DCEF-4E25-BDF6-8100E64353AB}"/>
    <dgm:cxn modelId="{AE81646D-57EA-4135-8A72-B7799D5BDCDB}" srcId="{F73A8D71-12A5-4211-BB17-259D1A59F137}" destId="{BEBF9EE1-7946-42EA-8B18-30F819DA96BC}" srcOrd="0" destOrd="0" parTransId="{FC0D9627-7A91-4C62-BB2E-55D9B449CA2C}" sibTransId="{E4751F02-FCAE-42F1-920E-BB40C1915B49}"/>
    <dgm:cxn modelId="{4C38A7AB-80F4-4EE0-9D1A-296C34C3FBD4}" type="presOf" srcId="{5E99051C-3D13-4194-9687-DEED74E8531E}" destId="{A745C55F-B1BB-444F-88A5-04D5E5232BFD}" srcOrd="0" destOrd="0" presId="urn:microsoft.com/office/officeart/2005/8/layout/vList2"/>
    <dgm:cxn modelId="{665E3BCB-EA07-4923-89A2-3A454BA306E8}" type="presOf" srcId="{D059AAE9-C094-4954-9FA6-806C2C32F2B8}" destId="{93B28CA5-5743-44C6-BE56-17D3AD6F6A57}" srcOrd="0" destOrd="0" presId="urn:microsoft.com/office/officeart/2005/8/layout/vList2"/>
    <dgm:cxn modelId="{33478AD8-3A24-4223-A01E-FB98467CD267}" type="presOf" srcId="{BEBF9EE1-7946-42EA-8B18-30F819DA96BC}" destId="{6D3A2ECF-6545-48C6-8A03-036DC090BCA0}" srcOrd="0" destOrd="0" presId="urn:microsoft.com/office/officeart/2005/8/layout/vList2"/>
    <dgm:cxn modelId="{5CFA588E-67FC-4D17-BB37-745EF454F89C}" type="presParOf" srcId="{4DB82525-DD93-42A5-B1CC-D025D5322EBB}" destId="{6D3A2ECF-6545-48C6-8A03-036DC090BCA0}" srcOrd="0" destOrd="0" presId="urn:microsoft.com/office/officeart/2005/8/layout/vList2"/>
    <dgm:cxn modelId="{353E27BE-F663-4907-9D05-3120AA01369C}" type="presParOf" srcId="{4DB82525-DD93-42A5-B1CC-D025D5322EBB}" destId="{0215BAFE-C3EC-48EA-A0E1-87768C373B54}" srcOrd="1" destOrd="0" presId="urn:microsoft.com/office/officeart/2005/8/layout/vList2"/>
    <dgm:cxn modelId="{04878619-A902-47A6-91EE-EBCBB24EB5C6}" type="presParOf" srcId="{4DB82525-DD93-42A5-B1CC-D025D5322EBB}" destId="{A745C55F-B1BB-444F-88A5-04D5E5232BFD}" srcOrd="2" destOrd="0" presId="urn:microsoft.com/office/officeart/2005/8/layout/vList2"/>
    <dgm:cxn modelId="{FACE9A2A-BD97-4066-A657-E7606DB473B7}" type="presParOf" srcId="{4DB82525-DD93-42A5-B1CC-D025D5322EBB}" destId="{D8B7AED6-86BD-49BC-A2B2-86DEC421B9D3}" srcOrd="3" destOrd="0" presId="urn:microsoft.com/office/officeart/2005/8/layout/vList2"/>
    <dgm:cxn modelId="{AAA6761B-6CCF-4DD7-8D79-E56B8432093A}" type="presParOf" srcId="{4DB82525-DD93-42A5-B1CC-D025D5322EBB}" destId="{93B28CA5-5743-44C6-BE56-17D3AD6F6A57}" srcOrd="4" destOrd="0" presId="urn:microsoft.com/office/officeart/2005/8/layout/vList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5AD66A65-F75C-4315-BAC4-9247DB4DD13F}" type="doc">
      <dgm:prSet loTypeId="urn:microsoft.com/office/officeart/2005/8/layout/process1" loCatId="process" qsTypeId="urn:microsoft.com/office/officeart/2005/8/quickstyle/simple1#2" qsCatId="simple" csTypeId="urn:microsoft.com/office/officeart/2005/8/colors/accent1_2#2" csCatId="accent1" phldr="1"/>
      <dgm:spPr/>
      <dgm:t>
        <a:bodyPr/>
        <a:lstStyle/>
        <a:p>
          <a:endParaRPr lang="zh-CN" altLang="en-US"/>
        </a:p>
      </dgm:t>
    </dgm:pt>
    <dgm:pt modelId="{6AB3CC5F-E334-4702-A213-AC8FD2F677F6}">
      <dgm:prSet/>
      <dgm:spPr/>
      <dgm:t>
        <a:bodyPr/>
        <a:lstStyle/>
        <a:p>
          <a:pPr rtl="0"/>
          <a:r>
            <a:rPr lang="en-US" b="1" dirty="0"/>
            <a:t>1</a:t>
          </a:r>
          <a:r>
            <a:rPr lang="zh-CN" b="1" dirty="0"/>
            <a:t>岁前</a:t>
          </a:r>
          <a:endParaRPr lang="zh-CN" dirty="0"/>
        </a:p>
      </dgm:t>
    </dgm:pt>
    <dgm:pt modelId="{90CAE714-933E-4BB9-8A26-95BB931B5CAC}" type="parTrans" cxnId="{DBDEBAFF-BA15-478A-970C-F851723FD0D8}">
      <dgm:prSet/>
      <dgm:spPr/>
      <dgm:t>
        <a:bodyPr/>
        <a:lstStyle/>
        <a:p>
          <a:endParaRPr lang="zh-CN" altLang="en-US"/>
        </a:p>
      </dgm:t>
    </dgm:pt>
    <dgm:pt modelId="{1C33A3E4-2C2D-4820-9C28-E299F6977CDC}" type="sibTrans" cxnId="{DBDEBAFF-BA15-478A-970C-F851723FD0D8}">
      <dgm:prSet/>
      <dgm:spPr/>
      <dgm:t>
        <a:bodyPr/>
        <a:lstStyle/>
        <a:p>
          <a:endParaRPr lang="zh-CN" altLang="en-US"/>
        </a:p>
      </dgm:t>
    </dgm:pt>
    <dgm:pt modelId="{52C573A6-F5E3-413B-83B9-04FE7CEA14BA}">
      <dgm:prSet/>
      <dgm:spPr/>
      <dgm:t>
        <a:bodyPr/>
        <a:lstStyle/>
        <a:p>
          <a:pPr rtl="0"/>
          <a:r>
            <a:rPr lang="en-US" b="1" dirty="0"/>
            <a:t>2~9</a:t>
          </a:r>
          <a:r>
            <a:rPr lang="zh-CN" b="1" dirty="0"/>
            <a:t>岁</a:t>
          </a:r>
          <a:endParaRPr lang="zh-CN" dirty="0"/>
        </a:p>
      </dgm:t>
    </dgm:pt>
    <dgm:pt modelId="{EC81CA80-D7B4-4B7B-8C0E-5B45FDCE9343}" type="parTrans" cxnId="{685A619C-AD6D-4CB7-BB58-5AEEE1B3AAA7}">
      <dgm:prSet/>
      <dgm:spPr/>
      <dgm:t>
        <a:bodyPr/>
        <a:lstStyle/>
        <a:p>
          <a:endParaRPr lang="zh-CN" altLang="en-US"/>
        </a:p>
      </dgm:t>
    </dgm:pt>
    <dgm:pt modelId="{4133F770-F592-4498-A411-1A13C85DAF41}" type="sibTrans" cxnId="{685A619C-AD6D-4CB7-BB58-5AEEE1B3AAA7}">
      <dgm:prSet/>
      <dgm:spPr/>
      <dgm:t>
        <a:bodyPr/>
        <a:lstStyle/>
        <a:p>
          <a:endParaRPr lang="zh-CN" altLang="en-US"/>
        </a:p>
      </dgm:t>
    </dgm:pt>
    <dgm:pt modelId="{DD3B566B-43FC-4CFC-B4C5-4F655FE0F297}">
      <dgm:prSet/>
      <dgm:spPr/>
      <dgm:t>
        <a:bodyPr/>
        <a:lstStyle/>
        <a:p>
          <a:pPr rtl="0"/>
          <a:r>
            <a:rPr lang="zh-CN" b="1" dirty="0"/>
            <a:t>青春期</a:t>
          </a:r>
          <a:endParaRPr lang="zh-CN" dirty="0"/>
        </a:p>
      </dgm:t>
    </dgm:pt>
    <dgm:pt modelId="{F239AF8C-1CB6-45A6-AA29-29AE34168B89}" type="parTrans" cxnId="{7C1FF73A-0920-4F37-A833-92816515906A}">
      <dgm:prSet/>
      <dgm:spPr/>
      <dgm:t>
        <a:bodyPr/>
        <a:lstStyle/>
        <a:p>
          <a:endParaRPr lang="zh-CN" altLang="en-US"/>
        </a:p>
      </dgm:t>
    </dgm:pt>
    <dgm:pt modelId="{7A348BDD-D384-4922-A60B-36EC1F5064B3}" type="sibTrans" cxnId="{7C1FF73A-0920-4F37-A833-92816515906A}">
      <dgm:prSet/>
      <dgm:spPr/>
      <dgm:t>
        <a:bodyPr/>
        <a:lstStyle/>
        <a:p>
          <a:endParaRPr lang="zh-CN" altLang="en-US"/>
        </a:p>
      </dgm:t>
    </dgm:pt>
    <dgm:pt modelId="{56020B64-E2CC-4034-80BD-3889039FCA78}">
      <dgm:prSet/>
      <dgm:spPr/>
      <dgm:t>
        <a:bodyPr/>
        <a:lstStyle/>
        <a:p>
          <a:pPr rtl="0"/>
          <a:r>
            <a:rPr lang="zh-CN" b="1"/>
            <a:t>成年后</a:t>
          </a:r>
          <a:endParaRPr lang="zh-CN"/>
        </a:p>
      </dgm:t>
    </dgm:pt>
    <dgm:pt modelId="{062E1108-10AB-4A84-9F34-C44E21363F0C}" type="parTrans" cxnId="{A6F54554-79DF-4E7C-A85B-165496F07E46}">
      <dgm:prSet/>
      <dgm:spPr/>
      <dgm:t>
        <a:bodyPr/>
        <a:lstStyle/>
        <a:p>
          <a:endParaRPr lang="zh-CN" altLang="en-US"/>
        </a:p>
      </dgm:t>
    </dgm:pt>
    <dgm:pt modelId="{65ED0E89-3AF5-4AB7-99C0-50D3CADE1A81}" type="sibTrans" cxnId="{A6F54554-79DF-4E7C-A85B-165496F07E46}">
      <dgm:prSet/>
      <dgm:spPr/>
      <dgm:t>
        <a:bodyPr/>
        <a:lstStyle/>
        <a:p>
          <a:endParaRPr lang="zh-CN" altLang="en-US"/>
        </a:p>
      </dgm:t>
    </dgm:pt>
    <dgm:pt modelId="{61773C6E-8856-4EC0-B6CB-103596F9152E}" type="pres">
      <dgm:prSet presAssocID="{5AD66A65-F75C-4315-BAC4-9247DB4DD13F}" presName="Name0" presStyleCnt="0">
        <dgm:presLayoutVars>
          <dgm:dir/>
          <dgm:resizeHandles val="exact"/>
        </dgm:presLayoutVars>
      </dgm:prSet>
      <dgm:spPr/>
    </dgm:pt>
    <dgm:pt modelId="{AC613138-D68B-40C8-9E29-12C1CACC5D27}" type="pres">
      <dgm:prSet presAssocID="{6AB3CC5F-E334-4702-A213-AC8FD2F677F6}" presName="node" presStyleLbl="node1" presStyleIdx="0" presStyleCnt="4">
        <dgm:presLayoutVars>
          <dgm:bulletEnabled val="1"/>
        </dgm:presLayoutVars>
      </dgm:prSet>
      <dgm:spPr/>
    </dgm:pt>
    <dgm:pt modelId="{94242D04-9A5E-408E-B9E7-923B94A6F37B}" type="pres">
      <dgm:prSet presAssocID="{1C33A3E4-2C2D-4820-9C28-E299F6977CDC}" presName="sibTrans" presStyleLbl="sibTrans2D1" presStyleIdx="0" presStyleCnt="3"/>
      <dgm:spPr/>
    </dgm:pt>
    <dgm:pt modelId="{656B42C6-B8A6-421F-9E0C-3B49247499E0}" type="pres">
      <dgm:prSet presAssocID="{1C33A3E4-2C2D-4820-9C28-E299F6977CDC}" presName="connectorText" presStyleLbl="sibTrans2D1" presStyleIdx="0" presStyleCnt="3"/>
      <dgm:spPr/>
    </dgm:pt>
    <dgm:pt modelId="{D13867AF-40F5-48C4-9AFC-445AB9BBAAC3}" type="pres">
      <dgm:prSet presAssocID="{52C573A6-F5E3-413B-83B9-04FE7CEA14BA}" presName="node" presStyleLbl="node1" presStyleIdx="1" presStyleCnt="4">
        <dgm:presLayoutVars>
          <dgm:bulletEnabled val="1"/>
        </dgm:presLayoutVars>
      </dgm:prSet>
      <dgm:spPr/>
    </dgm:pt>
    <dgm:pt modelId="{18D33B4D-1E11-4BED-A0C5-00779160FE62}" type="pres">
      <dgm:prSet presAssocID="{4133F770-F592-4498-A411-1A13C85DAF41}" presName="sibTrans" presStyleLbl="sibTrans2D1" presStyleIdx="1" presStyleCnt="3"/>
      <dgm:spPr/>
    </dgm:pt>
    <dgm:pt modelId="{327019CA-4A8C-43FA-8261-4B39E88F4871}" type="pres">
      <dgm:prSet presAssocID="{4133F770-F592-4498-A411-1A13C85DAF41}" presName="connectorText" presStyleLbl="sibTrans2D1" presStyleIdx="1" presStyleCnt="3"/>
      <dgm:spPr/>
    </dgm:pt>
    <dgm:pt modelId="{102121B6-CB8C-4CFA-AA59-A306BF302599}" type="pres">
      <dgm:prSet presAssocID="{DD3B566B-43FC-4CFC-B4C5-4F655FE0F297}" presName="node" presStyleLbl="node1" presStyleIdx="2" presStyleCnt="4">
        <dgm:presLayoutVars>
          <dgm:bulletEnabled val="1"/>
        </dgm:presLayoutVars>
      </dgm:prSet>
      <dgm:spPr/>
    </dgm:pt>
    <dgm:pt modelId="{4251AC86-E307-4477-9F3E-ECF44DFADD7D}" type="pres">
      <dgm:prSet presAssocID="{7A348BDD-D384-4922-A60B-36EC1F5064B3}" presName="sibTrans" presStyleLbl="sibTrans2D1" presStyleIdx="2" presStyleCnt="3"/>
      <dgm:spPr/>
    </dgm:pt>
    <dgm:pt modelId="{48335C10-2569-48D8-A2F5-3D1FB1966877}" type="pres">
      <dgm:prSet presAssocID="{7A348BDD-D384-4922-A60B-36EC1F5064B3}" presName="connectorText" presStyleLbl="sibTrans2D1" presStyleIdx="2" presStyleCnt="3"/>
      <dgm:spPr/>
    </dgm:pt>
    <dgm:pt modelId="{49F1BA56-3931-4C26-931C-0C63E49293F8}" type="pres">
      <dgm:prSet presAssocID="{56020B64-E2CC-4034-80BD-3889039FCA78}" presName="node" presStyleLbl="node1" presStyleIdx="3" presStyleCnt="4">
        <dgm:presLayoutVars>
          <dgm:bulletEnabled val="1"/>
        </dgm:presLayoutVars>
      </dgm:prSet>
      <dgm:spPr/>
    </dgm:pt>
  </dgm:ptLst>
  <dgm:cxnLst>
    <dgm:cxn modelId="{A6A48606-588C-48B2-985E-ED4C720E80CD}" type="presOf" srcId="{6AB3CC5F-E334-4702-A213-AC8FD2F677F6}" destId="{AC613138-D68B-40C8-9E29-12C1CACC5D27}" srcOrd="0" destOrd="0" presId="urn:microsoft.com/office/officeart/2005/8/layout/process1"/>
    <dgm:cxn modelId="{A5F57216-E39D-4973-8818-2A0BA7A2A7C1}" type="presOf" srcId="{5AD66A65-F75C-4315-BAC4-9247DB4DD13F}" destId="{61773C6E-8856-4EC0-B6CB-103596F9152E}" srcOrd="0" destOrd="0" presId="urn:microsoft.com/office/officeart/2005/8/layout/process1"/>
    <dgm:cxn modelId="{1661EC19-8F0F-43C5-B1A5-E9C0D8E38004}" type="presOf" srcId="{7A348BDD-D384-4922-A60B-36EC1F5064B3}" destId="{4251AC86-E307-4477-9F3E-ECF44DFADD7D}" srcOrd="0" destOrd="0" presId="urn:microsoft.com/office/officeart/2005/8/layout/process1"/>
    <dgm:cxn modelId="{3DCE5027-F379-45FB-80E4-3C9CFA2EF66C}" type="presOf" srcId="{1C33A3E4-2C2D-4820-9C28-E299F6977CDC}" destId="{656B42C6-B8A6-421F-9E0C-3B49247499E0}" srcOrd="1" destOrd="0" presId="urn:microsoft.com/office/officeart/2005/8/layout/process1"/>
    <dgm:cxn modelId="{AAEC1231-CC46-43EF-B96B-D83761F732C1}" type="presOf" srcId="{56020B64-E2CC-4034-80BD-3889039FCA78}" destId="{49F1BA56-3931-4C26-931C-0C63E49293F8}" srcOrd="0" destOrd="0" presId="urn:microsoft.com/office/officeart/2005/8/layout/process1"/>
    <dgm:cxn modelId="{CF22A937-6081-49EE-A4DD-A842A7ECE33E}" type="presOf" srcId="{4133F770-F592-4498-A411-1A13C85DAF41}" destId="{327019CA-4A8C-43FA-8261-4B39E88F4871}" srcOrd="1" destOrd="0" presId="urn:microsoft.com/office/officeart/2005/8/layout/process1"/>
    <dgm:cxn modelId="{7C1FF73A-0920-4F37-A833-92816515906A}" srcId="{5AD66A65-F75C-4315-BAC4-9247DB4DD13F}" destId="{DD3B566B-43FC-4CFC-B4C5-4F655FE0F297}" srcOrd="2" destOrd="0" parTransId="{F239AF8C-1CB6-45A6-AA29-29AE34168B89}" sibTransId="{7A348BDD-D384-4922-A60B-36EC1F5064B3}"/>
    <dgm:cxn modelId="{39F7B63C-C4CF-4648-A0AF-0D380C36D173}" type="presOf" srcId="{DD3B566B-43FC-4CFC-B4C5-4F655FE0F297}" destId="{102121B6-CB8C-4CFA-AA59-A306BF302599}" srcOrd="0" destOrd="0" presId="urn:microsoft.com/office/officeart/2005/8/layout/process1"/>
    <dgm:cxn modelId="{2030E03C-8590-4A13-A53B-9FF2B9EDDCE3}" type="presOf" srcId="{7A348BDD-D384-4922-A60B-36EC1F5064B3}" destId="{48335C10-2569-48D8-A2F5-3D1FB1966877}" srcOrd="1" destOrd="0" presId="urn:microsoft.com/office/officeart/2005/8/layout/process1"/>
    <dgm:cxn modelId="{2383CF51-5671-4288-84DF-34090EF9ECF7}" type="presOf" srcId="{52C573A6-F5E3-413B-83B9-04FE7CEA14BA}" destId="{D13867AF-40F5-48C4-9AFC-445AB9BBAAC3}" srcOrd="0" destOrd="0" presId="urn:microsoft.com/office/officeart/2005/8/layout/process1"/>
    <dgm:cxn modelId="{A6F54554-79DF-4E7C-A85B-165496F07E46}" srcId="{5AD66A65-F75C-4315-BAC4-9247DB4DD13F}" destId="{56020B64-E2CC-4034-80BD-3889039FCA78}" srcOrd="3" destOrd="0" parTransId="{062E1108-10AB-4A84-9F34-C44E21363F0C}" sibTransId="{65ED0E89-3AF5-4AB7-99C0-50D3CADE1A81}"/>
    <dgm:cxn modelId="{685A619C-AD6D-4CB7-BB58-5AEEE1B3AAA7}" srcId="{5AD66A65-F75C-4315-BAC4-9247DB4DD13F}" destId="{52C573A6-F5E3-413B-83B9-04FE7CEA14BA}" srcOrd="1" destOrd="0" parTransId="{EC81CA80-D7B4-4B7B-8C0E-5B45FDCE9343}" sibTransId="{4133F770-F592-4498-A411-1A13C85DAF41}"/>
    <dgm:cxn modelId="{1AECA3A2-9604-4265-BFAF-EDF4E671B633}" type="presOf" srcId="{4133F770-F592-4498-A411-1A13C85DAF41}" destId="{18D33B4D-1E11-4BED-A0C5-00779160FE62}" srcOrd="0" destOrd="0" presId="urn:microsoft.com/office/officeart/2005/8/layout/process1"/>
    <dgm:cxn modelId="{9EF260B8-2BB6-4FC5-865D-BFD30343612E}" type="presOf" srcId="{1C33A3E4-2C2D-4820-9C28-E299F6977CDC}" destId="{94242D04-9A5E-408E-B9E7-923B94A6F37B}" srcOrd="0" destOrd="0" presId="urn:microsoft.com/office/officeart/2005/8/layout/process1"/>
    <dgm:cxn modelId="{DBDEBAFF-BA15-478A-970C-F851723FD0D8}" srcId="{5AD66A65-F75C-4315-BAC4-9247DB4DD13F}" destId="{6AB3CC5F-E334-4702-A213-AC8FD2F677F6}" srcOrd="0" destOrd="0" parTransId="{90CAE714-933E-4BB9-8A26-95BB931B5CAC}" sibTransId="{1C33A3E4-2C2D-4820-9C28-E299F6977CDC}"/>
    <dgm:cxn modelId="{5C81AE50-2A49-47B1-B343-834B1D8DBF98}" type="presParOf" srcId="{61773C6E-8856-4EC0-B6CB-103596F9152E}" destId="{AC613138-D68B-40C8-9E29-12C1CACC5D27}" srcOrd="0" destOrd="0" presId="urn:microsoft.com/office/officeart/2005/8/layout/process1"/>
    <dgm:cxn modelId="{A3926490-CF6B-4B70-A983-4182BE32CF32}" type="presParOf" srcId="{61773C6E-8856-4EC0-B6CB-103596F9152E}" destId="{94242D04-9A5E-408E-B9E7-923B94A6F37B}" srcOrd="1" destOrd="0" presId="urn:microsoft.com/office/officeart/2005/8/layout/process1"/>
    <dgm:cxn modelId="{6CC25B89-CF5C-4EEF-A8E2-9A3701F523BB}" type="presParOf" srcId="{94242D04-9A5E-408E-B9E7-923B94A6F37B}" destId="{656B42C6-B8A6-421F-9E0C-3B49247499E0}" srcOrd="0" destOrd="0" presId="urn:microsoft.com/office/officeart/2005/8/layout/process1"/>
    <dgm:cxn modelId="{DA656D41-AE77-4773-85B0-4445AC95D803}" type="presParOf" srcId="{61773C6E-8856-4EC0-B6CB-103596F9152E}" destId="{D13867AF-40F5-48C4-9AFC-445AB9BBAAC3}" srcOrd="2" destOrd="0" presId="urn:microsoft.com/office/officeart/2005/8/layout/process1"/>
    <dgm:cxn modelId="{D8B58304-2069-472A-B08D-B8AE041BD25D}" type="presParOf" srcId="{61773C6E-8856-4EC0-B6CB-103596F9152E}" destId="{18D33B4D-1E11-4BED-A0C5-00779160FE62}" srcOrd="3" destOrd="0" presId="urn:microsoft.com/office/officeart/2005/8/layout/process1"/>
    <dgm:cxn modelId="{FD4D6358-9F59-4123-8DC5-1E8E49836128}" type="presParOf" srcId="{18D33B4D-1E11-4BED-A0C5-00779160FE62}" destId="{327019CA-4A8C-43FA-8261-4B39E88F4871}" srcOrd="0" destOrd="0" presId="urn:microsoft.com/office/officeart/2005/8/layout/process1"/>
    <dgm:cxn modelId="{8C209D4B-B2F9-4CA7-B2FB-FE32509322AB}" type="presParOf" srcId="{61773C6E-8856-4EC0-B6CB-103596F9152E}" destId="{102121B6-CB8C-4CFA-AA59-A306BF302599}" srcOrd="4" destOrd="0" presId="urn:microsoft.com/office/officeart/2005/8/layout/process1"/>
    <dgm:cxn modelId="{0811BCB3-3E7A-432C-BB71-C506774865E2}" type="presParOf" srcId="{61773C6E-8856-4EC0-B6CB-103596F9152E}" destId="{4251AC86-E307-4477-9F3E-ECF44DFADD7D}" srcOrd="5" destOrd="0" presId="urn:microsoft.com/office/officeart/2005/8/layout/process1"/>
    <dgm:cxn modelId="{94954FEB-0698-423B-826A-8B17A18C5D1E}" type="presParOf" srcId="{4251AC86-E307-4477-9F3E-ECF44DFADD7D}" destId="{48335C10-2569-48D8-A2F5-3D1FB1966877}" srcOrd="0" destOrd="0" presId="urn:microsoft.com/office/officeart/2005/8/layout/process1"/>
    <dgm:cxn modelId="{8C7110CB-E162-408F-A682-EF774916ADB2}" type="presParOf" srcId="{61773C6E-8856-4EC0-B6CB-103596F9152E}" destId="{49F1BA56-3931-4C26-931C-0C63E49293F8}" srcOrd="6" destOrd="0" presId="urn:microsoft.com/office/officeart/2005/8/layout/process1"/>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7315A197-5E46-46F1-A43A-7654FFDAD59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A2E98A41-516E-45FF-BFEB-AE48361F48B7}">
      <dgm:prSet phldrT="[文本]" custT="1"/>
      <dgm:spPr/>
      <dgm:t>
        <a:bodyPr/>
        <a:lstStyle/>
        <a:p>
          <a:r>
            <a:rPr lang="en-US" sz="1400" dirty="0"/>
            <a:t>1</a:t>
          </a:r>
          <a:r>
            <a:rPr lang="zh-CN" sz="1400" dirty="0"/>
            <a:t>岁前</a:t>
          </a:r>
          <a:endParaRPr lang="zh-CN" altLang="en-US" sz="1400" dirty="0"/>
        </a:p>
      </dgm:t>
    </dgm:pt>
    <dgm:pt modelId="{770AB245-3EAE-4279-B1A7-2D4B4883C9D7}" type="parTrans" cxnId="{7B3EA93D-1C08-4A57-A3E4-5808AA4B053A}">
      <dgm:prSet/>
      <dgm:spPr/>
      <dgm:t>
        <a:bodyPr/>
        <a:lstStyle/>
        <a:p>
          <a:endParaRPr lang="zh-CN" altLang="en-US"/>
        </a:p>
      </dgm:t>
    </dgm:pt>
    <dgm:pt modelId="{B40CBF40-0F43-4405-BA7A-B24B3B98D652}" type="sibTrans" cxnId="{7B3EA93D-1C08-4A57-A3E4-5808AA4B053A}">
      <dgm:prSet/>
      <dgm:spPr/>
      <dgm:t>
        <a:bodyPr/>
        <a:lstStyle/>
        <a:p>
          <a:endParaRPr lang="zh-CN" altLang="en-US"/>
        </a:p>
      </dgm:t>
    </dgm:pt>
    <dgm:pt modelId="{140CA21A-99BC-4A53-8CEB-9FAAC0FC414A}">
      <dgm:prSet phldrT="[文本]" custT="1"/>
      <dgm:spPr/>
      <dgm:t>
        <a:bodyPr/>
        <a:lstStyle/>
        <a:p>
          <a:r>
            <a:rPr lang="zh-CN" altLang="en-US" sz="1700" dirty="0"/>
            <a:t>出生不久</a:t>
          </a:r>
          <a:r>
            <a:rPr lang="en-US" altLang="zh-CN" sz="1700" dirty="0"/>
            <a:t>, </a:t>
          </a:r>
          <a:r>
            <a:rPr lang="zh-CN" altLang="en-US" sz="1700" dirty="0"/>
            <a:t>血清</a:t>
          </a:r>
          <a:r>
            <a:rPr lang="en-US" altLang="zh-CN" sz="1700" dirty="0"/>
            <a:t>INHB</a:t>
          </a:r>
          <a:r>
            <a:rPr lang="zh-CN" altLang="en-US" sz="1700" dirty="0"/>
            <a:t>水平逐渐上升</a:t>
          </a:r>
          <a:r>
            <a:rPr lang="en-US" altLang="zh-CN" sz="1700" dirty="0"/>
            <a:t>, </a:t>
          </a:r>
          <a:r>
            <a:rPr lang="zh-CN" altLang="en-US" sz="1700" dirty="0"/>
            <a:t>在</a:t>
          </a:r>
          <a:r>
            <a:rPr lang="en-US" altLang="zh-CN" sz="1700" dirty="0"/>
            <a:t>4</a:t>
          </a:r>
          <a:r>
            <a:rPr lang="zh-CN" altLang="en-US" sz="1700" dirty="0"/>
            <a:t>～</a:t>
          </a:r>
          <a:r>
            <a:rPr lang="en-US" altLang="zh-CN" sz="1700" dirty="0"/>
            <a:t>12</a:t>
          </a:r>
          <a:r>
            <a:rPr lang="zh-CN" altLang="en-US" sz="1700" dirty="0"/>
            <a:t>个月时达到一个峰值</a:t>
          </a:r>
        </a:p>
      </dgm:t>
    </dgm:pt>
    <dgm:pt modelId="{028D9AB9-ACE4-469B-B6D7-E50F8F60CFD7}" type="parTrans" cxnId="{4EA5B0F8-C313-4019-B74D-8BF9565E73ED}">
      <dgm:prSet/>
      <dgm:spPr/>
      <dgm:t>
        <a:bodyPr/>
        <a:lstStyle/>
        <a:p>
          <a:endParaRPr lang="zh-CN" altLang="en-US"/>
        </a:p>
      </dgm:t>
    </dgm:pt>
    <dgm:pt modelId="{874E0F51-E955-4FF5-8FDF-48DACD9EF421}" type="sibTrans" cxnId="{4EA5B0F8-C313-4019-B74D-8BF9565E73ED}">
      <dgm:prSet/>
      <dgm:spPr/>
      <dgm:t>
        <a:bodyPr/>
        <a:lstStyle/>
        <a:p>
          <a:endParaRPr lang="zh-CN" altLang="en-US"/>
        </a:p>
      </dgm:t>
    </dgm:pt>
    <dgm:pt modelId="{038EF769-998E-42E3-B07D-8199DD1A9901}">
      <dgm:prSet phldrT="[文本]" custT="1"/>
      <dgm:spPr/>
      <dgm:t>
        <a:bodyPr/>
        <a:lstStyle/>
        <a:p>
          <a:r>
            <a:rPr lang="en-US" sz="1400" dirty="0"/>
            <a:t>2~9</a:t>
          </a:r>
          <a:r>
            <a:rPr lang="zh-CN" sz="1400" dirty="0"/>
            <a:t>岁</a:t>
          </a:r>
          <a:endParaRPr lang="zh-CN" altLang="en-US" sz="1400" dirty="0"/>
        </a:p>
      </dgm:t>
    </dgm:pt>
    <dgm:pt modelId="{2C4F4CD0-2F26-4CB5-B619-E3B78CE64522}" type="parTrans" cxnId="{9F6AF2B9-2AC8-4581-AAFB-FAE0166F30F6}">
      <dgm:prSet/>
      <dgm:spPr/>
      <dgm:t>
        <a:bodyPr/>
        <a:lstStyle/>
        <a:p>
          <a:endParaRPr lang="zh-CN" altLang="en-US"/>
        </a:p>
      </dgm:t>
    </dgm:pt>
    <dgm:pt modelId="{8378607E-E9F8-42A5-91B4-61F9AFDADCE5}" type="sibTrans" cxnId="{9F6AF2B9-2AC8-4581-AAFB-FAE0166F30F6}">
      <dgm:prSet/>
      <dgm:spPr/>
      <dgm:t>
        <a:bodyPr/>
        <a:lstStyle/>
        <a:p>
          <a:endParaRPr lang="zh-CN" altLang="en-US"/>
        </a:p>
      </dgm:t>
    </dgm:pt>
    <dgm:pt modelId="{59B6C585-7F0A-47D3-86CB-FD762DA50D23}">
      <dgm:prSet phldrT="[文本]" custT="1"/>
      <dgm:spPr/>
      <dgm:t>
        <a:bodyPr/>
        <a:lstStyle/>
        <a:p>
          <a:r>
            <a:rPr lang="en-US" altLang="zh-CN" sz="1700" dirty="0"/>
            <a:t>2</a:t>
          </a:r>
          <a:r>
            <a:rPr lang="zh-CN" altLang="en-US" sz="1700" dirty="0"/>
            <a:t>～</a:t>
          </a:r>
          <a:r>
            <a:rPr lang="en-US" altLang="zh-CN" sz="1700" dirty="0"/>
            <a:t>9</a:t>
          </a:r>
          <a:r>
            <a:rPr lang="zh-CN" altLang="en-US" sz="1700" dirty="0"/>
            <a:t>岁时下降</a:t>
          </a:r>
        </a:p>
      </dgm:t>
    </dgm:pt>
    <dgm:pt modelId="{57A2AB8F-323A-4E6C-B66A-BB4A3EDEF0B9}" type="parTrans" cxnId="{1D42E845-B568-43F8-9E30-630D3CFC7A46}">
      <dgm:prSet/>
      <dgm:spPr/>
      <dgm:t>
        <a:bodyPr/>
        <a:lstStyle/>
        <a:p>
          <a:endParaRPr lang="zh-CN" altLang="en-US"/>
        </a:p>
      </dgm:t>
    </dgm:pt>
    <dgm:pt modelId="{597EAAD6-CAC7-43AF-A2AA-7DD2341421BE}" type="sibTrans" cxnId="{1D42E845-B568-43F8-9E30-630D3CFC7A46}">
      <dgm:prSet/>
      <dgm:spPr/>
      <dgm:t>
        <a:bodyPr/>
        <a:lstStyle/>
        <a:p>
          <a:endParaRPr lang="zh-CN" altLang="en-US"/>
        </a:p>
      </dgm:t>
    </dgm:pt>
    <dgm:pt modelId="{2F28A48D-27B2-46F3-A6AB-5B363507124A}">
      <dgm:prSet phldrT="[文本]" custT="1"/>
      <dgm:spPr/>
      <dgm:t>
        <a:bodyPr/>
        <a:lstStyle/>
        <a:p>
          <a:r>
            <a:rPr lang="zh-CN" altLang="en-US" sz="1400" dirty="0"/>
            <a:t>青春期</a:t>
          </a:r>
        </a:p>
      </dgm:t>
    </dgm:pt>
    <dgm:pt modelId="{3094EBC3-5743-40DA-A94E-2F76A3D6CA52}" type="parTrans" cxnId="{AF9252EA-C3B1-4340-B85B-F1F8253E9B32}">
      <dgm:prSet/>
      <dgm:spPr/>
      <dgm:t>
        <a:bodyPr/>
        <a:lstStyle/>
        <a:p>
          <a:endParaRPr lang="zh-CN" altLang="en-US"/>
        </a:p>
      </dgm:t>
    </dgm:pt>
    <dgm:pt modelId="{96AB2116-E959-40E7-A843-8DBBE5C55084}" type="sibTrans" cxnId="{AF9252EA-C3B1-4340-B85B-F1F8253E9B32}">
      <dgm:prSet/>
      <dgm:spPr/>
      <dgm:t>
        <a:bodyPr/>
        <a:lstStyle/>
        <a:p>
          <a:endParaRPr lang="zh-CN" altLang="en-US"/>
        </a:p>
      </dgm:t>
    </dgm:pt>
    <dgm:pt modelId="{CBB0E865-F4D9-4C0F-99B0-FA2DD795EA79}">
      <dgm:prSet phldrT="[文本]" custT="1"/>
      <dgm:spPr/>
      <dgm:t>
        <a:bodyPr/>
        <a:lstStyle/>
        <a:p>
          <a:r>
            <a:rPr lang="zh-CN" altLang="en-US" sz="1500" dirty="0"/>
            <a:t>在青春期启动后</a:t>
          </a:r>
          <a:r>
            <a:rPr lang="en-US" altLang="zh-CN" sz="1500" dirty="0"/>
            <a:t>, </a:t>
          </a:r>
          <a:r>
            <a:rPr lang="zh-CN" altLang="en-US" sz="1500" dirty="0"/>
            <a:t>又逐渐上升，达到一个顶峰后随年龄增长而逐渐降低</a:t>
          </a:r>
        </a:p>
      </dgm:t>
    </dgm:pt>
    <dgm:pt modelId="{1B821AE2-541B-42ED-8120-8C2220970C89}" type="parTrans" cxnId="{2B1B88FD-CD1C-4903-A9F7-6AC7E74A5013}">
      <dgm:prSet/>
      <dgm:spPr/>
      <dgm:t>
        <a:bodyPr/>
        <a:lstStyle/>
        <a:p>
          <a:endParaRPr lang="zh-CN" altLang="en-US"/>
        </a:p>
      </dgm:t>
    </dgm:pt>
    <dgm:pt modelId="{747B6F1F-D1AF-4515-A4E8-09A28FE62891}" type="sibTrans" cxnId="{2B1B88FD-CD1C-4903-A9F7-6AC7E74A5013}">
      <dgm:prSet/>
      <dgm:spPr/>
      <dgm:t>
        <a:bodyPr/>
        <a:lstStyle/>
        <a:p>
          <a:endParaRPr lang="zh-CN" altLang="en-US"/>
        </a:p>
      </dgm:t>
    </dgm:pt>
    <dgm:pt modelId="{44F0D39D-E462-4AAF-8658-CE082F120FC6}">
      <dgm:prSet phldrT="[文本]" custT="1"/>
      <dgm:spPr/>
      <dgm:t>
        <a:bodyPr/>
        <a:lstStyle/>
        <a:p>
          <a:r>
            <a:rPr lang="zh-CN" altLang="en-US" sz="1500" dirty="0"/>
            <a:t>青春期</a:t>
          </a:r>
          <a:r>
            <a:rPr lang="en-US" altLang="zh-CN" sz="1500" dirty="0"/>
            <a:t>INHB</a:t>
          </a:r>
          <a:r>
            <a:rPr lang="zh-CN" altLang="en-US" sz="1500" dirty="0"/>
            <a:t>的逐渐增长</a:t>
          </a:r>
          <a:r>
            <a:rPr lang="zh-CN" altLang="en-US" sz="1500" dirty="0">
              <a:solidFill>
                <a:srgbClr val="C00000"/>
              </a:solidFill>
            </a:rPr>
            <a:t>起初是由于</a:t>
          </a:r>
          <a:r>
            <a:rPr lang="en-US" altLang="zh-CN" sz="1500" dirty="0">
              <a:solidFill>
                <a:srgbClr val="C00000"/>
              </a:solidFill>
            </a:rPr>
            <a:t>FSH</a:t>
          </a:r>
          <a:r>
            <a:rPr lang="zh-CN" altLang="en-US" sz="1500" dirty="0">
              <a:solidFill>
                <a:srgbClr val="C00000"/>
              </a:solidFill>
            </a:rPr>
            <a:t>刺激，而后是由于</a:t>
          </a:r>
          <a:r>
            <a:rPr lang="en-US" altLang="zh-CN" sz="1500" dirty="0">
              <a:solidFill>
                <a:srgbClr val="C00000"/>
              </a:solidFill>
            </a:rPr>
            <a:t>FSH</a:t>
          </a:r>
          <a:r>
            <a:rPr lang="zh-CN" altLang="en-US" sz="1500" dirty="0">
              <a:solidFill>
                <a:srgbClr val="C00000"/>
              </a:solidFill>
            </a:rPr>
            <a:t>和生精的刺激</a:t>
          </a:r>
        </a:p>
      </dgm:t>
    </dgm:pt>
    <dgm:pt modelId="{8B0C8025-B511-4429-B807-E9197B64FA2C}" type="parTrans" cxnId="{3B4F839F-00C5-48B8-A3C5-3E64ED5D08AA}">
      <dgm:prSet/>
      <dgm:spPr/>
      <dgm:t>
        <a:bodyPr/>
        <a:lstStyle/>
        <a:p>
          <a:endParaRPr lang="zh-CN" altLang="en-US"/>
        </a:p>
      </dgm:t>
    </dgm:pt>
    <dgm:pt modelId="{1E851F5B-A8A8-4068-A262-07C603EA3583}" type="sibTrans" cxnId="{3B4F839F-00C5-48B8-A3C5-3E64ED5D08AA}">
      <dgm:prSet/>
      <dgm:spPr/>
      <dgm:t>
        <a:bodyPr/>
        <a:lstStyle/>
        <a:p>
          <a:endParaRPr lang="zh-CN" altLang="en-US"/>
        </a:p>
      </dgm:t>
    </dgm:pt>
    <dgm:pt modelId="{94737A52-E691-49A5-9805-D2E6BCB5D393}">
      <dgm:prSet phldrT="[文本]" custT="1"/>
      <dgm:spPr/>
      <dgm:t>
        <a:bodyPr/>
        <a:lstStyle/>
        <a:p>
          <a:r>
            <a:rPr lang="zh-CN" altLang="en-US" sz="1400" dirty="0"/>
            <a:t>成年后</a:t>
          </a:r>
        </a:p>
      </dgm:t>
    </dgm:pt>
    <dgm:pt modelId="{654D6EB2-3585-479B-9373-5934B845A29E}" type="parTrans" cxnId="{BC17E1C3-77CA-42A9-A7A9-85D7AE98605B}">
      <dgm:prSet/>
      <dgm:spPr/>
      <dgm:t>
        <a:bodyPr/>
        <a:lstStyle/>
        <a:p>
          <a:endParaRPr lang="zh-CN" altLang="en-US"/>
        </a:p>
      </dgm:t>
    </dgm:pt>
    <dgm:pt modelId="{160125AB-420F-4245-B673-BB880C0F982B}" type="sibTrans" cxnId="{BC17E1C3-77CA-42A9-A7A9-85D7AE98605B}">
      <dgm:prSet/>
      <dgm:spPr/>
      <dgm:t>
        <a:bodyPr/>
        <a:lstStyle/>
        <a:p>
          <a:endParaRPr lang="zh-CN" altLang="en-US"/>
        </a:p>
      </dgm:t>
    </dgm:pt>
    <dgm:pt modelId="{6B286473-50E4-49EC-B206-DF57AC3375AF}">
      <dgm:prSet phldrT="[文本]"/>
      <dgm:spPr/>
      <dgm:t>
        <a:bodyPr/>
        <a:lstStyle/>
        <a:p>
          <a:r>
            <a:rPr lang="zh-CN" altLang="en-US" dirty="0"/>
            <a:t>由支持细胞、各级生精细胞共同作用而分泌。</a:t>
          </a:r>
          <a:r>
            <a:rPr lang="zh-CN" altLang="en-US" dirty="0">
              <a:solidFill>
                <a:srgbClr val="C00000"/>
              </a:solidFill>
            </a:rPr>
            <a:t>血清</a:t>
          </a:r>
          <a:r>
            <a:rPr lang="en-US" altLang="zh-CN" dirty="0">
              <a:solidFill>
                <a:srgbClr val="C00000"/>
              </a:solidFill>
            </a:rPr>
            <a:t>INHB</a:t>
          </a:r>
          <a:r>
            <a:rPr lang="zh-CN" altLang="en-US" dirty="0">
              <a:solidFill>
                <a:srgbClr val="C00000"/>
              </a:solidFill>
            </a:rPr>
            <a:t>与</a:t>
          </a:r>
          <a:r>
            <a:rPr lang="en-US" altLang="zh-CN" dirty="0">
              <a:solidFill>
                <a:srgbClr val="C00000"/>
              </a:solidFill>
            </a:rPr>
            <a:t>FSH</a:t>
          </a:r>
          <a:r>
            <a:rPr lang="zh-CN" altLang="en-US" dirty="0">
              <a:solidFill>
                <a:srgbClr val="C00000"/>
              </a:solidFill>
            </a:rPr>
            <a:t>形成稳定负调控关系</a:t>
          </a:r>
        </a:p>
      </dgm:t>
    </dgm:pt>
    <dgm:pt modelId="{3C8519EF-39B2-46F2-8AF5-79C039EFDBE8}" type="parTrans" cxnId="{4CB35212-98D0-41C4-BE3B-BD510180E92B}">
      <dgm:prSet/>
      <dgm:spPr/>
      <dgm:t>
        <a:bodyPr/>
        <a:lstStyle/>
        <a:p>
          <a:endParaRPr lang="zh-CN" altLang="en-US"/>
        </a:p>
      </dgm:t>
    </dgm:pt>
    <dgm:pt modelId="{C34DB939-4B99-440A-A291-2517BD7332EC}" type="sibTrans" cxnId="{4CB35212-98D0-41C4-BE3B-BD510180E92B}">
      <dgm:prSet/>
      <dgm:spPr/>
      <dgm:t>
        <a:bodyPr/>
        <a:lstStyle/>
        <a:p>
          <a:endParaRPr lang="zh-CN" altLang="en-US"/>
        </a:p>
      </dgm:t>
    </dgm:pt>
    <dgm:pt modelId="{4F297297-A646-43EF-8523-889F462CDB41}" type="pres">
      <dgm:prSet presAssocID="{7315A197-5E46-46F1-A43A-7654FFDAD595}" presName="linearFlow" presStyleCnt="0">
        <dgm:presLayoutVars>
          <dgm:dir/>
          <dgm:animLvl val="lvl"/>
          <dgm:resizeHandles val="exact"/>
        </dgm:presLayoutVars>
      </dgm:prSet>
      <dgm:spPr/>
    </dgm:pt>
    <dgm:pt modelId="{530E2217-4E31-4761-9E13-BAFB1835927A}" type="pres">
      <dgm:prSet presAssocID="{A2E98A41-516E-45FF-BFEB-AE48361F48B7}" presName="composite" presStyleCnt="0"/>
      <dgm:spPr/>
    </dgm:pt>
    <dgm:pt modelId="{EB79EC1C-C683-442D-B01B-52154E8B020C}" type="pres">
      <dgm:prSet presAssocID="{A2E98A41-516E-45FF-BFEB-AE48361F48B7}" presName="parentText" presStyleLbl="alignNode1" presStyleIdx="0" presStyleCnt="4" custScaleX="99110">
        <dgm:presLayoutVars>
          <dgm:chMax val="1"/>
          <dgm:bulletEnabled val="1"/>
        </dgm:presLayoutVars>
      </dgm:prSet>
      <dgm:spPr/>
    </dgm:pt>
    <dgm:pt modelId="{82E6A5E8-C940-4229-8DBC-93212E46012B}" type="pres">
      <dgm:prSet presAssocID="{A2E98A41-516E-45FF-BFEB-AE48361F48B7}" presName="descendantText" presStyleLbl="alignAcc1" presStyleIdx="0" presStyleCnt="4">
        <dgm:presLayoutVars>
          <dgm:bulletEnabled val="1"/>
        </dgm:presLayoutVars>
      </dgm:prSet>
      <dgm:spPr/>
    </dgm:pt>
    <dgm:pt modelId="{08ED8714-187C-42A2-81B4-49A2658F3B61}" type="pres">
      <dgm:prSet presAssocID="{B40CBF40-0F43-4405-BA7A-B24B3B98D652}" presName="sp" presStyleCnt="0"/>
      <dgm:spPr/>
    </dgm:pt>
    <dgm:pt modelId="{16A1793C-5320-4AB5-B716-E6941CD53A0B}" type="pres">
      <dgm:prSet presAssocID="{038EF769-998E-42E3-B07D-8199DD1A9901}" presName="composite" presStyleCnt="0"/>
      <dgm:spPr/>
    </dgm:pt>
    <dgm:pt modelId="{9A0A0416-4EE2-4B2A-BF53-282A40A90633}" type="pres">
      <dgm:prSet presAssocID="{038EF769-998E-42E3-B07D-8199DD1A9901}" presName="parentText" presStyleLbl="alignNode1" presStyleIdx="1" presStyleCnt="4" custScaleX="100000">
        <dgm:presLayoutVars>
          <dgm:chMax val="1"/>
          <dgm:bulletEnabled val="1"/>
        </dgm:presLayoutVars>
      </dgm:prSet>
      <dgm:spPr/>
    </dgm:pt>
    <dgm:pt modelId="{68FFA643-E474-4E09-ACAB-524CD3096871}" type="pres">
      <dgm:prSet presAssocID="{038EF769-998E-42E3-B07D-8199DD1A9901}" presName="descendantText" presStyleLbl="alignAcc1" presStyleIdx="1" presStyleCnt="4">
        <dgm:presLayoutVars>
          <dgm:bulletEnabled val="1"/>
        </dgm:presLayoutVars>
      </dgm:prSet>
      <dgm:spPr/>
    </dgm:pt>
    <dgm:pt modelId="{DD3D643C-C14E-4EF5-B72B-8143B0CE64B6}" type="pres">
      <dgm:prSet presAssocID="{8378607E-E9F8-42A5-91B4-61F9AFDADCE5}" presName="sp" presStyleCnt="0"/>
      <dgm:spPr/>
    </dgm:pt>
    <dgm:pt modelId="{16D1B517-7F8B-4F7E-B8E3-93B017466CD0}" type="pres">
      <dgm:prSet presAssocID="{2F28A48D-27B2-46F3-A6AB-5B363507124A}" presName="composite" presStyleCnt="0"/>
      <dgm:spPr/>
    </dgm:pt>
    <dgm:pt modelId="{BC6C33EC-59F4-47D5-BB62-CFF7765CFDD7}" type="pres">
      <dgm:prSet presAssocID="{2F28A48D-27B2-46F3-A6AB-5B363507124A}" presName="parentText" presStyleLbl="alignNode1" presStyleIdx="2" presStyleCnt="4" custScaleX="100000" custLinFactNeighborY="-18389">
        <dgm:presLayoutVars>
          <dgm:chMax val="1"/>
          <dgm:bulletEnabled val="1"/>
        </dgm:presLayoutVars>
      </dgm:prSet>
      <dgm:spPr/>
    </dgm:pt>
    <dgm:pt modelId="{28DCB875-DD4C-4129-835C-1CFB4316C3C9}" type="pres">
      <dgm:prSet presAssocID="{2F28A48D-27B2-46F3-A6AB-5B363507124A}" presName="descendantText" presStyleLbl="alignAcc1" presStyleIdx="2" presStyleCnt="4" custScaleY="192025" custLinFactNeighborY="-18528">
        <dgm:presLayoutVars>
          <dgm:bulletEnabled val="1"/>
        </dgm:presLayoutVars>
      </dgm:prSet>
      <dgm:spPr/>
    </dgm:pt>
    <dgm:pt modelId="{3F441B2E-CEC7-4C27-B512-16B7E71D233F}" type="pres">
      <dgm:prSet presAssocID="{96AB2116-E959-40E7-A843-8DBBE5C55084}" presName="sp" presStyleCnt="0"/>
      <dgm:spPr/>
    </dgm:pt>
    <dgm:pt modelId="{C2793D93-FCCA-4C2C-884C-E9D66D43F4D9}" type="pres">
      <dgm:prSet presAssocID="{94737A52-E691-49A5-9805-D2E6BCB5D393}" presName="composite" presStyleCnt="0"/>
      <dgm:spPr/>
    </dgm:pt>
    <dgm:pt modelId="{FA55478B-4EA9-425D-AA16-DC49A412495D}" type="pres">
      <dgm:prSet presAssocID="{94737A52-E691-49A5-9805-D2E6BCB5D393}" presName="parentText" presStyleLbl="alignNode1" presStyleIdx="3" presStyleCnt="4" custScaleX="100000" custLinFactNeighborY="5723">
        <dgm:presLayoutVars>
          <dgm:chMax val="1"/>
          <dgm:bulletEnabled val="1"/>
        </dgm:presLayoutVars>
      </dgm:prSet>
      <dgm:spPr/>
    </dgm:pt>
    <dgm:pt modelId="{97F757E9-5D50-4D49-A0E0-F1CF7D6C3AFA}" type="pres">
      <dgm:prSet presAssocID="{94737A52-E691-49A5-9805-D2E6BCB5D393}" presName="descendantText" presStyleLbl="alignAcc1" presStyleIdx="3" presStyleCnt="4" custLinFactNeighborY="6189">
        <dgm:presLayoutVars>
          <dgm:bulletEnabled val="1"/>
        </dgm:presLayoutVars>
      </dgm:prSet>
      <dgm:spPr/>
    </dgm:pt>
  </dgm:ptLst>
  <dgm:cxnLst>
    <dgm:cxn modelId="{43F52D03-6D3E-4EED-85CF-B7B567A7A134}" type="presOf" srcId="{A2E98A41-516E-45FF-BFEB-AE48361F48B7}" destId="{EB79EC1C-C683-442D-B01B-52154E8B020C}" srcOrd="0" destOrd="0" presId="urn:microsoft.com/office/officeart/2005/8/layout/chevron2"/>
    <dgm:cxn modelId="{4CB35212-98D0-41C4-BE3B-BD510180E92B}" srcId="{94737A52-E691-49A5-9805-D2E6BCB5D393}" destId="{6B286473-50E4-49EC-B206-DF57AC3375AF}" srcOrd="0" destOrd="0" parTransId="{3C8519EF-39B2-46F2-8AF5-79C039EFDBE8}" sibTransId="{C34DB939-4B99-440A-A291-2517BD7332EC}"/>
    <dgm:cxn modelId="{04047D28-8ED5-4A97-B653-35EB4E0DD3A3}" type="presOf" srcId="{94737A52-E691-49A5-9805-D2E6BCB5D393}" destId="{FA55478B-4EA9-425D-AA16-DC49A412495D}" srcOrd="0" destOrd="0" presId="urn:microsoft.com/office/officeart/2005/8/layout/chevron2"/>
    <dgm:cxn modelId="{C1F3CB2F-C397-4617-B3B4-14F1DBA64F83}" type="presOf" srcId="{CBB0E865-F4D9-4C0F-99B0-FA2DD795EA79}" destId="{28DCB875-DD4C-4129-835C-1CFB4316C3C9}" srcOrd="0" destOrd="0" presId="urn:microsoft.com/office/officeart/2005/8/layout/chevron2"/>
    <dgm:cxn modelId="{5A0B0E37-C08D-4150-B529-B319FFAAC42B}" type="presOf" srcId="{2F28A48D-27B2-46F3-A6AB-5B363507124A}" destId="{BC6C33EC-59F4-47D5-BB62-CFF7765CFDD7}" srcOrd="0" destOrd="0" presId="urn:microsoft.com/office/officeart/2005/8/layout/chevron2"/>
    <dgm:cxn modelId="{19D4A53D-054D-4CDC-805E-1AFE78916F80}" type="presOf" srcId="{6B286473-50E4-49EC-B206-DF57AC3375AF}" destId="{97F757E9-5D50-4D49-A0E0-F1CF7D6C3AFA}" srcOrd="0" destOrd="0" presId="urn:microsoft.com/office/officeart/2005/8/layout/chevron2"/>
    <dgm:cxn modelId="{7B3EA93D-1C08-4A57-A3E4-5808AA4B053A}" srcId="{7315A197-5E46-46F1-A43A-7654FFDAD595}" destId="{A2E98A41-516E-45FF-BFEB-AE48361F48B7}" srcOrd="0" destOrd="0" parTransId="{770AB245-3EAE-4279-B1A7-2D4B4883C9D7}" sibTransId="{B40CBF40-0F43-4405-BA7A-B24B3B98D652}"/>
    <dgm:cxn modelId="{1D42E845-B568-43F8-9E30-630D3CFC7A46}" srcId="{038EF769-998E-42E3-B07D-8199DD1A9901}" destId="{59B6C585-7F0A-47D3-86CB-FD762DA50D23}" srcOrd="0" destOrd="0" parTransId="{57A2AB8F-323A-4E6C-B66A-BB4A3EDEF0B9}" sibTransId="{597EAAD6-CAC7-43AF-A2AA-7DD2341421BE}"/>
    <dgm:cxn modelId="{BBD7A071-8AAB-4A4F-A407-0C84CD198B07}" type="presOf" srcId="{59B6C585-7F0A-47D3-86CB-FD762DA50D23}" destId="{68FFA643-E474-4E09-ACAB-524CD3096871}" srcOrd="0" destOrd="0" presId="urn:microsoft.com/office/officeart/2005/8/layout/chevron2"/>
    <dgm:cxn modelId="{4CF31C80-0829-4206-826E-05B3B8B74EED}" type="presOf" srcId="{140CA21A-99BC-4A53-8CEB-9FAAC0FC414A}" destId="{82E6A5E8-C940-4229-8DBC-93212E46012B}" srcOrd="0" destOrd="0" presId="urn:microsoft.com/office/officeart/2005/8/layout/chevron2"/>
    <dgm:cxn modelId="{52E4B284-FBB9-433F-8521-D64E84168554}" type="presOf" srcId="{7315A197-5E46-46F1-A43A-7654FFDAD595}" destId="{4F297297-A646-43EF-8523-889F462CDB41}" srcOrd="0" destOrd="0" presId="urn:microsoft.com/office/officeart/2005/8/layout/chevron2"/>
    <dgm:cxn modelId="{3B4F839F-00C5-48B8-A3C5-3E64ED5D08AA}" srcId="{2F28A48D-27B2-46F3-A6AB-5B363507124A}" destId="{44F0D39D-E462-4AAF-8658-CE082F120FC6}" srcOrd="1" destOrd="0" parTransId="{8B0C8025-B511-4429-B807-E9197B64FA2C}" sibTransId="{1E851F5B-A8A8-4068-A262-07C603EA3583}"/>
    <dgm:cxn modelId="{45CDBFA8-DCDD-48A2-B485-78E804A17264}" type="presOf" srcId="{038EF769-998E-42E3-B07D-8199DD1A9901}" destId="{9A0A0416-4EE2-4B2A-BF53-282A40A90633}" srcOrd="0" destOrd="0" presId="urn:microsoft.com/office/officeart/2005/8/layout/chevron2"/>
    <dgm:cxn modelId="{9F6AF2B9-2AC8-4581-AAFB-FAE0166F30F6}" srcId="{7315A197-5E46-46F1-A43A-7654FFDAD595}" destId="{038EF769-998E-42E3-B07D-8199DD1A9901}" srcOrd="1" destOrd="0" parTransId="{2C4F4CD0-2F26-4CB5-B619-E3B78CE64522}" sibTransId="{8378607E-E9F8-42A5-91B4-61F9AFDADCE5}"/>
    <dgm:cxn modelId="{BC17E1C3-77CA-42A9-A7A9-85D7AE98605B}" srcId="{7315A197-5E46-46F1-A43A-7654FFDAD595}" destId="{94737A52-E691-49A5-9805-D2E6BCB5D393}" srcOrd="3" destOrd="0" parTransId="{654D6EB2-3585-479B-9373-5934B845A29E}" sibTransId="{160125AB-420F-4245-B673-BB880C0F982B}"/>
    <dgm:cxn modelId="{314D8ED3-7630-4F4D-AEA4-28BF40A4C52B}" type="presOf" srcId="{44F0D39D-E462-4AAF-8658-CE082F120FC6}" destId="{28DCB875-DD4C-4129-835C-1CFB4316C3C9}" srcOrd="0" destOrd="1" presId="urn:microsoft.com/office/officeart/2005/8/layout/chevron2"/>
    <dgm:cxn modelId="{AF9252EA-C3B1-4340-B85B-F1F8253E9B32}" srcId="{7315A197-5E46-46F1-A43A-7654FFDAD595}" destId="{2F28A48D-27B2-46F3-A6AB-5B363507124A}" srcOrd="2" destOrd="0" parTransId="{3094EBC3-5743-40DA-A94E-2F76A3D6CA52}" sibTransId="{96AB2116-E959-40E7-A843-8DBBE5C55084}"/>
    <dgm:cxn modelId="{4EA5B0F8-C313-4019-B74D-8BF9565E73ED}" srcId="{A2E98A41-516E-45FF-BFEB-AE48361F48B7}" destId="{140CA21A-99BC-4A53-8CEB-9FAAC0FC414A}" srcOrd="0" destOrd="0" parTransId="{028D9AB9-ACE4-469B-B6D7-E50F8F60CFD7}" sibTransId="{874E0F51-E955-4FF5-8FDF-48DACD9EF421}"/>
    <dgm:cxn modelId="{2B1B88FD-CD1C-4903-A9F7-6AC7E74A5013}" srcId="{2F28A48D-27B2-46F3-A6AB-5B363507124A}" destId="{CBB0E865-F4D9-4C0F-99B0-FA2DD795EA79}" srcOrd="0" destOrd="0" parTransId="{1B821AE2-541B-42ED-8120-8C2220970C89}" sibTransId="{747B6F1F-D1AF-4515-A4E8-09A28FE62891}"/>
    <dgm:cxn modelId="{BFE27A96-A049-49C0-8298-BB13B423CA57}" type="presParOf" srcId="{4F297297-A646-43EF-8523-889F462CDB41}" destId="{530E2217-4E31-4761-9E13-BAFB1835927A}" srcOrd="0" destOrd="0" presId="urn:microsoft.com/office/officeart/2005/8/layout/chevron2"/>
    <dgm:cxn modelId="{16DA2DC9-FFAC-44EE-9A85-70ED26B6C562}" type="presParOf" srcId="{530E2217-4E31-4761-9E13-BAFB1835927A}" destId="{EB79EC1C-C683-442D-B01B-52154E8B020C}" srcOrd="0" destOrd="0" presId="urn:microsoft.com/office/officeart/2005/8/layout/chevron2"/>
    <dgm:cxn modelId="{8994B457-D79D-4981-B062-F58E1385EAA3}" type="presParOf" srcId="{530E2217-4E31-4761-9E13-BAFB1835927A}" destId="{82E6A5E8-C940-4229-8DBC-93212E46012B}" srcOrd="1" destOrd="0" presId="urn:microsoft.com/office/officeart/2005/8/layout/chevron2"/>
    <dgm:cxn modelId="{B5B40A73-F102-488C-AB2A-3669AEE2F35B}" type="presParOf" srcId="{4F297297-A646-43EF-8523-889F462CDB41}" destId="{08ED8714-187C-42A2-81B4-49A2658F3B61}" srcOrd="1" destOrd="0" presId="urn:microsoft.com/office/officeart/2005/8/layout/chevron2"/>
    <dgm:cxn modelId="{20410C31-5101-4844-9595-8D6ABB2A14B8}" type="presParOf" srcId="{4F297297-A646-43EF-8523-889F462CDB41}" destId="{16A1793C-5320-4AB5-B716-E6941CD53A0B}" srcOrd="2" destOrd="0" presId="urn:microsoft.com/office/officeart/2005/8/layout/chevron2"/>
    <dgm:cxn modelId="{82374037-6979-4026-AE4C-1978220C6F18}" type="presParOf" srcId="{16A1793C-5320-4AB5-B716-E6941CD53A0B}" destId="{9A0A0416-4EE2-4B2A-BF53-282A40A90633}" srcOrd="0" destOrd="0" presId="urn:microsoft.com/office/officeart/2005/8/layout/chevron2"/>
    <dgm:cxn modelId="{33F8BA1E-FBEE-4E77-9251-C428C6D6F9D9}" type="presParOf" srcId="{16A1793C-5320-4AB5-B716-E6941CD53A0B}" destId="{68FFA643-E474-4E09-ACAB-524CD3096871}" srcOrd="1" destOrd="0" presId="urn:microsoft.com/office/officeart/2005/8/layout/chevron2"/>
    <dgm:cxn modelId="{E278DB32-1BBE-4943-983A-1B80BB7840EE}" type="presParOf" srcId="{4F297297-A646-43EF-8523-889F462CDB41}" destId="{DD3D643C-C14E-4EF5-B72B-8143B0CE64B6}" srcOrd="3" destOrd="0" presId="urn:microsoft.com/office/officeart/2005/8/layout/chevron2"/>
    <dgm:cxn modelId="{F6FC7009-DBB1-4046-97D2-2A66CA6E0942}" type="presParOf" srcId="{4F297297-A646-43EF-8523-889F462CDB41}" destId="{16D1B517-7F8B-4F7E-B8E3-93B017466CD0}" srcOrd="4" destOrd="0" presId="urn:microsoft.com/office/officeart/2005/8/layout/chevron2"/>
    <dgm:cxn modelId="{445B439D-8460-4776-B4BA-DFC5BAEEB701}" type="presParOf" srcId="{16D1B517-7F8B-4F7E-B8E3-93B017466CD0}" destId="{BC6C33EC-59F4-47D5-BB62-CFF7765CFDD7}" srcOrd="0" destOrd="0" presId="urn:microsoft.com/office/officeart/2005/8/layout/chevron2"/>
    <dgm:cxn modelId="{6F50B1BD-5A64-4B6D-9C73-B23BC8077CE6}" type="presParOf" srcId="{16D1B517-7F8B-4F7E-B8E3-93B017466CD0}" destId="{28DCB875-DD4C-4129-835C-1CFB4316C3C9}" srcOrd="1" destOrd="0" presId="urn:microsoft.com/office/officeart/2005/8/layout/chevron2"/>
    <dgm:cxn modelId="{5D5DE801-13DF-49AD-B39C-BA4B8460A689}" type="presParOf" srcId="{4F297297-A646-43EF-8523-889F462CDB41}" destId="{3F441B2E-CEC7-4C27-B512-16B7E71D233F}" srcOrd="5" destOrd="0" presId="urn:microsoft.com/office/officeart/2005/8/layout/chevron2"/>
    <dgm:cxn modelId="{A336A6E5-C087-41B6-A5C1-1C32A8590539}" type="presParOf" srcId="{4F297297-A646-43EF-8523-889F462CDB41}" destId="{C2793D93-FCCA-4C2C-884C-E9D66D43F4D9}" srcOrd="6" destOrd="0" presId="urn:microsoft.com/office/officeart/2005/8/layout/chevron2"/>
    <dgm:cxn modelId="{09E20ECB-4804-420A-9B07-EEA52D02F06C}" type="presParOf" srcId="{C2793D93-FCCA-4C2C-884C-E9D66D43F4D9}" destId="{FA55478B-4EA9-425D-AA16-DC49A412495D}" srcOrd="0" destOrd="0" presId="urn:microsoft.com/office/officeart/2005/8/layout/chevron2"/>
    <dgm:cxn modelId="{3EFF143D-E1DB-4379-BF1B-D847B97434E2}" type="presParOf" srcId="{C2793D93-FCCA-4C2C-884C-E9D66D43F4D9}" destId="{97F757E9-5D50-4D49-A0E0-F1CF7D6C3AFA}" srcOrd="1" destOrd="0" presId="urn:microsoft.com/office/officeart/2005/8/layout/chevron2"/>
  </dgm:cxnLst>
  <dgm:bg/>
  <dgm:whole/>
  <dgm:extLst>
    <a:ext uri="http://schemas.microsoft.com/office/drawing/2008/diagram">
      <dsp:dataModelExt xmlns:dsp="http://schemas.microsoft.com/office/drawing/2008/diagram" relId="rId1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315A197-5E46-46F1-A43A-7654FFDAD595}"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zh-CN" altLang="en-US"/>
        </a:p>
      </dgm:t>
    </dgm:pt>
    <dgm:pt modelId="{A2E98A41-516E-45FF-BFEB-AE48361F48B7}">
      <dgm:prSet phldrT="[文本]" custT="1"/>
      <dgm:spPr/>
      <dgm:t>
        <a:bodyPr/>
        <a:lstStyle/>
        <a:p>
          <a:r>
            <a:rPr lang="zh-CN" altLang="en-US" sz="1400" dirty="0"/>
            <a:t>胎儿期</a:t>
          </a:r>
        </a:p>
      </dgm:t>
    </dgm:pt>
    <dgm:pt modelId="{770AB245-3EAE-4279-B1A7-2D4B4883C9D7}" type="parTrans" cxnId="{7B3EA93D-1C08-4A57-A3E4-5808AA4B053A}">
      <dgm:prSet/>
      <dgm:spPr/>
      <dgm:t>
        <a:bodyPr/>
        <a:lstStyle/>
        <a:p>
          <a:endParaRPr lang="zh-CN" altLang="en-US"/>
        </a:p>
      </dgm:t>
    </dgm:pt>
    <dgm:pt modelId="{B40CBF40-0F43-4405-BA7A-B24B3B98D652}" type="sibTrans" cxnId="{7B3EA93D-1C08-4A57-A3E4-5808AA4B053A}">
      <dgm:prSet/>
      <dgm:spPr/>
      <dgm:t>
        <a:bodyPr/>
        <a:lstStyle/>
        <a:p>
          <a:endParaRPr lang="zh-CN" altLang="en-US"/>
        </a:p>
      </dgm:t>
    </dgm:pt>
    <dgm:pt modelId="{140CA21A-99BC-4A53-8CEB-9FAAC0FC414A}">
      <dgm:prSet phldrT="[文本]" custT="1"/>
      <dgm:spPr/>
      <dgm:t>
        <a:bodyPr/>
        <a:lstStyle/>
        <a:p>
          <a:r>
            <a:rPr lang="zh-CN" altLang="en-US" sz="1400" dirty="0">
              <a:solidFill>
                <a:srgbClr val="212E3C"/>
              </a:solidFill>
              <a:latin typeface="宋体" panose="02010600030101010101" pitchFamily="2" charset="-122"/>
              <a:sym typeface="Arial" panose="020B0604020202020204" pitchFamily="34" charset="0"/>
            </a:rPr>
            <a:t>最初在</a:t>
          </a:r>
          <a:r>
            <a:rPr lang="en-US" altLang="zh-CN" sz="1400" dirty="0">
              <a:solidFill>
                <a:schemeClr val="tx1"/>
              </a:solidFill>
              <a:latin typeface="宋体" panose="02010600030101010101" pitchFamily="2" charset="-122"/>
              <a:sym typeface="Arial" panose="020B0604020202020204" pitchFamily="34" charset="0"/>
            </a:rPr>
            <a:t>8</a:t>
          </a:r>
          <a:r>
            <a:rPr lang="zh-CN" altLang="en-US" sz="1400" dirty="0">
              <a:solidFill>
                <a:schemeClr val="tx1"/>
              </a:solidFill>
              <a:latin typeface="宋体" panose="02010600030101010101" pitchFamily="2" charset="-122"/>
              <a:sym typeface="Arial" panose="020B0604020202020204" pitchFamily="34" charset="0"/>
            </a:rPr>
            <a:t>周胎儿</a:t>
          </a:r>
          <a:r>
            <a:rPr lang="zh-CN" altLang="en-US" sz="1400" dirty="0">
              <a:solidFill>
                <a:srgbClr val="212E3C"/>
              </a:solidFill>
              <a:latin typeface="宋体" panose="02010600030101010101" pitchFamily="2" charset="-122"/>
              <a:sym typeface="Arial" panose="020B0604020202020204" pitchFamily="34" charset="0"/>
            </a:rPr>
            <a:t>睾丸支持细胞中合成、分泌</a:t>
          </a:r>
          <a:r>
            <a:rPr lang="en-US" altLang="zh-CN" sz="1400" dirty="0">
              <a:solidFill>
                <a:srgbClr val="212E3C"/>
              </a:solidFill>
              <a:latin typeface="宋体" panose="02010600030101010101" pitchFamily="2" charset="-122"/>
              <a:sym typeface="Arial" panose="020B0604020202020204" pitchFamily="34" charset="0"/>
            </a:rPr>
            <a:t>AMH</a:t>
          </a:r>
          <a:endParaRPr lang="zh-CN" altLang="en-US" sz="1400" dirty="0"/>
        </a:p>
      </dgm:t>
    </dgm:pt>
    <dgm:pt modelId="{028D9AB9-ACE4-469B-B6D7-E50F8F60CFD7}" type="parTrans" cxnId="{4EA5B0F8-C313-4019-B74D-8BF9565E73ED}">
      <dgm:prSet/>
      <dgm:spPr/>
      <dgm:t>
        <a:bodyPr/>
        <a:lstStyle/>
        <a:p>
          <a:endParaRPr lang="zh-CN" altLang="en-US"/>
        </a:p>
      </dgm:t>
    </dgm:pt>
    <dgm:pt modelId="{874E0F51-E955-4FF5-8FDF-48DACD9EF421}" type="sibTrans" cxnId="{4EA5B0F8-C313-4019-B74D-8BF9565E73ED}">
      <dgm:prSet/>
      <dgm:spPr/>
      <dgm:t>
        <a:bodyPr/>
        <a:lstStyle/>
        <a:p>
          <a:endParaRPr lang="zh-CN" altLang="en-US"/>
        </a:p>
      </dgm:t>
    </dgm:pt>
    <dgm:pt modelId="{038EF769-998E-42E3-B07D-8199DD1A9901}">
      <dgm:prSet phldrT="[文本]" custT="1"/>
      <dgm:spPr/>
      <dgm:t>
        <a:bodyPr/>
        <a:lstStyle/>
        <a:p>
          <a:r>
            <a:rPr lang="zh-CN" altLang="en-US" sz="1400" dirty="0"/>
            <a:t>孩童期</a:t>
          </a:r>
        </a:p>
      </dgm:t>
    </dgm:pt>
    <dgm:pt modelId="{2C4F4CD0-2F26-4CB5-B619-E3B78CE64522}" type="parTrans" cxnId="{9F6AF2B9-2AC8-4581-AAFB-FAE0166F30F6}">
      <dgm:prSet/>
      <dgm:spPr/>
      <dgm:t>
        <a:bodyPr/>
        <a:lstStyle/>
        <a:p>
          <a:endParaRPr lang="zh-CN" altLang="en-US"/>
        </a:p>
      </dgm:t>
    </dgm:pt>
    <dgm:pt modelId="{8378607E-E9F8-42A5-91B4-61F9AFDADCE5}" type="sibTrans" cxnId="{9F6AF2B9-2AC8-4581-AAFB-FAE0166F30F6}">
      <dgm:prSet/>
      <dgm:spPr/>
      <dgm:t>
        <a:bodyPr/>
        <a:lstStyle/>
        <a:p>
          <a:endParaRPr lang="zh-CN" altLang="en-US"/>
        </a:p>
      </dgm:t>
    </dgm:pt>
    <dgm:pt modelId="{59B6C585-7F0A-47D3-86CB-FD762DA50D23}">
      <dgm:prSet phldrT="[文本]" custT="1"/>
      <dgm:spPr/>
      <dgm:t>
        <a:bodyPr/>
        <a:lstStyle/>
        <a:p>
          <a:r>
            <a:rPr lang="en-US" altLang="zh-CN" sz="1400" dirty="0">
              <a:solidFill>
                <a:srgbClr val="212E3C"/>
              </a:solidFill>
              <a:latin typeface="宋体" panose="02010600030101010101" pitchFamily="2" charset="-122"/>
              <a:sym typeface="Arial" panose="020B0604020202020204" pitchFamily="34" charset="0"/>
            </a:rPr>
            <a:t>AMH</a:t>
          </a:r>
          <a:r>
            <a:rPr lang="zh-CN" altLang="en-US" sz="1400" dirty="0">
              <a:solidFill>
                <a:srgbClr val="212E3C"/>
              </a:solidFill>
              <a:latin typeface="宋体" panose="02010600030101010101" pitchFamily="2" charset="-122"/>
              <a:sym typeface="Arial" panose="020B0604020202020204" pitchFamily="34" charset="0"/>
            </a:rPr>
            <a:t>保持高水平分泌直到青春期。</a:t>
          </a:r>
          <a:endParaRPr lang="zh-CN" altLang="en-US" sz="1400" dirty="0"/>
        </a:p>
      </dgm:t>
    </dgm:pt>
    <dgm:pt modelId="{57A2AB8F-323A-4E6C-B66A-BB4A3EDEF0B9}" type="parTrans" cxnId="{1D42E845-B568-43F8-9E30-630D3CFC7A46}">
      <dgm:prSet/>
      <dgm:spPr/>
      <dgm:t>
        <a:bodyPr/>
        <a:lstStyle/>
        <a:p>
          <a:endParaRPr lang="zh-CN" altLang="en-US"/>
        </a:p>
      </dgm:t>
    </dgm:pt>
    <dgm:pt modelId="{597EAAD6-CAC7-43AF-A2AA-7DD2341421BE}" type="sibTrans" cxnId="{1D42E845-B568-43F8-9E30-630D3CFC7A46}">
      <dgm:prSet/>
      <dgm:spPr/>
      <dgm:t>
        <a:bodyPr/>
        <a:lstStyle/>
        <a:p>
          <a:endParaRPr lang="zh-CN" altLang="en-US"/>
        </a:p>
      </dgm:t>
    </dgm:pt>
    <dgm:pt modelId="{2F28A48D-27B2-46F3-A6AB-5B363507124A}">
      <dgm:prSet phldrT="[文本]" custT="1"/>
      <dgm:spPr/>
      <dgm:t>
        <a:bodyPr/>
        <a:lstStyle/>
        <a:p>
          <a:r>
            <a:rPr lang="zh-CN" altLang="en-US" sz="1400" dirty="0"/>
            <a:t>青春期</a:t>
          </a:r>
        </a:p>
      </dgm:t>
    </dgm:pt>
    <dgm:pt modelId="{3094EBC3-5743-40DA-A94E-2F76A3D6CA52}" type="parTrans" cxnId="{AF9252EA-C3B1-4340-B85B-F1F8253E9B32}">
      <dgm:prSet/>
      <dgm:spPr/>
      <dgm:t>
        <a:bodyPr/>
        <a:lstStyle/>
        <a:p>
          <a:endParaRPr lang="zh-CN" altLang="en-US"/>
        </a:p>
      </dgm:t>
    </dgm:pt>
    <dgm:pt modelId="{96AB2116-E959-40E7-A843-8DBBE5C55084}" type="sibTrans" cxnId="{AF9252EA-C3B1-4340-B85B-F1F8253E9B32}">
      <dgm:prSet/>
      <dgm:spPr/>
      <dgm:t>
        <a:bodyPr/>
        <a:lstStyle/>
        <a:p>
          <a:endParaRPr lang="zh-CN" altLang="en-US"/>
        </a:p>
      </dgm:t>
    </dgm:pt>
    <dgm:pt modelId="{CBB0E865-F4D9-4C0F-99B0-FA2DD795EA79}">
      <dgm:prSet phldrT="[文本]" custT="1"/>
      <dgm:spPr/>
      <dgm:t>
        <a:bodyPr/>
        <a:lstStyle/>
        <a:p>
          <a:r>
            <a:rPr lang="zh-CN" altLang="en-US" sz="1400" dirty="0">
              <a:solidFill>
                <a:srgbClr val="212E3C"/>
              </a:solidFill>
              <a:latin typeface="宋体" panose="02010600030101010101" pitchFamily="2" charset="-122"/>
              <a:sym typeface="Arial" panose="020B0604020202020204" pitchFamily="34" charset="0"/>
            </a:rPr>
            <a:t>青春期发育过程，</a:t>
          </a:r>
          <a:r>
            <a:rPr lang="en-US" altLang="zh-CN" sz="1400" dirty="0">
              <a:solidFill>
                <a:srgbClr val="FF0000"/>
              </a:solidFill>
              <a:latin typeface="宋体" panose="02010600030101010101" pitchFamily="2" charset="-122"/>
              <a:sym typeface="Arial" panose="020B0604020202020204" pitchFamily="34" charset="0"/>
            </a:rPr>
            <a:t>AMH</a:t>
          </a:r>
          <a:r>
            <a:rPr lang="zh-CN" altLang="en-US" sz="1400" dirty="0">
              <a:solidFill>
                <a:srgbClr val="FF0000"/>
              </a:solidFill>
              <a:latin typeface="宋体" panose="02010600030101010101" pitchFamily="2" charset="-122"/>
              <a:sym typeface="Arial" panose="020B0604020202020204" pitchFamily="34" charset="0"/>
            </a:rPr>
            <a:t>合成急剧降低</a:t>
          </a:r>
          <a:endParaRPr lang="zh-CN" altLang="en-US" sz="1400" dirty="0">
            <a:solidFill>
              <a:srgbClr val="FF0000"/>
            </a:solidFill>
          </a:endParaRPr>
        </a:p>
      </dgm:t>
    </dgm:pt>
    <dgm:pt modelId="{1B821AE2-541B-42ED-8120-8C2220970C89}" type="parTrans" cxnId="{2B1B88FD-CD1C-4903-A9F7-6AC7E74A5013}">
      <dgm:prSet/>
      <dgm:spPr/>
      <dgm:t>
        <a:bodyPr/>
        <a:lstStyle/>
        <a:p>
          <a:endParaRPr lang="zh-CN" altLang="en-US"/>
        </a:p>
      </dgm:t>
    </dgm:pt>
    <dgm:pt modelId="{747B6F1F-D1AF-4515-A4E8-09A28FE62891}" type="sibTrans" cxnId="{2B1B88FD-CD1C-4903-A9F7-6AC7E74A5013}">
      <dgm:prSet/>
      <dgm:spPr/>
      <dgm:t>
        <a:bodyPr/>
        <a:lstStyle/>
        <a:p>
          <a:endParaRPr lang="zh-CN" altLang="en-US"/>
        </a:p>
      </dgm:t>
    </dgm:pt>
    <dgm:pt modelId="{24DAA04F-ADD5-4A57-8809-714B62E876E7}">
      <dgm:prSet phldrT="[文本]"/>
      <dgm:spPr/>
      <dgm:t>
        <a:bodyPr/>
        <a:lstStyle/>
        <a:p>
          <a:r>
            <a:rPr lang="zh-CN" altLang="en-US" dirty="0"/>
            <a:t>成年</a:t>
          </a:r>
        </a:p>
      </dgm:t>
    </dgm:pt>
    <dgm:pt modelId="{3746323E-5A84-4462-8591-4AB9EE0E89B5}" type="parTrans" cxnId="{2966F4B3-A9E6-4F69-90D1-DA8168B511DD}">
      <dgm:prSet/>
      <dgm:spPr/>
      <dgm:t>
        <a:bodyPr/>
        <a:lstStyle/>
        <a:p>
          <a:endParaRPr lang="zh-CN" altLang="en-US"/>
        </a:p>
      </dgm:t>
    </dgm:pt>
    <dgm:pt modelId="{EE3F4754-4582-4341-BA92-C9DFBF296142}" type="sibTrans" cxnId="{2966F4B3-A9E6-4F69-90D1-DA8168B511DD}">
      <dgm:prSet/>
      <dgm:spPr/>
      <dgm:t>
        <a:bodyPr/>
        <a:lstStyle/>
        <a:p>
          <a:endParaRPr lang="zh-CN" altLang="en-US"/>
        </a:p>
      </dgm:t>
    </dgm:pt>
    <dgm:pt modelId="{A7859359-6160-4499-89D7-6721A5CB14F8}">
      <dgm:prSet phldrT="[文本]" custT="1"/>
      <dgm:spPr/>
      <dgm:t>
        <a:bodyPr/>
        <a:lstStyle/>
        <a:p>
          <a:r>
            <a:rPr lang="zh-CN" altLang="en-US" sz="1400" dirty="0"/>
            <a:t>成年男性，</a:t>
          </a:r>
          <a:r>
            <a:rPr lang="en-US" altLang="zh-CN" sz="1400" dirty="0"/>
            <a:t>AMH</a:t>
          </a:r>
          <a:r>
            <a:rPr lang="zh-CN" altLang="en-US" sz="1400" dirty="0"/>
            <a:t>维持</a:t>
          </a:r>
          <a:r>
            <a:rPr lang="zh-CN" altLang="en-US" sz="1400" dirty="0">
              <a:solidFill>
                <a:srgbClr val="FF0000"/>
              </a:solidFill>
            </a:rPr>
            <a:t>非常低</a:t>
          </a:r>
          <a:r>
            <a:rPr lang="zh-CN" altLang="en-US" sz="1400" dirty="0"/>
            <a:t>的水平，</a:t>
          </a:r>
          <a:r>
            <a:rPr lang="zh-CN" altLang="en-US" sz="1400" dirty="0">
              <a:solidFill>
                <a:srgbClr val="FF0000"/>
              </a:solidFill>
            </a:rPr>
            <a:t>精浆</a:t>
          </a:r>
          <a:r>
            <a:rPr lang="en-US" altLang="en-US" sz="1400" dirty="0">
              <a:solidFill>
                <a:srgbClr val="FF0000"/>
              </a:solidFill>
            </a:rPr>
            <a:t>AMH</a:t>
          </a:r>
          <a:r>
            <a:rPr lang="zh-CN" altLang="en-US" sz="1400" dirty="0">
              <a:solidFill>
                <a:srgbClr val="FF0000"/>
              </a:solidFill>
            </a:rPr>
            <a:t>显著高于血</a:t>
          </a:r>
          <a:r>
            <a:rPr lang="en-US" altLang="en-US" sz="1400" dirty="0">
              <a:solidFill>
                <a:srgbClr val="FF0000"/>
              </a:solidFill>
            </a:rPr>
            <a:t>AMH</a:t>
          </a:r>
          <a:endParaRPr lang="zh-CN" altLang="en-US" sz="1400" dirty="0">
            <a:solidFill>
              <a:srgbClr val="FF0000"/>
            </a:solidFill>
          </a:endParaRPr>
        </a:p>
      </dgm:t>
    </dgm:pt>
    <dgm:pt modelId="{548BB93D-F566-4325-AEEF-E64F8AA283C3}" type="parTrans" cxnId="{6FB653AE-FF9D-4595-87B3-662178515BA0}">
      <dgm:prSet/>
      <dgm:spPr/>
      <dgm:t>
        <a:bodyPr/>
        <a:lstStyle/>
        <a:p>
          <a:endParaRPr lang="zh-CN" altLang="en-US"/>
        </a:p>
      </dgm:t>
    </dgm:pt>
    <dgm:pt modelId="{CC66F1D3-011E-4526-BC8E-90F179E3AF17}" type="sibTrans" cxnId="{6FB653AE-FF9D-4595-87B3-662178515BA0}">
      <dgm:prSet/>
      <dgm:spPr/>
      <dgm:t>
        <a:bodyPr/>
        <a:lstStyle/>
        <a:p>
          <a:endParaRPr lang="zh-CN" altLang="en-US"/>
        </a:p>
      </dgm:t>
    </dgm:pt>
    <dgm:pt modelId="{DA3FD828-80B1-43C6-8B3C-778FE76A6235}">
      <dgm:prSet phldrT="[文本]" custT="1"/>
      <dgm:spPr/>
      <dgm:t>
        <a:bodyPr/>
        <a:lstStyle/>
        <a:p>
          <a:r>
            <a:rPr lang="en-US" altLang="zh-CN" sz="1400" dirty="0">
              <a:solidFill>
                <a:srgbClr val="212E3C"/>
              </a:solidFill>
              <a:latin typeface="宋体" panose="02010600030101010101" pitchFamily="2" charset="-122"/>
              <a:sym typeface="Arial" panose="020B0604020202020204" pitchFamily="34" charset="0"/>
            </a:rPr>
            <a:t>AMH</a:t>
          </a:r>
          <a:r>
            <a:rPr lang="zh-CN" altLang="en-US" sz="1400" dirty="0">
              <a:solidFill>
                <a:srgbClr val="212E3C"/>
              </a:solidFill>
              <a:latin typeface="宋体" panose="02010600030101010101" pitchFamily="2" charset="-122"/>
              <a:sym typeface="Arial" panose="020B0604020202020204" pitchFamily="34" charset="0"/>
            </a:rPr>
            <a:t>以旁分泌形式弥散至缪勒氏管</a:t>
          </a:r>
          <a:r>
            <a:rPr lang="en-US" altLang="zh-CN" sz="1400" dirty="0">
              <a:solidFill>
                <a:srgbClr val="212E3C"/>
              </a:solidFill>
              <a:latin typeface="宋体" panose="02010600030101010101" pitchFamily="2" charset="-122"/>
              <a:sym typeface="Arial" panose="020B0604020202020204" pitchFamily="34" charset="0"/>
            </a:rPr>
            <a:t>, </a:t>
          </a:r>
          <a:r>
            <a:rPr lang="zh-CN" altLang="en-US" sz="1400" dirty="0">
              <a:solidFill>
                <a:srgbClr val="FF0000"/>
              </a:solidFill>
              <a:latin typeface="宋体" panose="02010600030101010101" pitchFamily="2" charset="-122"/>
              <a:sym typeface="Arial" panose="020B0604020202020204" pitchFamily="34" charset="0"/>
            </a:rPr>
            <a:t>抑制缪勒氏管的发育和分化</a:t>
          </a:r>
          <a:endParaRPr lang="zh-CN" altLang="en-US" sz="1400" dirty="0">
            <a:solidFill>
              <a:srgbClr val="FF0000"/>
            </a:solidFill>
          </a:endParaRPr>
        </a:p>
      </dgm:t>
    </dgm:pt>
    <dgm:pt modelId="{C4C4635E-0442-4F33-939C-948BF549C96D}" type="parTrans" cxnId="{A63D819A-3933-4253-A3E3-F607357D0256}">
      <dgm:prSet/>
      <dgm:spPr/>
      <dgm:t>
        <a:bodyPr/>
        <a:lstStyle/>
        <a:p>
          <a:endParaRPr lang="zh-CN" altLang="en-US"/>
        </a:p>
      </dgm:t>
    </dgm:pt>
    <dgm:pt modelId="{EBD5A16F-7835-4213-8733-7FF00B410ED8}" type="sibTrans" cxnId="{A63D819A-3933-4253-A3E3-F607357D0256}">
      <dgm:prSet/>
      <dgm:spPr/>
      <dgm:t>
        <a:bodyPr/>
        <a:lstStyle/>
        <a:p>
          <a:endParaRPr lang="zh-CN" altLang="en-US"/>
        </a:p>
      </dgm:t>
    </dgm:pt>
    <dgm:pt modelId="{CBE8E43A-939E-4F26-9287-DDFC7DEAF840}">
      <dgm:prSet phldrT="[文本]" custT="1"/>
      <dgm:spPr/>
      <dgm:t>
        <a:bodyPr/>
        <a:lstStyle/>
        <a:p>
          <a:r>
            <a:rPr lang="zh-CN" altLang="en-US" sz="1400" dirty="0"/>
            <a:t>此时的</a:t>
          </a:r>
          <a:r>
            <a:rPr lang="en-US" altLang="en-US" sz="1400" dirty="0"/>
            <a:t>AMH</a:t>
          </a:r>
          <a:r>
            <a:rPr lang="zh-CN" altLang="en-US" sz="1400" dirty="0"/>
            <a:t>可作为</a:t>
          </a:r>
          <a:r>
            <a:rPr lang="zh-CN" altLang="en-US" sz="1400" dirty="0">
              <a:solidFill>
                <a:srgbClr val="FF0000"/>
              </a:solidFill>
            </a:rPr>
            <a:t>判断睾丸组织是否存在</a:t>
          </a:r>
          <a:r>
            <a:rPr lang="zh-CN" altLang="en-US" sz="1400" dirty="0"/>
            <a:t>的可靠标志物</a:t>
          </a:r>
        </a:p>
      </dgm:t>
    </dgm:pt>
    <dgm:pt modelId="{F3E1558E-F518-44E3-8647-CE43446899A4}" type="parTrans" cxnId="{92767E20-73BF-4C23-98B1-30523A8BB586}">
      <dgm:prSet/>
      <dgm:spPr/>
      <dgm:t>
        <a:bodyPr/>
        <a:lstStyle/>
        <a:p>
          <a:endParaRPr lang="zh-CN" altLang="en-US"/>
        </a:p>
      </dgm:t>
    </dgm:pt>
    <dgm:pt modelId="{D5CA30EC-05A2-44C8-8AFC-AF1CFE7EA45F}" type="sibTrans" cxnId="{92767E20-73BF-4C23-98B1-30523A8BB586}">
      <dgm:prSet/>
      <dgm:spPr/>
      <dgm:t>
        <a:bodyPr/>
        <a:lstStyle/>
        <a:p>
          <a:endParaRPr lang="zh-CN" altLang="en-US"/>
        </a:p>
      </dgm:t>
    </dgm:pt>
    <dgm:pt modelId="{CC3D9C16-A2CC-4CB9-B876-495A9D851785}">
      <dgm:prSet phldrT="[文本]" custT="1"/>
      <dgm:spPr/>
      <dgm:t>
        <a:bodyPr/>
        <a:lstStyle/>
        <a:p>
          <a:r>
            <a:rPr lang="en-US" altLang="zh-CN" sz="1400" dirty="0">
              <a:solidFill>
                <a:srgbClr val="212E3C"/>
              </a:solidFill>
              <a:latin typeface="宋体" panose="02010600030101010101" pitchFamily="2" charset="-122"/>
              <a:sym typeface="Arial" panose="020B0604020202020204" pitchFamily="34" charset="0"/>
            </a:rPr>
            <a:t>AMH</a:t>
          </a:r>
          <a:r>
            <a:rPr lang="zh-CN" altLang="en-US" sz="1400" dirty="0">
              <a:solidFill>
                <a:srgbClr val="212E3C"/>
              </a:solidFill>
              <a:latin typeface="宋体" panose="02010600030101010101" pitchFamily="2" charset="-122"/>
              <a:sym typeface="Arial" panose="020B0604020202020204" pitchFamily="34" charset="0"/>
            </a:rPr>
            <a:t>水平降低可能由于睾酮产生增多进而抑制支持细胞产生</a:t>
          </a:r>
          <a:r>
            <a:rPr lang="en-US" altLang="zh-CN" sz="1400" dirty="0">
              <a:solidFill>
                <a:srgbClr val="212E3C"/>
              </a:solidFill>
              <a:latin typeface="宋体" panose="02010600030101010101" pitchFamily="2" charset="-122"/>
              <a:sym typeface="Arial" panose="020B0604020202020204" pitchFamily="34" charset="0"/>
            </a:rPr>
            <a:t>AMH</a:t>
          </a:r>
          <a:endParaRPr lang="zh-CN" altLang="en-US" sz="1400" dirty="0"/>
        </a:p>
      </dgm:t>
    </dgm:pt>
    <dgm:pt modelId="{EFA52294-6956-44BA-8539-A7688643E544}" type="parTrans" cxnId="{78FC2CEC-0A03-4E50-9CD3-24844D8A0A80}">
      <dgm:prSet/>
      <dgm:spPr/>
      <dgm:t>
        <a:bodyPr/>
        <a:lstStyle/>
        <a:p>
          <a:endParaRPr lang="zh-CN" altLang="en-US"/>
        </a:p>
      </dgm:t>
    </dgm:pt>
    <dgm:pt modelId="{045419E6-F866-440E-87E8-7F6BF2846E17}" type="sibTrans" cxnId="{78FC2CEC-0A03-4E50-9CD3-24844D8A0A80}">
      <dgm:prSet/>
      <dgm:spPr/>
      <dgm:t>
        <a:bodyPr/>
        <a:lstStyle/>
        <a:p>
          <a:endParaRPr lang="zh-CN" altLang="en-US"/>
        </a:p>
      </dgm:t>
    </dgm:pt>
    <dgm:pt modelId="{E814E1AD-ABF9-4CB7-B0BC-8954162D4AC0}">
      <dgm:prSet phldrT="[文本]" custT="1"/>
      <dgm:spPr/>
      <dgm:t>
        <a:bodyPr/>
        <a:lstStyle/>
        <a:p>
          <a:r>
            <a:rPr lang="zh-CN" altLang="en-US" sz="1400" dirty="0"/>
            <a:t>因为青春期后</a:t>
          </a:r>
          <a:r>
            <a:rPr lang="en-US" altLang="zh-CN" sz="1400" dirty="0"/>
            <a:t>AMH</a:t>
          </a:r>
          <a:r>
            <a:rPr lang="zh-CN" altLang="en-US" sz="1400" dirty="0"/>
            <a:t>选择性地在支持细胞向着管腔的顶部分泌</a:t>
          </a:r>
        </a:p>
      </dgm:t>
    </dgm:pt>
    <dgm:pt modelId="{E5864119-FE7F-4103-93D0-2F0912D4FB1D}" type="sibTrans" cxnId="{9CD90B95-2BC2-458C-B144-85D4F14A7556}">
      <dgm:prSet/>
      <dgm:spPr/>
      <dgm:t>
        <a:bodyPr/>
        <a:lstStyle/>
        <a:p>
          <a:endParaRPr lang="zh-CN" altLang="en-US"/>
        </a:p>
      </dgm:t>
    </dgm:pt>
    <dgm:pt modelId="{6EBC20A9-3DF9-49E7-95E7-48E5854641E1}" type="parTrans" cxnId="{9CD90B95-2BC2-458C-B144-85D4F14A7556}">
      <dgm:prSet/>
      <dgm:spPr/>
      <dgm:t>
        <a:bodyPr/>
        <a:lstStyle/>
        <a:p>
          <a:endParaRPr lang="zh-CN" altLang="en-US"/>
        </a:p>
      </dgm:t>
    </dgm:pt>
    <dgm:pt modelId="{4F297297-A646-43EF-8523-889F462CDB41}" type="pres">
      <dgm:prSet presAssocID="{7315A197-5E46-46F1-A43A-7654FFDAD595}" presName="linearFlow" presStyleCnt="0">
        <dgm:presLayoutVars>
          <dgm:dir/>
          <dgm:animLvl val="lvl"/>
          <dgm:resizeHandles val="exact"/>
        </dgm:presLayoutVars>
      </dgm:prSet>
      <dgm:spPr/>
    </dgm:pt>
    <dgm:pt modelId="{530E2217-4E31-4761-9E13-BAFB1835927A}" type="pres">
      <dgm:prSet presAssocID="{A2E98A41-516E-45FF-BFEB-AE48361F48B7}" presName="composite" presStyleCnt="0"/>
      <dgm:spPr/>
    </dgm:pt>
    <dgm:pt modelId="{EB79EC1C-C683-442D-B01B-52154E8B020C}" type="pres">
      <dgm:prSet presAssocID="{A2E98A41-516E-45FF-BFEB-AE48361F48B7}" presName="parentText" presStyleLbl="alignNode1" presStyleIdx="0" presStyleCnt="4" custScaleX="99110">
        <dgm:presLayoutVars>
          <dgm:chMax val="1"/>
          <dgm:bulletEnabled val="1"/>
        </dgm:presLayoutVars>
      </dgm:prSet>
      <dgm:spPr/>
    </dgm:pt>
    <dgm:pt modelId="{82E6A5E8-C940-4229-8DBC-93212E46012B}" type="pres">
      <dgm:prSet presAssocID="{A2E98A41-516E-45FF-BFEB-AE48361F48B7}" presName="descendantText" presStyleLbl="alignAcc1" presStyleIdx="0" presStyleCnt="4">
        <dgm:presLayoutVars>
          <dgm:bulletEnabled val="1"/>
        </dgm:presLayoutVars>
      </dgm:prSet>
      <dgm:spPr/>
    </dgm:pt>
    <dgm:pt modelId="{08ED8714-187C-42A2-81B4-49A2658F3B61}" type="pres">
      <dgm:prSet presAssocID="{B40CBF40-0F43-4405-BA7A-B24B3B98D652}" presName="sp" presStyleCnt="0"/>
      <dgm:spPr/>
    </dgm:pt>
    <dgm:pt modelId="{16A1793C-5320-4AB5-B716-E6941CD53A0B}" type="pres">
      <dgm:prSet presAssocID="{038EF769-998E-42E3-B07D-8199DD1A9901}" presName="composite" presStyleCnt="0"/>
      <dgm:spPr/>
    </dgm:pt>
    <dgm:pt modelId="{9A0A0416-4EE2-4B2A-BF53-282A40A90633}" type="pres">
      <dgm:prSet presAssocID="{038EF769-998E-42E3-B07D-8199DD1A9901}" presName="parentText" presStyleLbl="alignNode1" presStyleIdx="1" presStyleCnt="4" custScaleX="100000">
        <dgm:presLayoutVars>
          <dgm:chMax val="1"/>
          <dgm:bulletEnabled val="1"/>
        </dgm:presLayoutVars>
      </dgm:prSet>
      <dgm:spPr/>
    </dgm:pt>
    <dgm:pt modelId="{68FFA643-E474-4E09-ACAB-524CD3096871}" type="pres">
      <dgm:prSet presAssocID="{038EF769-998E-42E3-B07D-8199DD1A9901}" presName="descendantText" presStyleLbl="alignAcc1" presStyleIdx="1" presStyleCnt="4">
        <dgm:presLayoutVars>
          <dgm:bulletEnabled val="1"/>
        </dgm:presLayoutVars>
      </dgm:prSet>
      <dgm:spPr/>
    </dgm:pt>
    <dgm:pt modelId="{DD3D643C-C14E-4EF5-B72B-8143B0CE64B6}" type="pres">
      <dgm:prSet presAssocID="{8378607E-E9F8-42A5-91B4-61F9AFDADCE5}" presName="sp" presStyleCnt="0"/>
      <dgm:spPr/>
    </dgm:pt>
    <dgm:pt modelId="{16D1B517-7F8B-4F7E-B8E3-93B017466CD0}" type="pres">
      <dgm:prSet presAssocID="{2F28A48D-27B2-46F3-A6AB-5B363507124A}" presName="composite" presStyleCnt="0"/>
      <dgm:spPr/>
    </dgm:pt>
    <dgm:pt modelId="{BC6C33EC-59F4-47D5-BB62-CFF7765CFDD7}" type="pres">
      <dgm:prSet presAssocID="{2F28A48D-27B2-46F3-A6AB-5B363507124A}" presName="parentText" presStyleLbl="alignNode1" presStyleIdx="2" presStyleCnt="4" custScaleX="100000">
        <dgm:presLayoutVars>
          <dgm:chMax val="1"/>
          <dgm:bulletEnabled val="1"/>
        </dgm:presLayoutVars>
      </dgm:prSet>
      <dgm:spPr/>
    </dgm:pt>
    <dgm:pt modelId="{28DCB875-DD4C-4129-835C-1CFB4316C3C9}" type="pres">
      <dgm:prSet presAssocID="{2F28A48D-27B2-46F3-A6AB-5B363507124A}" presName="descendantText" presStyleLbl="alignAcc1" presStyleIdx="2" presStyleCnt="4" custScaleY="93753">
        <dgm:presLayoutVars>
          <dgm:bulletEnabled val="1"/>
        </dgm:presLayoutVars>
      </dgm:prSet>
      <dgm:spPr/>
    </dgm:pt>
    <dgm:pt modelId="{9F6D2E35-A568-4144-92B8-27108C6F5A1D}" type="pres">
      <dgm:prSet presAssocID="{96AB2116-E959-40E7-A843-8DBBE5C55084}" presName="sp" presStyleCnt="0"/>
      <dgm:spPr/>
    </dgm:pt>
    <dgm:pt modelId="{4113C18C-5ADD-4B2F-8E07-AE6CC5BB1907}" type="pres">
      <dgm:prSet presAssocID="{24DAA04F-ADD5-4A57-8809-714B62E876E7}" presName="composite" presStyleCnt="0"/>
      <dgm:spPr/>
    </dgm:pt>
    <dgm:pt modelId="{44E15007-9FC9-442C-AF2C-25EB8C4AD1AF}" type="pres">
      <dgm:prSet presAssocID="{24DAA04F-ADD5-4A57-8809-714B62E876E7}" presName="parentText" presStyleLbl="alignNode1" presStyleIdx="3" presStyleCnt="4" custScaleX="100000">
        <dgm:presLayoutVars>
          <dgm:chMax val="1"/>
          <dgm:bulletEnabled val="1"/>
        </dgm:presLayoutVars>
      </dgm:prSet>
      <dgm:spPr/>
    </dgm:pt>
    <dgm:pt modelId="{37DCCF44-9FA1-4ABF-8086-DFD9DD4ADD3A}" type="pres">
      <dgm:prSet presAssocID="{24DAA04F-ADD5-4A57-8809-714B62E876E7}" presName="descendantText" presStyleLbl="alignAcc1" presStyleIdx="3" presStyleCnt="4" custScaleY="100000">
        <dgm:presLayoutVars>
          <dgm:bulletEnabled val="1"/>
        </dgm:presLayoutVars>
      </dgm:prSet>
      <dgm:spPr/>
    </dgm:pt>
  </dgm:ptLst>
  <dgm:cxnLst>
    <dgm:cxn modelId="{43F52D03-6D3E-4EED-85CF-B7B567A7A134}" type="presOf" srcId="{A2E98A41-516E-45FF-BFEB-AE48361F48B7}" destId="{EB79EC1C-C683-442D-B01B-52154E8B020C}" srcOrd="0" destOrd="0" presId="urn:microsoft.com/office/officeart/2005/8/layout/chevron2"/>
    <dgm:cxn modelId="{F66FDD12-BE93-4AD2-9356-2E4F52CF9235}" type="presOf" srcId="{DA3FD828-80B1-43C6-8B3C-778FE76A6235}" destId="{82E6A5E8-C940-4229-8DBC-93212E46012B}" srcOrd="0" destOrd="1" presId="urn:microsoft.com/office/officeart/2005/8/layout/chevron2"/>
    <dgm:cxn modelId="{92767E20-73BF-4C23-98B1-30523A8BB586}" srcId="{038EF769-998E-42E3-B07D-8199DD1A9901}" destId="{CBE8E43A-939E-4F26-9287-DDFC7DEAF840}" srcOrd="1" destOrd="0" parTransId="{F3E1558E-F518-44E3-8647-CE43446899A4}" sibTransId="{D5CA30EC-05A2-44C8-8AFC-AF1CFE7EA45F}"/>
    <dgm:cxn modelId="{C1F3CB2F-C397-4617-B3B4-14F1DBA64F83}" type="presOf" srcId="{CBB0E865-F4D9-4C0F-99B0-FA2DD795EA79}" destId="{28DCB875-DD4C-4129-835C-1CFB4316C3C9}" srcOrd="0" destOrd="0" presId="urn:microsoft.com/office/officeart/2005/8/layout/chevron2"/>
    <dgm:cxn modelId="{5A0B0E37-C08D-4150-B529-B319FFAAC42B}" type="presOf" srcId="{2F28A48D-27B2-46F3-A6AB-5B363507124A}" destId="{BC6C33EC-59F4-47D5-BB62-CFF7765CFDD7}" srcOrd="0" destOrd="0" presId="urn:microsoft.com/office/officeart/2005/8/layout/chevron2"/>
    <dgm:cxn modelId="{7B3EA93D-1C08-4A57-A3E4-5808AA4B053A}" srcId="{7315A197-5E46-46F1-A43A-7654FFDAD595}" destId="{A2E98A41-516E-45FF-BFEB-AE48361F48B7}" srcOrd="0" destOrd="0" parTransId="{770AB245-3EAE-4279-B1A7-2D4B4883C9D7}" sibTransId="{B40CBF40-0F43-4405-BA7A-B24B3B98D652}"/>
    <dgm:cxn modelId="{1D42E845-B568-43F8-9E30-630D3CFC7A46}" srcId="{038EF769-998E-42E3-B07D-8199DD1A9901}" destId="{59B6C585-7F0A-47D3-86CB-FD762DA50D23}" srcOrd="0" destOrd="0" parTransId="{57A2AB8F-323A-4E6C-B66A-BB4A3EDEF0B9}" sibTransId="{597EAAD6-CAC7-43AF-A2AA-7DD2341421BE}"/>
    <dgm:cxn modelId="{BBD7A071-8AAB-4A4F-A407-0C84CD198B07}" type="presOf" srcId="{59B6C585-7F0A-47D3-86CB-FD762DA50D23}" destId="{68FFA643-E474-4E09-ACAB-524CD3096871}" srcOrd="0" destOrd="0" presId="urn:microsoft.com/office/officeart/2005/8/layout/chevron2"/>
    <dgm:cxn modelId="{F8EA7674-3270-4D5F-A86C-D7D1FE722E62}" type="presOf" srcId="{E814E1AD-ABF9-4CB7-B0BC-8954162D4AC0}" destId="{37DCCF44-9FA1-4ABF-8086-DFD9DD4ADD3A}" srcOrd="0" destOrd="1" presId="urn:microsoft.com/office/officeart/2005/8/layout/chevron2"/>
    <dgm:cxn modelId="{4CF31C80-0829-4206-826E-05B3B8B74EED}" type="presOf" srcId="{140CA21A-99BC-4A53-8CEB-9FAAC0FC414A}" destId="{82E6A5E8-C940-4229-8DBC-93212E46012B}" srcOrd="0" destOrd="0" presId="urn:microsoft.com/office/officeart/2005/8/layout/chevron2"/>
    <dgm:cxn modelId="{52E4B284-FBB9-433F-8521-D64E84168554}" type="presOf" srcId="{7315A197-5E46-46F1-A43A-7654FFDAD595}" destId="{4F297297-A646-43EF-8523-889F462CDB41}" srcOrd="0" destOrd="0" presId="urn:microsoft.com/office/officeart/2005/8/layout/chevron2"/>
    <dgm:cxn modelId="{9CD90B95-2BC2-458C-B144-85D4F14A7556}" srcId="{24DAA04F-ADD5-4A57-8809-714B62E876E7}" destId="{E814E1AD-ABF9-4CB7-B0BC-8954162D4AC0}" srcOrd="1" destOrd="0" parTransId="{6EBC20A9-3DF9-49E7-95E7-48E5854641E1}" sibTransId="{E5864119-FE7F-4103-93D0-2F0912D4FB1D}"/>
    <dgm:cxn modelId="{A63D819A-3933-4253-A3E3-F607357D0256}" srcId="{A2E98A41-516E-45FF-BFEB-AE48361F48B7}" destId="{DA3FD828-80B1-43C6-8B3C-778FE76A6235}" srcOrd="1" destOrd="0" parTransId="{C4C4635E-0442-4F33-939C-948BF549C96D}" sibTransId="{EBD5A16F-7835-4213-8733-7FF00B410ED8}"/>
    <dgm:cxn modelId="{45CDBFA8-DCDD-48A2-B485-78E804A17264}" type="presOf" srcId="{038EF769-998E-42E3-B07D-8199DD1A9901}" destId="{9A0A0416-4EE2-4B2A-BF53-282A40A90633}" srcOrd="0" destOrd="0" presId="urn:microsoft.com/office/officeart/2005/8/layout/chevron2"/>
    <dgm:cxn modelId="{09CE92AC-EA67-4A40-B564-558E8D39C9BB}" type="presOf" srcId="{24DAA04F-ADD5-4A57-8809-714B62E876E7}" destId="{44E15007-9FC9-442C-AF2C-25EB8C4AD1AF}" srcOrd="0" destOrd="0" presId="urn:microsoft.com/office/officeart/2005/8/layout/chevron2"/>
    <dgm:cxn modelId="{6FB653AE-FF9D-4595-87B3-662178515BA0}" srcId="{24DAA04F-ADD5-4A57-8809-714B62E876E7}" destId="{A7859359-6160-4499-89D7-6721A5CB14F8}" srcOrd="0" destOrd="0" parTransId="{548BB93D-F566-4325-AEEF-E64F8AA283C3}" sibTransId="{CC66F1D3-011E-4526-BC8E-90F179E3AF17}"/>
    <dgm:cxn modelId="{2966F4B3-A9E6-4F69-90D1-DA8168B511DD}" srcId="{7315A197-5E46-46F1-A43A-7654FFDAD595}" destId="{24DAA04F-ADD5-4A57-8809-714B62E876E7}" srcOrd="3" destOrd="0" parTransId="{3746323E-5A84-4462-8591-4AB9EE0E89B5}" sibTransId="{EE3F4754-4582-4341-BA92-C9DFBF296142}"/>
    <dgm:cxn modelId="{9F6AF2B9-2AC8-4581-AAFB-FAE0166F30F6}" srcId="{7315A197-5E46-46F1-A43A-7654FFDAD595}" destId="{038EF769-998E-42E3-B07D-8199DD1A9901}" srcOrd="1" destOrd="0" parTransId="{2C4F4CD0-2F26-4CB5-B619-E3B78CE64522}" sibTransId="{8378607E-E9F8-42A5-91B4-61F9AFDADCE5}"/>
    <dgm:cxn modelId="{4A7E1DBC-3083-4CDF-B7BE-42A26682C787}" type="presOf" srcId="{CBE8E43A-939E-4F26-9287-DDFC7DEAF840}" destId="{68FFA643-E474-4E09-ACAB-524CD3096871}" srcOrd="0" destOrd="1" presId="urn:microsoft.com/office/officeart/2005/8/layout/chevron2"/>
    <dgm:cxn modelId="{157F7BC3-241C-464C-8C16-E4062C625862}" type="presOf" srcId="{A7859359-6160-4499-89D7-6721A5CB14F8}" destId="{37DCCF44-9FA1-4ABF-8086-DFD9DD4ADD3A}" srcOrd="0" destOrd="0" presId="urn:microsoft.com/office/officeart/2005/8/layout/chevron2"/>
    <dgm:cxn modelId="{AF9252EA-C3B1-4340-B85B-F1F8253E9B32}" srcId="{7315A197-5E46-46F1-A43A-7654FFDAD595}" destId="{2F28A48D-27B2-46F3-A6AB-5B363507124A}" srcOrd="2" destOrd="0" parTransId="{3094EBC3-5743-40DA-A94E-2F76A3D6CA52}" sibTransId="{96AB2116-E959-40E7-A843-8DBBE5C55084}"/>
    <dgm:cxn modelId="{78FC2CEC-0A03-4E50-9CD3-24844D8A0A80}" srcId="{2F28A48D-27B2-46F3-A6AB-5B363507124A}" destId="{CC3D9C16-A2CC-4CB9-B876-495A9D851785}" srcOrd="1" destOrd="0" parTransId="{EFA52294-6956-44BA-8539-A7688643E544}" sibTransId="{045419E6-F866-440E-87E8-7F6BF2846E17}"/>
    <dgm:cxn modelId="{4EA5B0F8-C313-4019-B74D-8BF9565E73ED}" srcId="{A2E98A41-516E-45FF-BFEB-AE48361F48B7}" destId="{140CA21A-99BC-4A53-8CEB-9FAAC0FC414A}" srcOrd="0" destOrd="0" parTransId="{028D9AB9-ACE4-469B-B6D7-E50F8F60CFD7}" sibTransId="{874E0F51-E955-4FF5-8FDF-48DACD9EF421}"/>
    <dgm:cxn modelId="{C55DC6FA-CBA9-49C8-AF5E-D24AD4C277CD}" type="presOf" srcId="{CC3D9C16-A2CC-4CB9-B876-495A9D851785}" destId="{28DCB875-DD4C-4129-835C-1CFB4316C3C9}" srcOrd="0" destOrd="1" presId="urn:microsoft.com/office/officeart/2005/8/layout/chevron2"/>
    <dgm:cxn modelId="{2B1B88FD-CD1C-4903-A9F7-6AC7E74A5013}" srcId="{2F28A48D-27B2-46F3-A6AB-5B363507124A}" destId="{CBB0E865-F4D9-4C0F-99B0-FA2DD795EA79}" srcOrd="0" destOrd="0" parTransId="{1B821AE2-541B-42ED-8120-8C2220970C89}" sibTransId="{747B6F1F-D1AF-4515-A4E8-09A28FE62891}"/>
    <dgm:cxn modelId="{BFE27A96-A049-49C0-8298-BB13B423CA57}" type="presParOf" srcId="{4F297297-A646-43EF-8523-889F462CDB41}" destId="{530E2217-4E31-4761-9E13-BAFB1835927A}" srcOrd="0" destOrd="0" presId="urn:microsoft.com/office/officeart/2005/8/layout/chevron2"/>
    <dgm:cxn modelId="{16DA2DC9-FFAC-44EE-9A85-70ED26B6C562}" type="presParOf" srcId="{530E2217-4E31-4761-9E13-BAFB1835927A}" destId="{EB79EC1C-C683-442D-B01B-52154E8B020C}" srcOrd="0" destOrd="0" presId="urn:microsoft.com/office/officeart/2005/8/layout/chevron2"/>
    <dgm:cxn modelId="{8994B457-D79D-4981-B062-F58E1385EAA3}" type="presParOf" srcId="{530E2217-4E31-4761-9E13-BAFB1835927A}" destId="{82E6A5E8-C940-4229-8DBC-93212E46012B}" srcOrd="1" destOrd="0" presId="urn:microsoft.com/office/officeart/2005/8/layout/chevron2"/>
    <dgm:cxn modelId="{B5B40A73-F102-488C-AB2A-3669AEE2F35B}" type="presParOf" srcId="{4F297297-A646-43EF-8523-889F462CDB41}" destId="{08ED8714-187C-42A2-81B4-49A2658F3B61}" srcOrd="1" destOrd="0" presId="urn:microsoft.com/office/officeart/2005/8/layout/chevron2"/>
    <dgm:cxn modelId="{20410C31-5101-4844-9595-8D6ABB2A14B8}" type="presParOf" srcId="{4F297297-A646-43EF-8523-889F462CDB41}" destId="{16A1793C-5320-4AB5-B716-E6941CD53A0B}" srcOrd="2" destOrd="0" presId="urn:microsoft.com/office/officeart/2005/8/layout/chevron2"/>
    <dgm:cxn modelId="{82374037-6979-4026-AE4C-1978220C6F18}" type="presParOf" srcId="{16A1793C-5320-4AB5-B716-E6941CD53A0B}" destId="{9A0A0416-4EE2-4B2A-BF53-282A40A90633}" srcOrd="0" destOrd="0" presId="urn:microsoft.com/office/officeart/2005/8/layout/chevron2"/>
    <dgm:cxn modelId="{33F8BA1E-FBEE-4E77-9251-C428C6D6F9D9}" type="presParOf" srcId="{16A1793C-5320-4AB5-B716-E6941CD53A0B}" destId="{68FFA643-E474-4E09-ACAB-524CD3096871}" srcOrd="1" destOrd="0" presId="urn:microsoft.com/office/officeart/2005/8/layout/chevron2"/>
    <dgm:cxn modelId="{E278DB32-1BBE-4943-983A-1B80BB7840EE}" type="presParOf" srcId="{4F297297-A646-43EF-8523-889F462CDB41}" destId="{DD3D643C-C14E-4EF5-B72B-8143B0CE64B6}" srcOrd="3" destOrd="0" presId="urn:microsoft.com/office/officeart/2005/8/layout/chevron2"/>
    <dgm:cxn modelId="{F6FC7009-DBB1-4046-97D2-2A66CA6E0942}" type="presParOf" srcId="{4F297297-A646-43EF-8523-889F462CDB41}" destId="{16D1B517-7F8B-4F7E-B8E3-93B017466CD0}" srcOrd="4" destOrd="0" presId="urn:microsoft.com/office/officeart/2005/8/layout/chevron2"/>
    <dgm:cxn modelId="{445B439D-8460-4776-B4BA-DFC5BAEEB701}" type="presParOf" srcId="{16D1B517-7F8B-4F7E-B8E3-93B017466CD0}" destId="{BC6C33EC-59F4-47D5-BB62-CFF7765CFDD7}" srcOrd="0" destOrd="0" presId="urn:microsoft.com/office/officeart/2005/8/layout/chevron2"/>
    <dgm:cxn modelId="{6F50B1BD-5A64-4B6D-9C73-B23BC8077CE6}" type="presParOf" srcId="{16D1B517-7F8B-4F7E-B8E3-93B017466CD0}" destId="{28DCB875-DD4C-4129-835C-1CFB4316C3C9}" srcOrd="1" destOrd="0" presId="urn:microsoft.com/office/officeart/2005/8/layout/chevron2"/>
    <dgm:cxn modelId="{8E14B861-015A-4779-8AB7-F09C1672A82E}" type="presParOf" srcId="{4F297297-A646-43EF-8523-889F462CDB41}" destId="{9F6D2E35-A568-4144-92B8-27108C6F5A1D}" srcOrd="5" destOrd="0" presId="urn:microsoft.com/office/officeart/2005/8/layout/chevron2"/>
    <dgm:cxn modelId="{FBDFF551-F698-4865-8045-313F91C121F3}" type="presParOf" srcId="{4F297297-A646-43EF-8523-889F462CDB41}" destId="{4113C18C-5ADD-4B2F-8E07-AE6CC5BB1907}" srcOrd="6" destOrd="0" presId="urn:microsoft.com/office/officeart/2005/8/layout/chevron2"/>
    <dgm:cxn modelId="{7A0AF7FF-8283-47D9-B918-217B9C388121}" type="presParOf" srcId="{4113C18C-5ADD-4B2F-8E07-AE6CC5BB1907}" destId="{44E15007-9FC9-442C-AF2C-25EB8C4AD1AF}" srcOrd="0" destOrd="0" presId="urn:microsoft.com/office/officeart/2005/8/layout/chevron2"/>
    <dgm:cxn modelId="{CD2D7F90-0A2D-4FA8-B7C9-37E6BE48189E}" type="presParOf" srcId="{4113C18C-5ADD-4B2F-8E07-AE6CC5BB1907}" destId="{37DCCF44-9FA1-4ABF-8086-DFD9DD4ADD3A}" srcOrd="1" destOrd="0" presId="urn:microsoft.com/office/officeart/2005/8/layout/chevron2"/>
  </dgm:cxnLst>
  <dgm:bg/>
  <dgm:whole/>
  <dgm:extLst>
    <a:ext uri="http://schemas.microsoft.com/office/drawing/2008/diagram">
      <dsp:dataModelExt xmlns:dsp="http://schemas.microsoft.com/office/drawing/2008/diagram" relId="rId10"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3A2ECF-6545-48C6-8A03-036DC090BCA0}">
      <dsp:nvSpPr>
        <dsp:cNvPr id="0" name=""/>
        <dsp:cNvSpPr/>
      </dsp:nvSpPr>
      <dsp:spPr>
        <a:xfrm>
          <a:off x="0" y="168453"/>
          <a:ext cx="5594187" cy="16350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100000"/>
            </a:lnSpc>
            <a:spcBef>
              <a:spcPct val="0"/>
            </a:spcBef>
            <a:spcAft>
              <a:spcPct val="35000"/>
            </a:spcAft>
            <a:buNone/>
          </a:pPr>
          <a:r>
            <a:rPr lang="zh-CN" altLang="zh-CN" sz="2000" b="1" kern="1200" dirty="0">
              <a:solidFill>
                <a:srgbClr val="FFFFFF"/>
              </a:solidFill>
              <a:latin typeface="宋体" pitchFamily="2" charset="-122"/>
              <a:ea typeface="宋体" pitchFamily="2" charset="-122"/>
              <a:cs typeface="Times New Roman" pitchFamily="18" charset="0"/>
            </a:rPr>
            <a:t>睾丸功能受下丘脑</a:t>
          </a:r>
          <a:r>
            <a:rPr lang="en-US" altLang="zh-CN" sz="2000" b="1" kern="1200" dirty="0">
              <a:solidFill>
                <a:srgbClr val="FFFFFF"/>
              </a:solidFill>
              <a:latin typeface="宋体" pitchFamily="2" charset="-122"/>
              <a:ea typeface="宋体" pitchFamily="2" charset="-122"/>
              <a:cs typeface="Times New Roman" pitchFamily="18" charset="0"/>
            </a:rPr>
            <a:t>-</a:t>
          </a:r>
          <a:r>
            <a:rPr lang="zh-CN" altLang="zh-CN" sz="2000" b="1" kern="1200" dirty="0">
              <a:solidFill>
                <a:srgbClr val="FFFFFF"/>
              </a:solidFill>
              <a:latin typeface="宋体" pitchFamily="2" charset="-122"/>
              <a:ea typeface="宋体" pitchFamily="2" charset="-122"/>
              <a:cs typeface="Times New Roman" pitchFamily="18" charset="0"/>
            </a:rPr>
            <a:t>垂体</a:t>
          </a:r>
          <a:r>
            <a:rPr lang="en-US" altLang="zh-CN" sz="2000" b="1" kern="1200" dirty="0">
              <a:solidFill>
                <a:srgbClr val="FFFFFF"/>
              </a:solidFill>
              <a:latin typeface="宋体" pitchFamily="2" charset="-122"/>
              <a:ea typeface="宋体" pitchFamily="2" charset="-122"/>
              <a:cs typeface="Times New Roman" pitchFamily="18" charset="0"/>
            </a:rPr>
            <a:t>-</a:t>
          </a:r>
          <a:r>
            <a:rPr lang="zh-CN" altLang="zh-CN" sz="2000" b="1" kern="1200" dirty="0">
              <a:solidFill>
                <a:srgbClr val="FFFFFF"/>
              </a:solidFill>
              <a:latin typeface="宋体" pitchFamily="2" charset="-122"/>
              <a:ea typeface="宋体" pitchFamily="2" charset="-122"/>
              <a:cs typeface="Times New Roman" pitchFamily="18" charset="0"/>
            </a:rPr>
            <a:t>性腺轴的激素调节控制，也受睾丸内环境的影响</a:t>
          </a:r>
          <a:endParaRPr lang="zh-CN" sz="2000" b="1" kern="1200" dirty="0">
            <a:solidFill>
              <a:srgbClr val="FFFFFF"/>
            </a:solidFill>
            <a:latin typeface="宋体" panose="02010600030101010101" pitchFamily="2" charset="-122"/>
            <a:ea typeface="宋体" panose="02010600030101010101" pitchFamily="2" charset="-122"/>
          </a:endParaRPr>
        </a:p>
      </dsp:txBody>
      <dsp:txXfrm>
        <a:off x="79818" y="248271"/>
        <a:ext cx="5434551" cy="1475439"/>
      </dsp:txXfrm>
    </dsp:sp>
    <dsp:sp modelId="{A745C55F-B1BB-444F-88A5-04D5E5232BFD}">
      <dsp:nvSpPr>
        <dsp:cNvPr id="0" name=""/>
        <dsp:cNvSpPr/>
      </dsp:nvSpPr>
      <dsp:spPr>
        <a:xfrm>
          <a:off x="0" y="1990728"/>
          <a:ext cx="5594187" cy="16350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100000"/>
            </a:lnSpc>
            <a:spcBef>
              <a:spcPct val="0"/>
            </a:spcBef>
            <a:spcAft>
              <a:spcPct val="35000"/>
            </a:spcAft>
            <a:buNone/>
          </a:pPr>
          <a:r>
            <a:rPr lang="zh-CN" sz="2000" b="1" kern="1200" dirty="0">
              <a:solidFill>
                <a:srgbClr val="FFFFFF"/>
              </a:solidFill>
              <a:latin typeface="宋体" panose="02010600030101010101" pitchFamily="2" charset="-122"/>
              <a:ea typeface="宋体" panose="02010600030101010101" pitchFamily="2" charset="-122"/>
            </a:rPr>
            <a:t>睾丸产生的</a:t>
          </a:r>
          <a:r>
            <a:rPr lang="zh-CN" altLang="en-US" sz="2000" b="1" kern="1200" dirty="0">
              <a:solidFill>
                <a:srgbClr val="FFFFFF"/>
              </a:solidFill>
              <a:latin typeface="宋体" panose="02010600030101010101" pitchFamily="2" charset="-122"/>
              <a:ea typeface="宋体" panose="02010600030101010101" pitchFamily="2" charset="-122"/>
            </a:rPr>
            <a:t>激素</a:t>
          </a:r>
          <a:r>
            <a:rPr lang="zh-CN" sz="2000" b="1" kern="1200" dirty="0">
              <a:solidFill>
                <a:srgbClr val="FFFFFF"/>
              </a:solidFill>
              <a:latin typeface="宋体" panose="02010600030101010101" pitchFamily="2" charset="-122"/>
              <a:ea typeface="宋体" panose="02010600030101010101" pitchFamily="2" charset="-122"/>
            </a:rPr>
            <a:t>在局部发挥作用，参与调节睾丸</a:t>
          </a:r>
          <a:r>
            <a:rPr lang="zh-CN" altLang="en-US" sz="2000" b="1" kern="1200" dirty="0">
              <a:solidFill>
                <a:srgbClr val="FFFFFF"/>
              </a:solidFill>
              <a:latin typeface="宋体" panose="02010600030101010101" pitchFamily="2" charset="-122"/>
              <a:ea typeface="宋体" panose="02010600030101010101" pitchFamily="2" charset="-122"/>
            </a:rPr>
            <a:t>内环境和</a:t>
          </a:r>
          <a:r>
            <a:rPr lang="zh-CN" sz="2000" b="1" kern="1200" dirty="0">
              <a:solidFill>
                <a:srgbClr val="FFFFFF"/>
              </a:solidFill>
              <a:latin typeface="宋体" panose="02010600030101010101" pitchFamily="2" charset="-122"/>
              <a:ea typeface="宋体" panose="02010600030101010101" pitchFamily="2" charset="-122"/>
            </a:rPr>
            <a:t>精子发生，维持睾丸正常功能</a:t>
          </a:r>
          <a:endParaRPr lang="en-US" altLang="zh-CN" sz="2000" b="1" kern="1200" dirty="0">
            <a:solidFill>
              <a:srgbClr val="FFFFFF"/>
            </a:solidFill>
            <a:latin typeface="宋体" pitchFamily="2" charset="-122"/>
            <a:ea typeface="宋体" pitchFamily="2" charset="-122"/>
            <a:cs typeface="Times New Roman" pitchFamily="18" charset="0"/>
          </a:endParaRPr>
        </a:p>
      </dsp:txBody>
      <dsp:txXfrm>
        <a:off x="79818" y="2070546"/>
        <a:ext cx="5434551" cy="1475439"/>
      </dsp:txXfrm>
    </dsp:sp>
    <dsp:sp modelId="{93B28CA5-5743-44C6-BE56-17D3AD6F6A57}">
      <dsp:nvSpPr>
        <dsp:cNvPr id="0" name=""/>
        <dsp:cNvSpPr/>
      </dsp:nvSpPr>
      <dsp:spPr>
        <a:xfrm>
          <a:off x="0" y="3813003"/>
          <a:ext cx="5594187" cy="1635075"/>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rtl="0">
            <a:lnSpc>
              <a:spcPct val="100000"/>
            </a:lnSpc>
            <a:spcBef>
              <a:spcPct val="0"/>
            </a:spcBef>
            <a:spcAft>
              <a:spcPct val="35000"/>
            </a:spcAft>
            <a:buNone/>
          </a:pPr>
          <a:r>
            <a:rPr lang="en-US" altLang="zh-CN" sz="2000" b="1" kern="1200" dirty="0">
              <a:solidFill>
                <a:srgbClr val="FFFFFF"/>
              </a:solidFill>
              <a:latin typeface="宋体" pitchFamily="2" charset="-122"/>
              <a:ea typeface="宋体" pitchFamily="2" charset="-122"/>
              <a:cs typeface="Times New Roman" pitchFamily="18" charset="0"/>
            </a:rPr>
            <a:t>INHB</a:t>
          </a:r>
          <a:r>
            <a:rPr lang="zh-CN" altLang="en-US" sz="2000" b="1" kern="1200" dirty="0">
              <a:solidFill>
                <a:srgbClr val="FFFFFF"/>
              </a:solidFill>
              <a:latin typeface="宋体" pitchFamily="2" charset="-122"/>
              <a:ea typeface="宋体" pitchFamily="2" charset="-122"/>
              <a:cs typeface="Times New Roman" pitchFamily="18" charset="0"/>
            </a:rPr>
            <a:t>、</a:t>
          </a:r>
          <a:r>
            <a:rPr lang="en-US" altLang="zh-CN" sz="2000" b="1" kern="1200" dirty="0">
              <a:solidFill>
                <a:srgbClr val="FFFFFF"/>
              </a:solidFill>
              <a:latin typeface="宋体" pitchFamily="2" charset="-122"/>
              <a:ea typeface="宋体" pitchFamily="2" charset="-122"/>
              <a:cs typeface="Times New Roman" pitchFamily="18" charset="0"/>
            </a:rPr>
            <a:t>AMH</a:t>
          </a:r>
          <a:r>
            <a:rPr lang="zh-CN" altLang="en-US" sz="2000" b="1" kern="1200" dirty="0">
              <a:solidFill>
                <a:srgbClr val="FFFFFF"/>
              </a:solidFill>
              <a:latin typeface="宋体" pitchFamily="2" charset="-122"/>
              <a:ea typeface="宋体" pitchFamily="2" charset="-122"/>
              <a:cs typeface="Times New Roman" pitchFamily="18" charset="0"/>
            </a:rPr>
            <a:t>主要由睾丸支持细胞合成</a:t>
          </a:r>
          <a:r>
            <a:rPr lang="zh-CN" sz="2000" b="1" kern="1200" dirty="0">
              <a:solidFill>
                <a:srgbClr val="FFFFFF"/>
              </a:solidFill>
              <a:latin typeface="宋体" pitchFamily="2" charset="-122"/>
              <a:ea typeface="宋体" pitchFamily="2" charset="-122"/>
              <a:cs typeface="Times New Roman" pitchFamily="18" charset="0"/>
            </a:rPr>
            <a:t>并释放到血液和精浆</a:t>
          </a:r>
          <a:r>
            <a:rPr lang="zh-CN" altLang="en-US" sz="2000" b="1" kern="1200" dirty="0">
              <a:solidFill>
                <a:srgbClr val="FFFFFF"/>
              </a:solidFill>
              <a:latin typeface="宋体" pitchFamily="2" charset="-122"/>
              <a:ea typeface="宋体" pitchFamily="2" charset="-122"/>
              <a:cs typeface="Times New Roman" pitchFamily="18" charset="0"/>
            </a:rPr>
            <a:t>，</a:t>
          </a:r>
          <a:r>
            <a:rPr lang="zh-CN" sz="2000" b="1" kern="1200" dirty="0">
              <a:solidFill>
                <a:srgbClr val="FFFFFF"/>
              </a:solidFill>
              <a:latin typeface="宋体" pitchFamily="2" charset="-122"/>
              <a:ea typeface="宋体" pitchFamily="2" charset="-122"/>
              <a:cs typeface="Times New Roman" pitchFamily="18" charset="0"/>
            </a:rPr>
            <a:t>参与调控睾丸微环境和生精</a:t>
          </a:r>
          <a:r>
            <a:rPr lang="zh-CN" altLang="en-US" sz="2000" b="1" kern="1200" dirty="0">
              <a:solidFill>
                <a:srgbClr val="FFFFFF"/>
              </a:solidFill>
              <a:latin typeface="宋体" pitchFamily="2" charset="-122"/>
              <a:ea typeface="宋体" pitchFamily="2" charset="-122"/>
              <a:cs typeface="Times New Roman" pitchFamily="18" charset="0"/>
            </a:rPr>
            <a:t>。目前已证实</a:t>
          </a:r>
          <a:r>
            <a:rPr lang="en-US" altLang="zh-CN" sz="2000" b="1" kern="1200" dirty="0">
              <a:solidFill>
                <a:srgbClr val="FFFFFF"/>
              </a:solidFill>
              <a:latin typeface="宋体" pitchFamily="2" charset="-122"/>
              <a:ea typeface="宋体" pitchFamily="2" charset="-122"/>
              <a:cs typeface="Times New Roman" pitchFamily="18" charset="0"/>
            </a:rPr>
            <a:t>INHB</a:t>
          </a:r>
          <a:r>
            <a:rPr lang="zh-CN" altLang="en-US" sz="2000" b="1" kern="1200" dirty="0">
              <a:solidFill>
                <a:srgbClr val="FFFFFF"/>
              </a:solidFill>
              <a:latin typeface="宋体" pitchFamily="2" charset="-122"/>
              <a:ea typeface="宋体" pitchFamily="2" charset="-122"/>
              <a:cs typeface="Times New Roman" pitchFamily="18" charset="0"/>
            </a:rPr>
            <a:t>、</a:t>
          </a:r>
          <a:r>
            <a:rPr lang="en-US" altLang="zh-CN" sz="2000" b="1" kern="1200" dirty="0">
              <a:solidFill>
                <a:srgbClr val="FFFFFF"/>
              </a:solidFill>
              <a:latin typeface="宋体" pitchFamily="2" charset="-122"/>
              <a:ea typeface="宋体" pitchFamily="2" charset="-122"/>
              <a:cs typeface="Times New Roman" pitchFamily="18" charset="0"/>
            </a:rPr>
            <a:t>AMH</a:t>
          </a:r>
          <a:r>
            <a:rPr lang="zh-CN" altLang="en-US" sz="2000" b="1" kern="1200" dirty="0">
              <a:solidFill>
                <a:srgbClr val="FFFFFF"/>
              </a:solidFill>
              <a:latin typeface="宋体" pitchFamily="2" charset="-122"/>
              <a:ea typeface="宋体" pitchFamily="2" charset="-122"/>
              <a:cs typeface="Times New Roman" pitchFamily="18" charset="0"/>
            </a:rPr>
            <a:t>是睾丸支持细胞功能的主要标记物</a:t>
          </a:r>
          <a:endParaRPr lang="zh-CN" sz="2000" b="1" kern="1200" dirty="0">
            <a:solidFill>
              <a:srgbClr val="FFFFFF"/>
            </a:solidFill>
            <a:latin typeface="宋体" pitchFamily="2" charset="-122"/>
            <a:ea typeface="宋体" pitchFamily="2" charset="-122"/>
            <a:cs typeface="Times New Roman" pitchFamily="18" charset="0"/>
          </a:endParaRPr>
        </a:p>
      </dsp:txBody>
      <dsp:txXfrm>
        <a:off x="79818" y="3892821"/>
        <a:ext cx="5434551" cy="1475439"/>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613138-D68B-40C8-9E29-12C1CACC5D27}">
      <dsp:nvSpPr>
        <dsp:cNvPr id="0" name=""/>
        <dsp:cNvSpPr/>
      </dsp:nvSpPr>
      <dsp:spPr>
        <a:xfrm>
          <a:off x="2414" y="439426"/>
          <a:ext cx="1055524" cy="6333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b="1" kern="1200" dirty="0"/>
            <a:t>1</a:t>
          </a:r>
          <a:r>
            <a:rPr lang="zh-CN" sz="2100" b="1" kern="1200" dirty="0"/>
            <a:t>岁前</a:t>
          </a:r>
          <a:endParaRPr lang="zh-CN" sz="2100" kern="1200" dirty="0"/>
        </a:p>
      </dsp:txBody>
      <dsp:txXfrm>
        <a:off x="20963" y="457975"/>
        <a:ext cx="1018426" cy="596216"/>
      </dsp:txXfrm>
    </dsp:sp>
    <dsp:sp modelId="{94242D04-9A5E-408E-B9E7-923B94A6F37B}">
      <dsp:nvSpPr>
        <dsp:cNvPr id="0" name=""/>
        <dsp:cNvSpPr/>
      </dsp:nvSpPr>
      <dsp:spPr>
        <a:xfrm>
          <a:off x="1163491" y="625198"/>
          <a:ext cx="223771" cy="2617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a:off x="1163491" y="677552"/>
        <a:ext cx="156640" cy="157062"/>
      </dsp:txXfrm>
    </dsp:sp>
    <dsp:sp modelId="{D13867AF-40F5-48C4-9AFC-445AB9BBAAC3}">
      <dsp:nvSpPr>
        <dsp:cNvPr id="0" name=""/>
        <dsp:cNvSpPr/>
      </dsp:nvSpPr>
      <dsp:spPr>
        <a:xfrm>
          <a:off x="1480148" y="439426"/>
          <a:ext cx="1055524" cy="6333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en-US" sz="2100" b="1" kern="1200" dirty="0"/>
            <a:t>2~9</a:t>
          </a:r>
          <a:r>
            <a:rPr lang="zh-CN" sz="2100" b="1" kern="1200" dirty="0"/>
            <a:t>岁</a:t>
          </a:r>
          <a:endParaRPr lang="zh-CN" sz="2100" kern="1200" dirty="0"/>
        </a:p>
      </dsp:txBody>
      <dsp:txXfrm>
        <a:off x="1498697" y="457975"/>
        <a:ext cx="1018426" cy="596216"/>
      </dsp:txXfrm>
    </dsp:sp>
    <dsp:sp modelId="{18D33B4D-1E11-4BED-A0C5-00779160FE62}">
      <dsp:nvSpPr>
        <dsp:cNvPr id="0" name=""/>
        <dsp:cNvSpPr/>
      </dsp:nvSpPr>
      <dsp:spPr>
        <a:xfrm>
          <a:off x="2641225" y="625198"/>
          <a:ext cx="223771" cy="2617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a:off x="2641225" y="677552"/>
        <a:ext cx="156640" cy="157062"/>
      </dsp:txXfrm>
    </dsp:sp>
    <dsp:sp modelId="{102121B6-CB8C-4CFA-AA59-A306BF302599}">
      <dsp:nvSpPr>
        <dsp:cNvPr id="0" name=""/>
        <dsp:cNvSpPr/>
      </dsp:nvSpPr>
      <dsp:spPr>
        <a:xfrm>
          <a:off x="2957882" y="439426"/>
          <a:ext cx="1055524" cy="6333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zh-CN" sz="2100" b="1" kern="1200" dirty="0"/>
            <a:t>青春期</a:t>
          </a:r>
          <a:endParaRPr lang="zh-CN" sz="2100" kern="1200" dirty="0"/>
        </a:p>
      </dsp:txBody>
      <dsp:txXfrm>
        <a:off x="2976431" y="457975"/>
        <a:ext cx="1018426" cy="596216"/>
      </dsp:txXfrm>
    </dsp:sp>
    <dsp:sp modelId="{4251AC86-E307-4477-9F3E-ECF44DFADD7D}">
      <dsp:nvSpPr>
        <dsp:cNvPr id="0" name=""/>
        <dsp:cNvSpPr/>
      </dsp:nvSpPr>
      <dsp:spPr>
        <a:xfrm>
          <a:off x="4118959" y="625198"/>
          <a:ext cx="223771" cy="261770"/>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488950">
            <a:lnSpc>
              <a:spcPct val="90000"/>
            </a:lnSpc>
            <a:spcBef>
              <a:spcPct val="0"/>
            </a:spcBef>
            <a:spcAft>
              <a:spcPct val="35000"/>
            </a:spcAft>
            <a:buNone/>
          </a:pPr>
          <a:endParaRPr lang="zh-CN" altLang="en-US" sz="1100" kern="1200"/>
        </a:p>
      </dsp:txBody>
      <dsp:txXfrm>
        <a:off x="4118959" y="677552"/>
        <a:ext cx="156640" cy="157062"/>
      </dsp:txXfrm>
    </dsp:sp>
    <dsp:sp modelId="{49F1BA56-3931-4C26-931C-0C63E49293F8}">
      <dsp:nvSpPr>
        <dsp:cNvPr id="0" name=""/>
        <dsp:cNvSpPr/>
      </dsp:nvSpPr>
      <dsp:spPr>
        <a:xfrm>
          <a:off x="4435617" y="439426"/>
          <a:ext cx="1055524" cy="633314"/>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0010" tIns="80010" rIns="80010" bIns="80010" numCol="1" spcCol="1270" anchor="ctr" anchorCtr="0">
          <a:noAutofit/>
        </a:bodyPr>
        <a:lstStyle/>
        <a:p>
          <a:pPr marL="0" lvl="0" indent="0" algn="ctr" defTabSz="933450" rtl="0">
            <a:lnSpc>
              <a:spcPct val="90000"/>
            </a:lnSpc>
            <a:spcBef>
              <a:spcPct val="0"/>
            </a:spcBef>
            <a:spcAft>
              <a:spcPct val="35000"/>
            </a:spcAft>
            <a:buNone/>
          </a:pPr>
          <a:r>
            <a:rPr lang="zh-CN" sz="2100" b="1" kern="1200"/>
            <a:t>成年后</a:t>
          </a:r>
          <a:endParaRPr lang="zh-CN" sz="2100" kern="1200"/>
        </a:p>
      </dsp:txBody>
      <dsp:txXfrm>
        <a:off x="4454166" y="457975"/>
        <a:ext cx="1018426" cy="596216"/>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79EC1C-C683-442D-B01B-52154E8B020C}">
      <dsp:nvSpPr>
        <dsp:cNvPr id="0" name=""/>
        <dsp:cNvSpPr/>
      </dsp:nvSpPr>
      <dsp:spPr>
        <a:xfrm rot="5400000">
          <a:off x="-190203" y="355907"/>
          <a:ext cx="1220302" cy="839894"/>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1</a:t>
          </a:r>
          <a:r>
            <a:rPr lang="zh-CN" sz="1400" kern="1200" dirty="0"/>
            <a:t>岁前</a:t>
          </a:r>
          <a:endParaRPr lang="zh-CN" altLang="en-US" sz="1400" kern="1200" dirty="0"/>
        </a:p>
      </dsp:txBody>
      <dsp:txXfrm rot="-5400000">
        <a:off x="1" y="585650"/>
        <a:ext cx="839894" cy="380408"/>
      </dsp:txXfrm>
    </dsp:sp>
    <dsp:sp modelId="{82E6A5E8-C940-4229-8DBC-93212E46012B}">
      <dsp:nvSpPr>
        <dsp:cNvPr id="0" name=""/>
        <dsp:cNvSpPr/>
      </dsp:nvSpPr>
      <dsp:spPr>
        <a:xfrm rot="5400000">
          <a:off x="2435229" y="-1425859"/>
          <a:ext cx="793971" cy="39770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zh-CN" altLang="en-US" sz="1700" kern="1200" dirty="0"/>
            <a:t>出生不久</a:t>
          </a:r>
          <a:r>
            <a:rPr lang="en-US" altLang="zh-CN" sz="1700" kern="1200" dirty="0"/>
            <a:t>, </a:t>
          </a:r>
          <a:r>
            <a:rPr lang="zh-CN" altLang="en-US" sz="1700" kern="1200" dirty="0"/>
            <a:t>血清</a:t>
          </a:r>
          <a:r>
            <a:rPr lang="en-US" altLang="zh-CN" sz="1700" kern="1200" dirty="0"/>
            <a:t>INHB</a:t>
          </a:r>
          <a:r>
            <a:rPr lang="zh-CN" altLang="en-US" sz="1700" kern="1200" dirty="0"/>
            <a:t>水平逐渐上升</a:t>
          </a:r>
          <a:r>
            <a:rPr lang="en-US" altLang="zh-CN" sz="1700" kern="1200" dirty="0"/>
            <a:t>, </a:t>
          </a:r>
          <a:r>
            <a:rPr lang="zh-CN" altLang="en-US" sz="1700" kern="1200" dirty="0"/>
            <a:t>在</a:t>
          </a:r>
          <a:r>
            <a:rPr lang="en-US" altLang="zh-CN" sz="1700" kern="1200" dirty="0"/>
            <a:t>4</a:t>
          </a:r>
          <a:r>
            <a:rPr lang="zh-CN" altLang="en-US" sz="1700" kern="1200" dirty="0"/>
            <a:t>～</a:t>
          </a:r>
          <a:r>
            <a:rPr lang="en-US" altLang="zh-CN" sz="1700" kern="1200" dirty="0"/>
            <a:t>12</a:t>
          </a:r>
          <a:r>
            <a:rPr lang="zh-CN" altLang="en-US" sz="1700" kern="1200" dirty="0"/>
            <a:t>个月时达到一个峰值</a:t>
          </a:r>
        </a:p>
      </dsp:txBody>
      <dsp:txXfrm rot="-5400000">
        <a:off x="843665" y="204463"/>
        <a:ext cx="3938341" cy="716455"/>
      </dsp:txXfrm>
    </dsp:sp>
    <dsp:sp modelId="{9A0A0416-4EE2-4B2A-BF53-282A40A90633}">
      <dsp:nvSpPr>
        <dsp:cNvPr id="0" name=""/>
        <dsp:cNvSpPr/>
      </dsp:nvSpPr>
      <dsp:spPr>
        <a:xfrm rot="5400000">
          <a:off x="-186432" y="1446750"/>
          <a:ext cx="1220302" cy="84743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en-US" sz="1400" kern="1200" dirty="0"/>
            <a:t>2~9</a:t>
          </a:r>
          <a:r>
            <a:rPr lang="zh-CN" sz="1400" kern="1200" dirty="0"/>
            <a:t>岁</a:t>
          </a:r>
          <a:endParaRPr lang="zh-CN" altLang="en-US" sz="1400" kern="1200" dirty="0"/>
        </a:p>
      </dsp:txBody>
      <dsp:txXfrm rot="-5400000">
        <a:off x="1" y="1684035"/>
        <a:ext cx="847436" cy="372866"/>
      </dsp:txXfrm>
    </dsp:sp>
    <dsp:sp modelId="{68FFA643-E474-4E09-ACAB-524CD3096871}">
      <dsp:nvSpPr>
        <dsp:cNvPr id="0" name=""/>
        <dsp:cNvSpPr/>
      </dsp:nvSpPr>
      <dsp:spPr>
        <a:xfrm rot="5400000">
          <a:off x="2439000" y="-331245"/>
          <a:ext cx="793971" cy="39770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20904" tIns="10795" rIns="10795" bIns="10795" numCol="1" spcCol="1270" anchor="ctr" anchorCtr="0">
          <a:noAutofit/>
        </a:bodyPr>
        <a:lstStyle/>
        <a:p>
          <a:pPr marL="171450" lvl="1" indent="-171450" algn="l" defTabSz="755650">
            <a:lnSpc>
              <a:spcPct val="90000"/>
            </a:lnSpc>
            <a:spcBef>
              <a:spcPct val="0"/>
            </a:spcBef>
            <a:spcAft>
              <a:spcPct val="15000"/>
            </a:spcAft>
            <a:buChar char="•"/>
          </a:pPr>
          <a:r>
            <a:rPr lang="en-US" altLang="zh-CN" sz="1700" kern="1200" dirty="0"/>
            <a:t>2</a:t>
          </a:r>
          <a:r>
            <a:rPr lang="zh-CN" altLang="en-US" sz="1700" kern="1200" dirty="0"/>
            <a:t>～</a:t>
          </a:r>
          <a:r>
            <a:rPr lang="en-US" altLang="zh-CN" sz="1700" kern="1200" dirty="0"/>
            <a:t>9</a:t>
          </a:r>
          <a:r>
            <a:rPr lang="zh-CN" altLang="en-US" sz="1700" kern="1200" dirty="0"/>
            <a:t>岁时下降</a:t>
          </a:r>
        </a:p>
      </dsp:txBody>
      <dsp:txXfrm rot="-5400000">
        <a:off x="847436" y="1299077"/>
        <a:ext cx="3938341" cy="716455"/>
      </dsp:txXfrm>
    </dsp:sp>
    <dsp:sp modelId="{BC6C33EC-59F4-47D5-BB62-CFF7765CFDD7}">
      <dsp:nvSpPr>
        <dsp:cNvPr id="0" name=""/>
        <dsp:cNvSpPr/>
      </dsp:nvSpPr>
      <dsp:spPr>
        <a:xfrm rot="5400000">
          <a:off x="-186432" y="2682289"/>
          <a:ext cx="1220302" cy="84743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青春期</a:t>
          </a:r>
        </a:p>
      </dsp:txBody>
      <dsp:txXfrm rot="-5400000">
        <a:off x="1" y="2919574"/>
        <a:ext cx="847436" cy="372866"/>
      </dsp:txXfrm>
    </dsp:sp>
    <dsp:sp modelId="{28DCB875-DD4C-4129-835C-1CFB4316C3C9}">
      <dsp:nvSpPr>
        <dsp:cNvPr id="0" name=""/>
        <dsp:cNvSpPr/>
      </dsp:nvSpPr>
      <dsp:spPr>
        <a:xfrm rot="5400000">
          <a:off x="2073674" y="981587"/>
          <a:ext cx="1524624" cy="39770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zh-CN" altLang="en-US" sz="1500" kern="1200" dirty="0"/>
            <a:t>在青春期启动后</a:t>
          </a:r>
          <a:r>
            <a:rPr lang="en-US" altLang="zh-CN" sz="1500" kern="1200" dirty="0"/>
            <a:t>, </a:t>
          </a:r>
          <a:r>
            <a:rPr lang="zh-CN" altLang="en-US" sz="1500" kern="1200" dirty="0"/>
            <a:t>又逐渐上升，达到一个顶峰后随年龄增长而逐渐降低</a:t>
          </a:r>
        </a:p>
        <a:p>
          <a:pPr marL="114300" lvl="1" indent="-114300" algn="l" defTabSz="666750">
            <a:lnSpc>
              <a:spcPct val="90000"/>
            </a:lnSpc>
            <a:spcBef>
              <a:spcPct val="0"/>
            </a:spcBef>
            <a:spcAft>
              <a:spcPct val="15000"/>
            </a:spcAft>
            <a:buChar char="•"/>
          </a:pPr>
          <a:r>
            <a:rPr lang="zh-CN" altLang="en-US" sz="1500" kern="1200" dirty="0"/>
            <a:t>青春期</a:t>
          </a:r>
          <a:r>
            <a:rPr lang="en-US" altLang="zh-CN" sz="1500" kern="1200" dirty="0"/>
            <a:t>INHB</a:t>
          </a:r>
          <a:r>
            <a:rPr lang="zh-CN" altLang="en-US" sz="1500" kern="1200" dirty="0"/>
            <a:t>的逐渐增长</a:t>
          </a:r>
          <a:r>
            <a:rPr lang="zh-CN" altLang="en-US" sz="1500" kern="1200" dirty="0">
              <a:solidFill>
                <a:srgbClr val="C00000"/>
              </a:solidFill>
            </a:rPr>
            <a:t>起初是由于</a:t>
          </a:r>
          <a:r>
            <a:rPr lang="en-US" altLang="zh-CN" sz="1500" kern="1200" dirty="0">
              <a:solidFill>
                <a:srgbClr val="C00000"/>
              </a:solidFill>
            </a:rPr>
            <a:t>FSH</a:t>
          </a:r>
          <a:r>
            <a:rPr lang="zh-CN" altLang="en-US" sz="1500" kern="1200" dirty="0">
              <a:solidFill>
                <a:srgbClr val="C00000"/>
              </a:solidFill>
            </a:rPr>
            <a:t>刺激，而后是由于</a:t>
          </a:r>
          <a:r>
            <a:rPr lang="en-US" altLang="zh-CN" sz="1500" kern="1200" dirty="0">
              <a:solidFill>
                <a:srgbClr val="C00000"/>
              </a:solidFill>
            </a:rPr>
            <a:t>FSH</a:t>
          </a:r>
          <a:r>
            <a:rPr lang="zh-CN" altLang="en-US" sz="1500" kern="1200" dirty="0">
              <a:solidFill>
                <a:srgbClr val="C00000"/>
              </a:solidFill>
            </a:rPr>
            <a:t>和生精的刺激</a:t>
          </a:r>
        </a:p>
      </dsp:txBody>
      <dsp:txXfrm rot="-5400000">
        <a:off x="847437" y="2282250"/>
        <a:ext cx="3902673" cy="1375772"/>
      </dsp:txXfrm>
    </dsp:sp>
    <dsp:sp modelId="{FA55478B-4EA9-425D-AA16-DC49A412495D}">
      <dsp:nvSpPr>
        <dsp:cNvPr id="0" name=""/>
        <dsp:cNvSpPr/>
      </dsp:nvSpPr>
      <dsp:spPr>
        <a:xfrm rot="5400000">
          <a:off x="-186432" y="4071142"/>
          <a:ext cx="1220302" cy="847436"/>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成年后</a:t>
          </a:r>
        </a:p>
      </dsp:txBody>
      <dsp:txXfrm rot="-5400000">
        <a:off x="1" y="4308427"/>
        <a:ext cx="847436" cy="372866"/>
      </dsp:txXfrm>
    </dsp:sp>
    <dsp:sp modelId="{97F757E9-5D50-4D49-A0E0-F1CF7D6C3AFA}">
      <dsp:nvSpPr>
        <dsp:cNvPr id="0" name=""/>
        <dsp:cNvSpPr/>
      </dsp:nvSpPr>
      <dsp:spPr>
        <a:xfrm rot="5400000">
          <a:off x="2439000" y="2272446"/>
          <a:ext cx="793971" cy="3977099"/>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06680" tIns="9525" rIns="9525" bIns="9525" numCol="1" spcCol="1270" anchor="ctr" anchorCtr="0">
          <a:noAutofit/>
        </a:bodyPr>
        <a:lstStyle/>
        <a:p>
          <a:pPr marL="114300" lvl="1" indent="-114300" algn="l" defTabSz="666750">
            <a:lnSpc>
              <a:spcPct val="90000"/>
            </a:lnSpc>
            <a:spcBef>
              <a:spcPct val="0"/>
            </a:spcBef>
            <a:spcAft>
              <a:spcPct val="15000"/>
            </a:spcAft>
            <a:buChar char="•"/>
          </a:pPr>
          <a:r>
            <a:rPr lang="zh-CN" altLang="en-US" sz="1500" kern="1200" dirty="0"/>
            <a:t>由支持细胞、各级生精细胞共同作用而分泌。</a:t>
          </a:r>
          <a:r>
            <a:rPr lang="zh-CN" altLang="en-US" sz="1500" kern="1200" dirty="0">
              <a:solidFill>
                <a:srgbClr val="C00000"/>
              </a:solidFill>
            </a:rPr>
            <a:t>血清</a:t>
          </a:r>
          <a:r>
            <a:rPr lang="en-US" altLang="zh-CN" sz="1500" kern="1200" dirty="0">
              <a:solidFill>
                <a:srgbClr val="C00000"/>
              </a:solidFill>
            </a:rPr>
            <a:t>INHB</a:t>
          </a:r>
          <a:r>
            <a:rPr lang="zh-CN" altLang="en-US" sz="1500" kern="1200" dirty="0">
              <a:solidFill>
                <a:srgbClr val="C00000"/>
              </a:solidFill>
            </a:rPr>
            <a:t>与</a:t>
          </a:r>
          <a:r>
            <a:rPr lang="en-US" altLang="zh-CN" sz="1500" kern="1200" dirty="0">
              <a:solidFill>
                <a:srgbClr val="C00000"/>
              </a:solidFill>
            </a:rPr>
            <a:t>FSH</a:t>
          </a:r>
          <a:r>
            <a:rPr lang="zh-CN" altLang="en-US" sz="1500" kern="1200" dirty="0">
              <a:solidFill>
                <a:srgbClr val="C00000"/>
              </a:solidFill>
            </a:rPr>
            <a:t>形成稳定负调控关系</a:t>
          </a:r>
        </a:p>
      </dsp:txBody>
      <dsp:txXfrm rot="-5400000">
        <a:off x="847436" y="3902768"/>
        <a:ext cx="3938341" cy="71645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EB79EC1C-C683-442D-B01B-52154E8B020C}">
      <dsp:nvSpPr>
        <dsp:cNvPr id="0" name=""/>
        <dsp:cNvSpPr/>
      </dsp:nvSpPr>
      <dsp:spPr>
        <a:xfrm rot="5400000">
          <a:off x="-169665" y="174730"/>
          <a:ext cx="1067553" cy="728223"/>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胎儿期</a:t>
          </a:r>
        </a:p>
      </dsp:txBody>
      <dsp:txXfrm rot="-5400000">
        <a:off x="1" y="369177"/>
        <a:ext cx="728223" cy="339330"/>
      </dsp:txXfrm>
    </dsp:sp>
    <dsp:sp modelId="{82E6A5E8-C940-4229-8DBC-93212E46012B}">
      <dsp:nvSpPr>
        <dsp:cNvPr id="0" name=""/>
        <dsp:cNvSpPr/>
      </dsp:nvSpPr>
      <dsp:spPr>
        <a:xfrm rot="5400000">
          <a:off x="2977812" y="-2241254"/>
          <a:ext cx="697916" cy="519055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zh-CN" altLang="en-US" sz="1400" kern="1200" dirty="0">
              <a:solidFill>
                <a:srgbClr val="212E3C"/>
              </a:solidFill>
              <a:latin typeface="宋体" panose="02010600030101010101" pitchFamily="2" charset="-122"/>
              <a:sym typeface="Arial" panose="020B0604020202020204" pitchFamily="34" charset="0"/>
            </a:rPr>
            <a:t>最初在</a:t>
          </a:r>
          <a:r>
            <a:rPr lang="en-US" altLang="zh-CN" sz="1400" kern="1200" dirty="0">
              <a:solidFill>
                <a:schemeClr val="tx1"/>
              </a:solidFill>
              <a:latin typeface="宋体" panose="02010600030101010101" pitchFamily="2" charset="-122"/>
              <a:sym typeface="Arial" panose="020B0604020202020204" pitchFamily="34" charset="0"/>
            </a:rPr>
            <a:t>8</a:t>
          </a:r>
          <a:r>
            <a:rPr lang="zh-CN" altLang="en-US" sz="1400" kern="1200" dirty="0">
              <a:solidFill>
                <a:schemeClr val="tx1"/>
              </a:solidFill>
              <a:latin typeface="宋体" panose="02010600030101010101" pitchFamily="2" charset="-122"/>
              <a:sym typeface="Arial" panose="020B0604020202020204" pitchFamily="34" charset="0"/>
            </a:rPr>
            <a:t>周胎儿</a:t>
          </a:r>
          <a:r>
            <a:rPr lang="zh-CN" altLang="en-US" sz="1400" kern="1200" dirty="0">
              <a:solidFill>
                <a:srgbClr val="212E3C"/>
              </a:solidFill>
              <a:latin typeface="宋体" panose="02010600030101010101" pitchFamily="2" charset="-122"/>
              <a:sym typeface="Arial" panose="020B0604020202020204" pitchFamily="34" charset="0"/>
            </a:rPr>
            <a:t>睾丸支持细胞中合成、分泌</a:t>
          </a:r>
          <a:r>
            <a:rPr lang="en-US" altLang="zh-CN" sz="1400" kern="1200" dirty="0">
              <a:solidFill>
                <a:srgbClr val="212E3C"/>
              </a:solidFill>
              <a:latin typeface="宋体" panose="02010600030101010101" pitchFamily="2" charset="-122"/>
              <a:sym typeface="Arial" panose="020B0604020202020204" pitchFamily="34" charset="0"/>
            </a:rPr>
            <a:t>AMH</a:t>
          </a:r>
          <a:endParaRPr lang="zh-CN" altLang="en-US" sz="1400" kern="1200" dirty="0"/>
        </a:p>
        <a:p>
          <a:pPr marL="114300" lvl="1" indent="-114300" algn="l" defTabSz="622300">
            <a:lnSpc>
              <a:spcPct val="90000"/>
            </a:lnSpc>
            <a:spcBef>
              <a:spcPct val="0"/>
            </a:spcBef>
            <a:spcAft>
              <a:spcPct val="15000"/>
            </a:spcAft>
            <a:buChar char="•"/>
          </a:pPr>
          <a:r>
            <a:rPr lang="en-US" altLang="zh-CN" sz="1400" kern="1200" dirty="0">
              <a:solidFill>
                <a:srgbClr val="212E3C"/>
              </a:solidFill>
              <a:latin typeface="宋体" panose="02010600030101010101" pitchFamily="2" charset="-122"/>
              <a:sym typeface="Arial" panose="020B0604020202020204" pitchFamily="34" charset="0"/>
            </a:rPr>
            <a:t>AMH</a:t>
          </a:r>
          <a:r>
            <a:rPr lang="zh-CN" altLang="en-US" sz="1400" kern="1200" dirty="0">
              <a:solidFill>
                <a:srgbClr val="212E3C"/>
              </a:solidFill>
              <a:latin typeface="宋体" panose="02010600030101010101" pitchFamily="2" charset="-122"/>
              <a:sym typeface="Arial" panose="020B0604020202020204" pitchFamily="34" charset="0"/>
            </a:rPr>
            <a:t>以旁分泌形式弥散至缪勒氏管</a:t>
          </a:r>
          <a:r>
            <a:rPr lang="en-US" altLang="zh-CN" sz="1400" kern="1200" dirty="0">
              <a:solidFill>
                <a:srgbClr val="212E3C"/>
              </a:solidFill>
              <a:latin typeface="宋体" panose="02010600030101010101" pitchFamily="2" charset="-122"/>
              <a:sym typeface="Arial" panose="020B0604020202020204" pitchFamily="34" charset="0"/>
            </a:rPr>
            <a:t>, </a:t>
          </a:r>
          <a:r>
            <a:rPr lang="zh-CN" altLang="en-US" sz="1400" kern="1200" dirty="0">
              <a:solidFill>
                <a:srgbClr val="FF0000"/>
              </a:solidFill>
              <a:latin typeface="宋体" panose="02010600030101010101" pitchFamily="2" charset="-122"/>
              <a:sym typeface="Arial" panose="020B0604020202020204" pitchFamily="34" charset="0"/>
            </a:rPr>
            <a:t>抑制缪勒氏管的发育和分化</a:t>
          </a:r>
          <a:endParaRPr lang="zh-CN" altLang="en-US" sz="1400" kern="1200" dirty="0">
            <a:solidFill>
              <a:srgbClr val="FF0000"/>
            </a:solidFill>
          </a:endParaRPr>
        </a:p>
      </dsp:txBody>
      <dsp:txXfrm rot="-5400000">
        <a:off x="731493" y="39134"/>
        <a:ext cx="5156487" cy="629778"/>
      </dsp:txXfrm>
    </dsp:sp>
    <dsp:sp modelId="{9A0A0416-4EE2-4B2A-BF53-282A40A90633}">
      <dsp:nvSpPr>
        <dsp:cNvPr id="0" name=""/>
        <dsp:cNvSpPr/>
      </dsp:nvSpPr>
      <dsp:spPr>
        <a:xfrm rot="5400000">
          <a:off x="-166395" y="1089808"/>
          <a:ext cx="1067553" cy="73476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孩童期</a:t>
          </a:r>
        </a:p>
      </dsp:txBody>
      <dsp:txXfrm rot="-5400000">
        <a:off x="1" y="1290793"/>
        <a:ext cx="734762" cy="332791"/>
      </dsp:txXfrm>
    </dsp:sp>
    <dsp:sp modelId="{68FFA643-E474-4E09-ACAB-524CD3096871}">
      <dsp:nvSpPr>
        <dsp:cNvPr id="0" name=""/>
        <dsp:cNvSpPr/>
      </dsp:nvSpPr>
      <dsp:spPr>
        <a:xfrm rot="5400000">
          <a:off x="2981082" y="-1322907"/>
          <a:ext cx="697916" cy="519055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en-US" altLang="zh-CN" sz="1400" kern="1200" dirty="0">
              <a:solidFill>
                <a:srgbClr val="212E3C"/>
              </a:solidFill>
              <a:latin typeface="宋体" panose="02010600030101010101" pitchFamily="2" charset="-122"/>
              <a:sym typeface="Arial" panose="020B0604020202020204" pitchFamily="34" charset="0"/>
            </a:rPr>
            <a:t>AMH</a:t>
          </a:r>
          <a:r>
            <a:rPr lang="zh-CN" altLang="en-US" sz="1400" kern="1200" dirty="0">
              <a:solidFill>
                <a:srgbClr val="212E3C"/>
              </a:solidFill>
              <a:latin typeface="宋体" panose="02010600030101010101" pitchFamily="2" charset="-122"/>
              <a:sym typeface="Arial" panose="020B0604020202020204" pitchFamily="34" charset="0"/>
            </a:rPr>
            <a:t>保持高水平分泌直到青春期。</a:t>
          </a:r>
          <a:endParaRPr lang="zh-CN" altLang="en-US" sz="1400" kern="1200" dirty="0"/>
        </a:p>
        <a:p>
          <a:pPr marL="114300" lvl="1" indent="-114300" algn="l" defTabSz="622300">
            <a:lnSpc>
              <a:spcPct val="90000"/>
            </a:lnSpc>
            <a:spcBef>
              <a:spcPct val="0"/>
            </a:spcBef>
            <a:spcAft>
              <a:spcPct val="15000"/>
            </a:spcAft>
            <a:buChar char="•"/>
          </a:pPr>
          <a:r>
            <a:rPr lang="zh-CN" altLang="en-US" sz="1400" kern="1200" dirty="0"/>
            <a:t>此时的</a:t>
          </a:r>
          <a:r>
            <a:rPr lang="en-US" altLang="en-US" sz="1400" kern="1200" dirty="0"/>
            <a:t>AMH</a:t>
          </a:r>
          <a:r>
            <a:rPr lang="zh-CN" altLang="en-US" sz="1400" kern="1200" dirty="0"/>
            <a:t>可作为</a:t>
          </a:r>
          <a:r>
            <a:rPr lang="zh-CN" altLang="en-US" sz="1400" kern="1200" dirty="0">
              <a:solidFill>
                <a:srgbClr val="FF0000"/>
              </a:solidFill>
            </a:rPr>
            <a:t>判断睾丸组织是否存在</a:t>
          </a:r>
          <a:r>
            <a:rPr lang="zh-CN" altLang="en-US" sz="1400" kern="1200" dirty="0"/>
            <a:t>的可靠标志物</a:t>
          </a:r>
        </a:p>
      </dsp:txBody>
      <dsp:txXfrm rot="-5400000">
        <a:off x="734763" y="957481"/>
        <a:ext cx="5156487" cy="629778"/>
      </dsp:txXfrm>
    </dsp:sp>
    <dsp:sp modelId="{BC6C33EC-59F4-47D5-BB62-CFF7765CFDD7}">
      <dsp:nvSpPr>
        <dsp:cNvPr id="0" name=""/>
        <dsp:cNvSpPr/>
      </dsp:nvSpPr>
      <dsp:spPr>
        <a:xfrm rot="5400000">
          <a:off x="-166395" y="2008155"/>
          <a:ext cx="1067553" cy="73476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青春期</a:t>
          </a:r>
        </a:p>
      </dsp:txBody>
      <dsp:txXfrm rot="-5400000">
        <a:off x="1" y="2209140"/>
        <a:ext cx="734762" cy="332791"/>
      </dsp:txXfrm>
    </dsp:sp>
    <dsp:sp modelId="{28DCB875-DD4C-4129-835C-1CFB4316C3C9}">
      <dsp:nvSpPr>
        <dsp:cNvPr id="0" name=""/>
        <dsp:cNvSpPr/>
      </dsp:nvSpPr>
      <dsp:spPr>
        <a:xfrm rot="5400000">
          <a:off x="3002881" y="-404560"/>
          <a:ext cx="654317" cy="519055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zh-CN" altLang="en-US" sz="1400" kern="1200" dirty="0">
              <a:solidFill>
                <a:srgbClr val="212E3C"/>
              </a:solidFill>
              <a:latin typeface="宋体" panose="02010600030101010101" pitchFamily="2" charset="-122"/>
              <a:sym typeface="Arial" panose="020B0604020202020204" pitchFamily="34" charset="0"/>
            </a:rPr>
            <a:t>青春期发育过程，</a:t>
          </a:r>
          <a:r>
            <a:rPr lang="en-US" altLang="zh-CN" sz="1400" kern="1200" dirty="0">
              <a:solidFill>
                <a:srgbClr val="FF0000"/>
              </a:solidFill>
              <a:latin typeface="宋体" panose="02010600030101010101" pitchFamily="2" charset="-122"/>
              <a:sym typeface="Arial" panose="020B0604020202020204" pitchFamily="34" charset="0"/>
            </a:rPr>
            <a:t>AMH</a:t>
          </a:r>
          <a:r>
            <a:rPr lang="zh-CN" altLang="en-US" sz="1400" kern="1200" dirty="0">
              <a:solidFill>
                <a:srgbClr val="FF0000"/>
              </a:solidFill>
              <a:latin typeface="宋体" panose="02010600030101010101" pitchFamily="2" charset="-122"/>
              <a:sym typeface="Arial" panose="020B0604020202020204" pitchFamily="34" charset="0"/>
            </a:rPr>
            <a:t>合成急剧降低</a:t>
          </a:r>
          <a:endParaRPr lang="zh-CN" altLang="en-US" sz="1400" kern="1200" dirty="0">
            <a:solidFill>
              <a:srgbClr val="FF0000"/>
            </a:solidFill>
          </a:endParaRPr>
        </a:p>
        <a:p>
          <a:pPr marL="114300" lvl="1" indent="-114300" algn="l" defTabSz="622300">
            <a:lnSpc>
              <a:spcPct val="90000"/>
            </a:lnSpc>
            <a:spcBef>
              <a:spcPct val="0"/>
            </a:spcBef>
            <a:spcAft>
              <a:spcPct val="15000"/>
            </a:spcAft>
            <a:buChar char="•"/>
          </a:pPr>
          <a:r>
            <a:rPr lang="en-US" altLang="zh-CN" sz="1400" kern="1200" dirty="0">
              <a:solidFill>
                <a:srgbClr val="212E3C"/>
              </a:solidFill>
              <a:latin typeface="宋体" panose="02010600030101010101" pitchFamily="2" charset="-122"/>
              <a:sym typeface="Arial" panose="020B0604020202020204" pitchFamily="34" charset="0"/>
            </a:rPr>
            <a:t>AMH</a:t>
          </a:r>
          <a:r>
            <a:rPr lang="zh-CN" altLang="en-US" sz="1400" kern="1200" dirty="0">
              <a:solidFill>
                <a:srgbClr val="212E3C"/>
              </a:solidFill>
              <a:latin typeface="宋体" panose="02010600030101010101" pitchFamily="2" charset="-122"/>
              <a:sym typeface="Arial" panose="020B0604020202020204" pitchFamily="34" charset="0"/>
            </a:rPr>
            <a:t>水平降低可能由于睾酮产生增多进而抑制支持细胞产生</a:t>
          </a:r>
          <a:r>
            <a:rPr lang="en-US" altLang="zh-CN" sz="1400" kern="1200" dirty="0">
              <a:solidFill>
                <a:srgbClr val="212E3C"/>
              </a:solidFill>
              <a:latin typeface="宋体" panose="02010600030101010101" pitchFamily="2" charset="-122"/>
              <a:sym typeface="Arial" panose="020B0604020202020204" pitchFamily="34" charset="0"/>
            </a:rPr>
            <a:t>AMH</a:t>
          </a:r>
          <a:endParaRPr lang="zh-CN" altLang="en-US" sz="1400" kern="1200" dirty="0"/>
        </a:p>
      </dsp:txBody>
      <dsp:txXfrm rot="-5400000">
        <a:off x="734762" y="1895500"/>
        <a:ext cx="5158615" cy="590435"/>
      </dsp:txXfrm>
    </dsp:sp>
    <dsp:sp modelId="{44E15007-9FC9-442C-AF2C-25EB8C4AD1AF}">
      <dsp:nvSpPr>
        <dsp:cNvPr id="0" name=""/>
        <dsp:cNvSpPr/>
      </dsp:nvSpPr>
      <dsp:spPr>
        <a:xfrm rot="5400000">
          <a:off x="-166395" y="2926502"/>
          <a:ext cx="1067553" cy="734762"/>
        </a:xfrm>
        <a:prstGeom prst="chevron">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marL="0" lvl="0" indent="0" algn="ctr" defTabSz="622300">
            <a:lnSpc>
              <a:spcPct val="90000"/>
            </a:lnSpc>
            <a:spcBef>
              <a:spcPct val="0"/>
            </a:spcBef>
            <a:spcAft>
              <a:spcPct val="35000"/>
            </a:spcAft>
            <a:buNone/>
          </a:pPr>
          <a:r>
            <a:rPr lang="zh-CN" altLang="en-US" sz="1400" kern="1200" dirty="0"/>
            <a:t>成年</a:t>
          </a:r>
        </a:p>
      </dsp:txBody>
      <dsp:txXfrm rot="-5400000">
        <a:off x="1" y="3127487"/>
        <a:ext cx="734762" cy="332791"/>
      </dsp:txXfrm>
    </dsp:sp>
    <dsp:sp modelId="{37DCCF44-9FA1-4ABF-8086-DFD9DD4ADD3A}">
      <dsp:nvSpPr>
        <dsp:cNvPr id="0" name=""/>
        <dsp:cNvSpPr/>
      </dsp:nvSpPr>
      <dsp:spPr>
        <a:xfrm rot="5400000">
          <a:off x="2981082" y="513786"/>
          <a:ext cx="697916" cy="5190556"/>
        </a:xfrm>
        <a:prstGeom prst="round2SameRect">
          <a:avLst/>
        </a:prstGeom>
        <a:solidFill>
          <a:schemeClr val="lt1">
            <a:alpha val="90000"/>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99568" tIns="8890" rIns="8890" bIns="8890" numCol="1" spcCol="1270" anchor="ctr" anchorCtr="0">
          <a:noAutofit/>
        </a:bodyPr>
        <a:lstStyle/>
        <a:p>
          <a:pPr marL="114300" lvl="1" indent="-114300" algn="l" defTabSz="622300">
            <a:lnSpc>
              <a:spcPct val="90000"/>
            </a:lnSpc>
            <a:spcBef>
              <a:spcPct val="0"/>
            </a:spcBef>
            <a:spcAft>
              <a:spcPct val="15000"/>
            </a:spcAft>
            <a:buChar char="•"/>
          </a:pPr>
          <a:r>
            <a:rPr lang="zh-CN" altLang="en-US" sz="1400" kern="1200" dirty="0"/>
            <a:t>成年男性，</a:t>
          </a:r>
          <a:r>
            <a:rPr lang="en-US" altLang="zh-CN" sz="1400" kern="1200" dirty="0"/>
            <a:t>AMH</a:t>
          </a:r>
          <a:r>
            <a:rPr lang="zh-CN" altLang="en-US" sz="1400" kern="1200" dirty="0"/>
            <a:t>维持</a:t>
          </a:r>
          <a:r>
            <a:rPr lang="zh-CN" altLang="en-US" sz="1400" kern="1200" dirty="0">
              <a:solidFill>
                <a:srgbClr val="FF0000"/>
              </a:solidFill>
            </a:rPr>
            <a:t>非常低</a:t>
          </a:r>
          <a:r>
            <a:rPr lang="zh-CN" altLang="en-US" sz="1400" kern="1200" dirty="0"/>
            <a:t>的水平，</a:t>
          </a:r>
          <a:r>
            <a:rPr lang="zh-CN" altLang="en-US" sz="1400" kern="1200" dirty="0">
              <a:solidFill>
                <a:srgbClr val="FF0000"/>
              </a:solidFill>
            </a:rPr>
            <a:t>精浆</a:t>
          </a:r>
          <a:r>
            <a:rPr lang="en-US" altLang="en-US" sz="1400" kern="1200" dirty="0">
              <a:solidFill>
                <a:srgbClr val="FF0000"/>
              </a:solidFill>
            </a:rPr>
            <a:t>AMH</a:t>
          </a:r>
          <a:r>
            <a:rPr lang="zh-CN" altLang="en-US" sz="1400" kern="1200" dirty="0">
              <a:solidFill>
                <a:srgbClr val="FF0000"/>
              </a:solidFill>
            </a:rPr>
            <a:t>显著高于血</a:t>
          </a:r>
          <a:r>
            <a:rPr lang="en-US" altLang="en-US" sz="1400" kern="1200" dirty="0">
              <a:solidFill>
                <a:srgbClr val="FF0000"/>
              </a:solidFill>
            </a:rPr>
            <a:t>AMH</a:t>
          </a:r>
          <a:endParaRPr lang="zh-CN" altLang="en-US" sz="1400" kern="1200" dirty="0">
            <a:solidFill>
              <a:srgbClr val="FF0000"/>
            </a:solidFill>
          </a:endParaRPr>
        </a:p>
        <a:p>
          <a:pPr marL="114300" lvl="1" indent="-114300" algn="l" defTabSz="622300">
            <a:lnSpc>
              <a:spcPct val="90000"/>
            </a:lnSpc>
            <a:spcBef>
              <a:spcPct val="0"/>
            </a:spcBef>
            <a:spcAft>
              <a:spcPct val="15000"/>
            </a:spcAft>
            <a:buChar char="•"/>
          </a:pPr>
          <a:r>
            <a:rPr lang="zh-CN" altLang="en-US" sz="1400" kern="1200" dirty="0"/>
            <a:t>因为青春期后</a:t>
          </a:r>
          <a:r>
            <a:rPr lang="en-US" altLang="zh-CN" sz="1400" kern="1200" dirty="0"/>
            <a:t>AMH</a:t>
          </a:r>
          <a:r>
            <a:rPr lang="zh-CN" altLang="en-US" sz="1400" kern="1200" dirty="0"/>
            <a:t>选择性地在支持细胞向着管腔的顶部分泌</a:t>
          </a:r>
        </a:p>
      </dsp:txBody>
      <dsp:txXfrm rot="-5400000">
        <a:off x="734763" y="2794175"/>
        <a:ext cx="5156487" cy="629778"/>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pPr>
              <a:defRPr/>
            </a:pPr>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pPr>
              <a:defRPr/>
            </a:pPr>
            <a:fld id="{06024D97-E667-405D-B634-E583E2108D71}" type="datetimeFigureOut">
              <a:rPr lang="zh-CN" altLang="en-US"/>
              <a:pPr>
                <a:defRPr/>
              </a:pPr>
              <a:t>2019/11/1</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pPr>
              <a:defRPr/>
            </a:pPr>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vl1pPr>
          </a:lstStyle>
          <a:p>
            <a:fld id="{418F03C3-53C1-4F10-8DAF-D1F318E96C6E}" type="slidenum">
              <a:rPr lang="zh-CN" altLang="en-US"/>
              <a:pPr/>
              <a:t>‹#›</a:t>
            </a:fld>
            <a:endParaRPr lang="zh-CN" altLang="en-US"/>
          </a:p>
        </p:txBody>
      </p:sp>
    </p:spTree>
    <p:extLst>
      <p:ext uri="{BB962C8B-B14F-4D97-AF65-F5344CB8AC3E}">
        <p14:creationId xmlns:p14="http://schemas.microsoft.com/office/powerpoint/2010/main" val="2060540435"/>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300" kern="1200">
        <a:solidFill>
          <a:schemeClr val="tx1"/>
        </a:solidFill>
        <a:latin typeface="+mn-lt"/>
        <a:ea typeface="+mn-ea"/>
        <a:cs typeface="+mn-cs"/>
      </a:defRPr>
    </a:lvl1pPr>
    <a:lvl2pPr marL="455613" algn="l" rtl="0" eaLnBrk="0" fontAlgn="base" hangingPunct="0">
      <a:spcBef>
        <a:spcPct val="30000"/>
      </a:spcBef>
      <a:spcAft>
        <a:spcPct val="0"/>
      </a:spcAft>
      <a:defRPr sz="1300" kern="1200">
        <a:solidFill>
          <a:schemeClr val="tx1"/>
        </a:solidFill>
        <a:latin typeface="+mn-lt"/>
        <a:ea typeface="+mn-ea"/>
        <a:cs typeface="+mn-cs"/>
      </a:defRPr>
    </a:lvl2pPr>
    <a:lvl3pPr marL="912813" algn="l" rtl="0" eaLnBrk="0" fontAlgn="base" hangingPunct="0">
      <a:spcBef>
        <a:spcPct val="30000"/>
      </a:spcBef>
      <a:spcAft>
        <a:spcPct val="0"/>
      </a:spcAft>
      <a:defRPr sz="1300" kern="1200">
        <a:solidFill>
          <a:schemeClr val="tx1"/>
        </a:solidFill>
        <a:latin typeface="+mn-lt"/>
        <a:ea typeface="+mn-ea"/>
        <a:cs typeface="+mn-cs"/>
      </a:defRPr>
    </a:lvl3pPr>
    <a:lvl4pPr marL="1370013" algn="l" rtl="0" eaLnBrk="0" fontAlgn="base" hangingPunct="0">
      <a:spcBef>
        <a:spcPct val="30000"/>
      </a:spcBef>
      <a:spcAft>
        <a:spcPct val="0"/>
      </a:spcAft>
      <a:defRPr sz="1300" kern="1200">
        <a:solidFill>
          <a:schemeClr val="tx1"/>
        </a:solidFill>
        <a:latin typeface="+mn-lt"/>
        <a:ea typeface="+mn-ea"/>
        <a:cs typeface="+mn-cs"/>
      </a:defRPr>
    </a:lvl4pPr>
    <a:lvl5pPr marL="1827213" algn="l" rtl="0" eaLnBrk="0" fontAlgn="base" hangingPunct="0">
      <a:spcBef>
        <a:spcPct val="30000"/>
      </a:spcBef>
      <a:spcAft>
        <a:spcPct val="0"/>
      </a:spcAft>
      <a:defRPr sz="1300" kern="1200">
        <a:solidFill>
          <a:schemeClr val="tx1"/>
        </a:solidFill>
        <a:latin typeface="+mn-lt"/>
        <a:ea typeface="+mn-ea"/>
        <a:cs typeface="+mn-cs"/>
      </a:defRPr>
    </a:lvl5pPr>
    <a:lvl6pPr marL="2285493" algn="l" defTabSz="914197" rtl="0" eaLnBrk="1" latinLnBrk="0" hangingPunct="1">
      <a:defRPr sz="1300" kern="1200">
        <a:solidFill>
          <a:schemeClr val="tx1"/>
        </a:solidFill>
        <a:latin typeface="+mn-lt"/>
        <a:ea typeface="+mn-ea"/>
        <a:cs typeface="+mn-cs"/>
      </a:defRPr>
    </a:lvl6pPr>
    <a:lvl7pPr marL="2742592" algn="l" defTabSz="914197" rtl="0" eaLnBrk="1" latinLnBrk="0" hangingPunct="1">
      <a:defRPr sz="1300" kern="1200">
        <a:solidFill>
          <a:schemeClr val="tx1"/>
        </a:solidFill>
        <a:latin typeface="+mn-lt"/>
        <a:ea typeface="+mn-ea"/>
        <a:cs typeface="+mn-cs"/>
      </a:defRPr>
    </a:lvl7pPr>
    <a:lvl8pPr marL="3199692" algn="l" defTabSz="914197" rtl="0" eaLnBrk="1" latinLnBrk="0" hangingPunct="1">
      <a:defRPr sz="1300" kern="1200">
        <a:solidFill>
          <a:schemeClr val="tx1"/>
        </a:solidFill>
        <a:latin typeface="+mn-lt"/>
        <a:ea typeface="+mn-ea"/>
        <a:cs typeface="+mn-cs"/>
      </a:defRPr>
    </a:lvl8pPr>
    <a:lvl9pPr marL="3656788" algn="l" defTabSz="914197" rtl="0" eaLnBrk="1" latinLnBrk="0" hangingPunct="1">
      <a:defRPr sz="13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a:t>
            </a:fld>
            <a:endParaRPr lang="zh-CN" altLang="en-US"/>
          </a:p>
        </p:txBody>
      </p:sp>
    </p:spTree>
    <p:extLst>
      <p:ext uri="{BB962C8B-B14F-4D97-AF65-F5344CB8AC3E}">
        <p14:creationId xmlns:p14="http://schemas.microsoft.com/office/powerpoint/2010/main" val="29045255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10</a:t>
            </a:fld>
            <a:endParaRPr lang="zh-CN" altLang="en-US"/>
          </a:p>
        </p:txBody>
      </p:sp>
    </p:spTree>
    <p:extLst>
      <p:ext uri="{BB962C8B-B14F-4D97-AF65-F5344CB8AC3E}">
        <p14:creationId xmlns:p14="http://schemas.microsoft.com/office/powerpoint/2010/main" val="225337261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id-ID"/>
          </a:p>
        </p:txBody>
      </p:sp>
      <p:sp>
        <p:nvSpPr>
          <p:cNvPr id="4" name="Slide Number Placeholder 3"/>
          <p:cNvSpPr>
            <a:spLocks noGrp="1"/>
          </p:cNvSpPr>
          <p:nvPr>
            <p:ph type="sldNum" sz="quarter" idx="10"/>
          </p:nvPr>
        </p:nvSpPr>
        <p:spPr/>
        <p:txBody>
          <a:bodyPr/>
          <a:lstStyle/>
          <a:p>
            <a:fld id="{74D1495A-DD81-44F4-9F54-1F39867BF2D9}" type="slidenum">
              <a:rPr lang="en-US" smtClean="0"/>
              <a:pPr/>
              <a:t>11</a:t>
            </a:fld>
            <a:endParaRPr lang="en-US"/>
          </a:p>
        </p:txBody>
      </p:sp>
    </p:spTree>
    <p:extLst>
      <p:ext uri="{BB962C8B-B14F-4D97-AF65-F5344CB8AC3E}">
        <p14:creationId xmlns:p14="http://schemas.microsoft.com/office/powerpoint/2010/main" val="328924916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300" dirty="0">
                <a:solidFill>
                  <a:srgbClr val="FF0000"/>
                </a:solidFill>
              </a:rPr>
              <a:t>1</a:t>
            </a:r>
            <a:r>
              <a:rPr lang="zh-CN" altLang="en-US" sz="1300" dirty="0">
                <a:solidFill>
                  <a:srgbClr val="FF0000"/>
                </a:solidFill>
              </a:rPr>
              <a:t>、根据世界卫生组织调查，受不孕不育困扰的夫妇中，男方因素占了</a:t>
            </a:r>
            <a:r>
              <a:rPr lang="en-US" altLang="zh-CN" sz="1300" dirty="0">
                <a:solidFill>
                  <a:srgbClr val="FF0000"/>
                </a:solidFill>
              </a:rPr>
              <a:t>50%</a:t>
            </a:r>
            <a:r>
              <a:rPr lang="zh-CN" altLang="en-US" sz="1300" dirty="0">
                <a:solidFill>
                  <a:srgbClr val="FF0000"/>
                </a:solidFill>
              </a:rPr>
              <a:t>。而我国育龄人群中男性不育率已高达</a:t>
            </a:r>
            <a:r>
              <a:rPr lang="en-US" altLang="zh-CN" sz="1300" dirty="0">
                <a:solidFill>
                  <a:srgbClr val="FF0000"/>
                </a:solidFill>
              </a:rPr>
              <a:t>15%</a:t>
            </a:r>
            <a:r>
              <a:rPr lang="zh-CN" altLang="en-US" sz="1300" dirty="0">
                <a:solidFill>
                  <a:srgbClr val="FF0000"/>
                </a:solidFill>
              </a:rPr>
              <a:t>，而且有不断上升的趋势。其中最棘手的无精子症占不育男性的</a:t>
            </a:r>
            <a:r>
              <a:rPr lang="en-US" altLang="zh-CN" sz="1300" dirty="0">
                <a:solidFill>
                  <a:srgbClr val="FF0000"/>
                </a:solidFill>
              </a:rPr>
              <a:t>10%~15%</a:t>
            </a:r>
            <a:r>
              <a:rPr lang="zh-CN" altLang="en-US" sz="1300" dirty="0">
                <a:solidFill>
                  <a:srgbClr val="FF0000"/>
                </a:solidFill>
              </a:rPr>
              <a:t>。而因为睾丸生精功能障碍而导致的无精子症，超过一半是原因不明的，这不仅给患者带来了痛苦，同时也改临床的诊断和治疗带了了困难。</a:t>
            </a:r>
            <a:endParaRPr lang="en-US" altLang="zh-CN" sz="1300" dirty="0">
              <a:solidFill>
                <a:srgbClr val="FF0000"/>
              </a:solidFill>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300" dirty="0">
                <a:solidFill>
                  <a:srgbClr val="FF0000"/>
                </a:solidFill>
              </a:rPr>
              <a:t>2</a:t>
            </a:r>
            <a:r>
              <a:rPr lang="zh-CN" altLang="en-US" sz="1300" dirty="0">
                <a:solidFill>
                  <a:srgbClr val="FF0000"/>
                </a:solidFill>
              </a:rPr>
              <a:t>、</a:t>
            </a:r>
            <a:r>
              <a:rPr lang="en-US" altLang="zh-CN" sz="1300" dirty="0">
                <a:solidFill>
                  <a:srgbClr val="FF0000"/>
                </a:solidFill>
              </a:rPr>
              <a:t>OA</a:t>
            </a:r>
            <a:r>
              <a:rPr lang="zh-CN" altLang="en-US" sz="1300" dirty="0">
                <a:solidFill>
                  <a:srgbClr val="FF0000"/>
                </a:solidFill>
              </a:rPr>
              <a:t>：生殖管道，如附睾、输精管、射精管出现阻塞，大多数生精功能正常。</a:t>
            </a:r>
            <a:r>
              <a:rPr lang="en-US" altLang="zh-CN" sz="1300" dirty="0">
                <a:solidFill>
                  <a:srgbClr val="FF0000"/>
                </a:solidFill>
              </a:rPr>
              <a:t>NOA</a:t>
            </a:r>
            <a:r>
              <a:rPr lang="zh-CN" altLang="en-US" sz="1300" dirty="0">
                <a:solidFill>
                  <a:srgbClr val="FF0000"/>
                </a:solidFill>
              </a:rPr>
              <a:t>：由于疾病导致生精功能异常，如下丘脑</a:t>
            </a:r>
            <a:r>
              <a:rPr lang="en-US" altLang="zh-CN" sz="1300" dirty="0">
                <a:solidFill>
                  <a:srgbClr val="FF0000"/>
                </a:solidFill>
              </a:rPr>
              <a:t>-</a:t>
            </a:r>
            <a:r>
              <a:rPr lang="zh-CN" altLang="en-US" sz="1300" dirty="0">
                <a:solidFill>
                  <a:srgbClr val="FF0000"/>
                </a:solidFill>
              </a:rPr>
              <a:t>垂体</a:t>
            </a:r>
            <a:r>
              <a:rPr lang="en-US" altLang="zh-CN" sz="1300" dirty="0">
                <a:solidFill>
                  <a:srgbClr val="FF0000"/>
                </a:solidFill>
              </a:rPr>
              <a:t>-</a:t>
            </a:r>
            <a:r>
              <a:rPr lang="zh-CN" altLang="en-US" sz="1300" dirty="0">
                <a:solidFill>
                  <a:srgbClr val="FF0000"/>
                </a:solidFill>
              </a:rPr>
              <a:t>睾丸轴的疾病。做到正确的分类诊断是对无精子症实施科学、合理治疗的前提。</a:t>
            </a:r>
            <a:endParaRPr lang="en-US" altLang="zh-CN" sz="1300" dirty="0">
              <a:solidFill>
                <a:srgbClr val="FF0000"/>
              </a:solidFill>
            </a:endParaRP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12</a:t>
            </a:fld>
            <a:endParaRPr lang="zh-CN" altLang="en-US"/>
          </a:p>
        </p:txBody>
      </p:sp>
    </p:spTree>
    <p:extLst>
      <p:ext uri="{BB962C8B-B14F-4D97-AF65-F5344CB8AC3E}">
        <p14:creationId xmlns:p14="http://schemas.microsoft.com/office/powerpoint/2010/main" val="91966708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a:t>
            </a:r>
            <a:r>
              <a:rPr lang="zh-CN" altLang="en-US" dirty="0"/>
              <a:t>、</a:t>
            </a:r>
            <a:r>
              <a:rPr lang="zh-CN" altLang="en-US"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睾丸生精功能就是指睾丸产生精子的能力。</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2</a:t>
            </a:r>
            <a:r>
              <a:rPr lang="zh-CN" altLang="en-US" dirty="0"/>
              <a:t>、一般睾丸大小测量只能做一个最初步的评估；输精管造影和睾丸活检为创伤性检查，且睾丸本身生精状态不是很均衡，存在局部精子发生的现象；</a:t>
            </a:r>
            <a:r>
              <a:rPr lang="en-US" altLang="zh-CN" dirty="0"/>
              <a:t>FSH</a:t>
            </a:r>
            <a:r>
              <a:rPr lang="zh-CN" altLang="en-US" dirty="0"/>
              <a:t>的</a:t>
            </a:r>
            <a:r>
              <a:rPr lang="zh-CN" altLang="zh-CN" dirty="0"/>
              <a:t>水平受到</a:t>
            </a:r>
            <a:r>
              <a:rPr lang="zh-CN" altLang="en-US" dirty="0"/>
              <a:t>下丘脑及其他激素（</a:t>
            </a:r>
            <a:r>
              <a:rPr lang="en-US" altLang="zh-CN" dirty="0"/>
              <a:t>GnRH</a:t>
            </a:r>
            <a:r>
              <a:rPr lang="zh-CN" altLang="en-US" dirty="0"/>
              <a:t>、雌激素、雄激素）</a:t>
            </a:r>
            <a:r>
              <a:rPr lang="zh-CN" altLang="zh-CN" dirty="0"/>
              <a:t>的影响</a:t>
            </a:r>
            <a:r>
              <a:rPr lang="zh-CN" altLang="en-US" dirty="0"/>
              <a:t>，只能间接反映睾丸生精功能，而且</a:t>
            </a:r>
            <a:r>
              <a:rPr lang="zh-CN" altLang="zh-CN" sz="1400" dirty="0">
                <a:solidFill>
                  <a:srgbClr val="000000"/>
                </a:solidFill>
                <a:latin typeface="Times New Roman" panose="02020603050405020304" pitchFamily="18" charset="0"/>
                <a:ea typeface="楷体" panose="02010609060101010101" pitchFamily="49" charset="-122"/>
                <a:cs typeface="Times New Roman" panose="02020603050405020304" pitchFamily="18" charset="0"/>
              </a:rPr>
              <a:t>存在着正常值区间过大，</a:t>
            </a:r>
            <a:r>
              <a:rPr lang="zh-CN" altLang="zh-CN" sz="1400" b="1"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特异性低</a:t>
            </a:r>
            <a:r>
              <a:rPr lang="zh-CN" altLang="en-US" sz="1400" b="1" dirty="0">
                <a:solidFill>
                  <a:srgbClr val="C00000"/>
                </a:solidFill>
                <a:latin typeface="Times New Roman" panose="02020603050405020304" pitchFamily="18" charset="0"/>
                <a:ea typeface="楷体" panose="02010609060101010101" pitchFamily="49" charset="-122"/>
                <a:cs typeface="Times New Roman" panose="02020603050405020304" pitchFamily="18" charset="0"/>
              </a:rPr>
              <a:t>；</a:t>
            </a:r>
            <a:r>
              <a:rPr lang="zh-CN" altLang="zh-CN" dirty="0"/>
              <a:t>而</a:t>
            </a:r>
            <a:r>
              <a:rPr lang="en-US" altLang="zh-CN" dirty="0" err="1"/>
              <a:t>Inh</a:t>
            </a:r>
            <a:r>
              <a:rPr lang="en-US" altLang="zh-CN" dirty="0"/>
              <a:t> B</a:t>
            </a:r>
            <a:r>
              <a:rPr lang="zh-CN" altLang="zh-CN" dirty="0"/>
              <a:t>是精子发生</a:t>
            </a:r>
            <a:r>
              <a:rPr lang="zh-CN" altLang="en-US" dirty="0"/>
              <a:t>过程中</a:t>
            </a:r>
            <a:r>
              <a:rPr lang="zh-CN" altLang="zh-CN" dirty="0"/>
              <a:t>输精管道的直接产物，</a:t>
            </a:r>
            <a:r>
              <a:rPr lang="zh-CN" altLang="en-US" dirty="0"/>
              <a:t>因此，</a:t>
            </a:r>
            <a:r>
              <a:rPr lang="en-US" altLang="zh-CN" dirty="0"/>
              <a:t>INHB</a:t>
            </a:r>
            <a:r>
              <a:rPr lang="zh-CN" altLang="en-US" dirty="0"/>
              <a:t>的水平能更直接、准确地反映睾丸的整体生精功能。</a:t>
            </a:r>
            <a:endParaRPr lang="en-US" altLang="zh-CN" dirty="0"/>
          </a:p>
          <a:p>
            <a:r>
              <a:rPr lang="en-US" altLang="zh-CN" dirty="0"/>
              <a:t>3</a:t>
            </a:r>
            <a:r>
              <a:rPr lang="zh-CN" altLang="en-US" dirty="0"/>
              <a:t>、下面看看文献报道的这几种评估方法的评估价值</a:t>
            </a: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13</a:t>
            </a:fld>
            <a:endParaRPr lang="zh-CN" altLang="en-US"/>
          </a:p>
        </p:txBody>
      </p:sp>
    </p:spTree>
    <p:extLst>
      <p:ext uri="{BB962C8B-B14F-4D97-AF65-F5344CB8AC3E}">
        <p14:creationId xmlns:p14="http://schemas.microsoft.com/office/powerpoint/2010/main" val="1532551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14</a:t>
            </a:fld>
            <a:endParaRPr lang="zh-CN" altLang="en-US"/>
          </a:p>
        </p:txBody>
      </p:sp>
    </p:spTree>
    <p:extLst>
      <p:ext uri="{BB962C8B-B14F-4D97-AF65-F5344CB8AC3E}">
        <p14:creationId xmlns:p14="http://schemas.microsoft.com/office/powerpoint/2010/main" val="171715500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Non-AZF </a:t>
            </a:r>
            <a:r>
              <a:rPr lang="en-US" altLang="zh-CN" dirty="0" err="1"/>
              <a:t>a&amp;b</a:t>
            </a:r>
            <a:r>
              <a:rPr lang="zh-CN" altLang="en-US" dirty="0"/>
              <a:t>：指不包含</a:t>
            </a:r>
            <a:r>
              <a:rPr lang="en-US" altLang="zh-CN" dirty="0"/>
              <a:t>a</a:t>
            </a:r>
            <a:r>
              <a:rPr lang="zh-CN" altLang="en-US" dirty="0"/>
              <a:t>或</a:t>
            </a:r>
            <a:r>
              <a:rPr lang="en-US" altLang="zh-CN" dirty="0"/>
              <a:t>b</a:t>
            </a:r>
            <a:r>
              <a:rPr lang="zh-CN" altLang="en-US" dirty="0"/>
              <a:t>区的缺失，如</a:t>
            </a:r>
            <a:r>
              <a:rPr lang="en-US" altLang="zh-CN" dirty="0" err="1"/>
              <a:t>AZFc</a:t>
            </a:r>
            <a:r>
              <a:rPr lang="zh-CN" altLang="en-US" dirty="0"/>
              <a:t>、</a:t>
            </a:r>
            <a:r>
              <a:rPr lang="en-US" altLang="zh-CN" dirty="0" err="1"/>
              <a:t>AZFd</a:t>
            </a:r>
            <a:r>
              <a:rPr lang="zh-CN" altLang="en-US" dirty="0"/>
              <a:t>、</a:t>
            </a:r>
            <a:r>
              <a:rPr lang="en-US" altLang="zh-CN" dirty="0" err="1"/>
              <a:t>AZFc+d</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AZF </a:t>
            </a:r>
            <a:r>
              <a:rPr lang="en-US" altLang="zh-CN" dirty="0" err="1"/>
              <a:t>a&amp;b</a:t>
            </a:r>
            <a:r>
              <a:rPr lang="zh-CN" altLang="en-US" dirty="0"/>
              <a:t>：指包括</a:t>
            </a:r>
            <a:r>
              <a:rPr lang="en-US" altLang="zh-CN" dirty="0"/>
              <a:t>a</a:t>
            </a:r>
            <a:r>
              <a:rPr lang="zh-CN" altLang="en-US" dirty="0"/>
              <a:t>或</a:t>
            </a:r>
            <a:r>
              <a:rPr lang="en-US" altLang="zh-CN" dirty="0"/>
              <a:t>b</a:t>
            </a:r>
            <a:r>
              <a:rPr lang="zh-CN" altLang="en-US" dirty="0"/>
              <a:t>去的缺失，如</a:t>
            </a:r>
            <a:r>
              <a:rPr lang="en-US" altLang="zh-CN" dirty="0" err="1"/>
              <a:t>AZFa</a:t>
            </a:r>
            <a:r>
              <a:rPr lang="zh-CN" altLang="en-US" dirty="0"/>
              <a:t>、</a:t>
            </a:r>
            <a:r>
              <a:rPr lang="en-US" altLang="zh-CN" dirty="0" err="1"/>
              <a:t>AZFb</a:t>
            </a:r>
            <a:r>
              <a:rPr lang="zh-CN" altLang="en-US" dirty="0"/>
              <a:t>、</a:t>
            </a:r>
            <a:r>
              <a:rPr lang="en-US" altLang="zh-CN" dirty="0" err="1"/>
              <a:t>AZFb+c</a:t>
            </a:r>
            <a:r>
              <a:rPr lang="zh-CN" altLang="en-US" dirty="0"/>
              <a:t>、</a:t>
            </a:r>
            <a:r>
              <a:rPr lang="en-US" altLang="zh-CN" dirty="0" err="1"/>
              <a:t>AZFb+c+d</a:t>
            </a:r>
            <a:r>
              <a:rPr lang="zh-CN" altLang="en-US" dirty="0"/>
              <a:t>、</a:t>
            </a:r>
            <a:r>
              <a:rPr lang="en-US" altLang="zh-CN" dirty="0" err="1"/>
              <a:t>AZFa+b+c+d</a:t>
            </a:r>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15</a:t>
            </a:fld>
            <a:endParaRPr lang="zh-CN" altLang="en-US"/>
          </a:p>
        </p:txBody>
      </p:sp>
    </p:spTree>
    <p:extLst>
      <p:ext uri="{BB962C8B-B14F-4D97-AF65-F5344CB8AC3E}">
        <p14:creationId xmlns:p14="http://schemas.microsoft.com/office/powerpoint/2010/main" val="208972785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a:t>
            </a:r>
            <a:r>
              <a:rPr lang="zh-CN" altLang="en-US" dirty="0"/>
              <a:t>、探讨睾丸活检组织病理学与生殖激素的相关性。</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2</a:t>
            </a:r>
            <a:r>
              <a:rPr lang="zh-CN" altLang="en-US" dirty="0"/>
              <a:t>、总的来说，睾丸生精功能越差，血清</a:t>
            </a:r>
            <a:r>
              <a:rPr lang="en-US" altLang="zh-CN" dirty="0"/>
              <a:t>INHB</a:t>
            </a:r>
            <a:r>
              <a:rPr lang="zh-CN" altLang="en-US" dirty="0"/>
              <a:t>就越低，</a:t>
            </a:r>
            <a:r>
              <a:rPr lang="en-US" altLang="zh-CN" dirty="0"/>
              <a:t>INHB</a:t>
            </a:r>
            <a:r>
              <a:rPr lang="zh-CN" altLang="en-US" dirty="0"/>
              <a:t>与睾丸生精功能关系更密切，而</a:t>
            </a:r>
            <a:r>
              <a:rPr lang="en-US" altLang="zh-CN" dirty="0"/>
              <a:t>AMH</a:t>
            </a:r>
            <a:r>
              <a:rPr lang="zh-CN" altLang="en-US" dirty="0"/>
              <a:t>评估睾丸生精功能的价值的研究少，从仅有的研究可见其比</a:t>
            </a:r>
            <a:r>
              <a:rPr lang="en-US" altLang="zh-CN" dirty="0"/>
              <a:t>INHB</a:t>
            </a:r>
            <a:r>
              <a:rPr lang="zh-CN" altLang="en-US" dirty="0"/>
              <a:t>的价值低</a:t>
            </a:r>
            <a:endParaRPr lang="id-ID" altLang="zh-CN"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17</a:t>
            </a:fld>
            <a:endParaRPr lang="en-US"/>
          </a:p>
        </p:txBody>
      </p:sp>
    </p:spTree>
    <p:extLst>
      <p:ext uri="{BB962C8B-B14F-4D97-AF65-F5344CB8AC3E}">
        <p14:creationId xmlns:p14="http://schemas.microsoft.com/office/powerpoint/2010/main" val="213786208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zh-CN" altLang="en-US" sz="1300" kern="1200" dirty="0">
                <a:solidFill>
                  <a:schemeClr val="tx1"/>
                </a:solidFill>
                <a:effectLst/>
                <a:latin typeface="+mn-lt"/>
                <a:ea typeface="+mn-ea"/>
                <a:cs typeface="+mn-cs"/>
              </a:rPr>
              <a:t>根据</a:t>
            </a:r>
            <a:r>
              <a:rPr lang="zh-CN" altLang="zh-CN" sz="1300" kern="1200" dirty="0">
                <a:solidFill>
                  <a:schemeClr val="tx1"/>
                </a:solidFill>
                <a:effectLst/>
                <a:latin typeface="+mn-lt"/>
                <a:ea typeface="+mn-ea"/>
                <a:cs typeface="+mn-cs"/>
              </a:rPr>
              <a:t>睾丸</a:t>
            </a:r>
            <a:r>
              <a:rPr lang="zh-CN" altLang="en-US" sz="1300" kern="1200" dirty="0">
                <a:solidFill>
                  <a:schemeClr val="tx1"/>
                </a:solidFill>
                <a:effectLst/>
                <a:latin typeface="+mn-lt"/>
                <a:ea typeface="+mn-ea"/>
                <a:cs typeface="+mn-cs"/>
              </a:rPr>
              <a:t>生精功能评估结果</a:t>
            </a:r>
            <a:r>
              <a:rPr lang="zh-CN" altLang="zh-CN" sz="1300" kern="1200" dirty="0">
                <a:solidFill>
                  <a:schemeClr val="tx1"/>
                </a:solidFill>
                <a:effectLst/>
                <a:latin typeface="+mn-lt"/>
                <a:ea typeface="+mn-ea"/>
                <a:cs typeface="+mn-cs"/>
              </a:rPr>
              <a:t>分为五种类型：生精功能正常、生精功能低下、精子成熟阻滞、唯支持细胞综合征、生精小管玻璃样变</a:t>
            </a:r>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18</a:t>
            </a:fld>
            <a:endParaRPr lang="en-US"/>
          </a:p>
        </p:txBody>
      </p:sp>
    </p:spTree>
    <p:extLst>
      <p:ext uri="{BB962C8B-B14F-4D97-AF65-F5344CB8AC3E}">
        <p14:creationId xmlns:p14="http://schemas.microsoft.com/office/powerpoint/2010/main" val="137487933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r>
              <a:rPr lang="en-US" altLang="zh-CN"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1</a:t>
            </a:r>
            <a:r>
              <a:rPr lang="zh-CN" altLang="en-US"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1300" b="0" i="0" u="none" strike="noStrike" kern="1200" baseline="0" dirty="0">
                <a:solidFill>
                  <a:schemeClr val="tx1"/>
                </a:solidFill>
                <a:latin typeface="+mn-lt"/>
                <a:ea typeface="+mn-ea"/>
                <a:cs typeface="+mn-cs"/>
              </a:rPr>
              <a:t>近年来学者们认为</a:t>
            </a:r>
            <a:r>
              <a:rPr lang="en-US" altLang="zh-CN" sz="1300" b="0" i="0" u="none" strike="noStrike" kern="1200" baseline="0" dirty="0">
                <a:solidFill>
                  <a:schemeClr val="tx1"/>
                </a:solidFill>
                <a:latin typeface="+mn-lt"/>
                <a:ea typeface="+mn-ea"/>
                <a:cs typeface="+mn-cs"/>
              </a:rPr>
              <a:t>INHB </a:t>
            </a:r>
            <a:r>
              <a:rPr lang="zh-CN" altLang="en-US" sz="1300" b="0" i="0" u="none" strike="noStrike" kern="1200" baseline="0" dirty="0">
                <a:solidFill>
                  <a:schemeClr val="tx1"/>
                </a:solidFill>
                <a:latin typeface="+mn-lt"/>
                <a:ea typeface="+mn-ea"/>
                <a:cs typeface="+mn-cs"/>
              </a:rPr>
              <a:t>更能直接反映睾丸的生精作用，可作为临床评价男性生育力的重要指标。</a:t>
            </a:r>
            <a:endParaRPr lang="en-US" altLang="zh-CN" sz="1300" b="0" i="0" u="none" strike="noStrike" kern="1200" baseline="0" dirty="0">
              <a:solidFill>
                <a:schemeClr val="tx1"/>
              </a:solidFill>
              <a:latin typeface="+mn-lt"/>
              <a:ea typeface="+mn-ea"/>
              <a:cs typeface="+mn-cs"/>
            </a:endParaRPr>
          </a:p>
          <a:p>
            <a:r>
              <a:rPr lang="en-US" altLang="zh-CN" sz="1300" b="0" i="0" u="none" strike="noStrike" kern="1200" baseline="0" dirty="0">
                <a:solidFill>
                  <a:schemeClr val="tx1"/>
                </a:solidFill>
                <a:latin typeface="+mn-lt"/>
                <a:ea typeface="+mn-ea"/>
                <a:cs typeface="+mn-cs"/>
                <a:sym typeface="Arial" panose="020B0604020202020204" pitchFamily="34" charset="0"/>
              </a:rPr>
              <a:t>2</a:t>
            </a:r>
            <a:r>
              <a:rPr lang="zh-CN" altLang="en-US" sz="1300" b="0" i="0" u="none" strike="noStrike" kern="1200" baseline="0" dirty="0">
                <a:solidFill>
                  <a:schemeClr val="tx1"/>
                </a:solidFill>
                <a:latin typeface="+mn-lt"/>
                <a:ea typeface="+mn-ea"/>
                <a:cs typeface="+mn-cs"/>
                <a:sym typeface="Arial" panose="020B0604020202020204" pitchFamily="34" charset="0"/>
              </a:rPr>
              <a:t>、</a:t>
            </a:r>
            <a:r>
              <a:rPr lang="zh-CN" altLang="en-US"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不同实验室用于判断</a:t>
            </a:r>
            <a:r>
              <a:rPr lang="en-US" altLang="zh-CN"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的临界值。由于不同实验室使用的试剂盒和检测方法存在差异，前面三个单位使用的是同一个公司的</a:t>
            </a:r>
            <a:r>
              <a:rPr lang="en-US" altLang="zh-CN"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ELISA</a:t>
            </a:r>
            <a:r>
              <a:rPr lang="zh-CN" altLang="en-US"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方法，但是切点值都不一样，因此建议不同实验室在使用时应作出自己实验室及相应人群的诊断切点值</a:t>
            </a:r>
            <a:endParaRPr lang="en-US" altLang="zh-CN"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sz="1400" dirty="0">
                <a:latin typeface="+mn-ea"/>
                <a:ea typeface="+mn-ea"/>
              </a:rPr>
              <a:t>检测敏感性好</a:t>
            </a:r>
            <a:r>
              <a:rPr lang="en-US" altLang="zh-CN" sz="1400" dirty="0">
                <a:latin typeface="+mn-ea"/>
                <a:ea typeface="+mn-ea"/>
              </a:rPr>
              <a:t>, </a:t>
            </a:r>
            <a:r>
              <a:rPr lang="zh-CN" altLang="en-US" sz="1400" dirty="0">
                <a:latin typeface="+mn-ea"/>
                <a:ea typeface="+mn-ea"/>
              </a:rPr>
              <a:t>即</a:t>
            </a:r>
            <a:r>
              <a:rPr lang="en-US" altLang="zh-CN" sz="1400" dirty="0">
                <a:latin typeface="+mn-ea"/>
                <a:ea typeface="+mn-ea"/>
              </a:rPr>
              <a:t>: </a:t>
            </a:r>
            <a:r>
              <a:rPr lang="zh-CN" altLang="en-US" sz="1400" dirty="0">
                <a:latin typeface="+mn-ea"/>
                <a:ea typeface="+mn-ea"/>
              </a:rPr>
              <a:t>对</a:t>
            </a:r>
            <a:r>
              <a:rPr lang="en-US" altLang="zh-CN" sz="1400" dirty="0">
                <a:latin typeface="+mn-ea"/>
                <a:ea typeface="+mn-ea"/>
              </a:rPr>
              <a:t>NOA</a:t>
            </a:r>
            <a:r>
              <a:rPr lang="zh-CN" altLang="en-US" sz="1400" dirty="0">
                <a:latin typeface="+mn-ea"/>
                <a:ea typeface="+mn-ea"/>
              </a:rPr>
              <a:t>的漏诊率最低；检测特异性好，</a:t>
            </a:r>
            <a:r>
              <a:rPr lang="zh-CN" altLang="en-US" sz="1300" b="0" i="0" u="none" strike="noStrike" kern="1200" baseline="0" dirty="0">
                <a:solidFill>
                  <a:schemeClr val="tx1"/>
                </a:solidFill>
                <a:latin typeface="+mn-lt"/>
                <a:ea typeface="+mn-ea"/>
                <a:cs typeface="+mn-cs"/>
              </a:rPr>
              <a:t>即</a:t>
            </a:r>
            <a:r>
              <a:rPr lang="en-US" altLang="zh-CN" sz="1300" b="0" i="0" u="none" strike="noStrike" kern="1200" baseline="0" dirty="0">
                <a:solidFill>
                  <a:schemeClr val="tx1"/>
                </a:solidFill>
                <a:latin typeface="+mn-lt"/>
                <a:ea typeface="+mn-ea"/>
                <a:cs typeface="+mn-cs"/>
              </a:rPr>
              <a:t>: </a:t>
            </a:r>
            <a:r>
              <a:rPr lang="zh-CN" altLang="en-US" sz="1300" b="0" i="0" u="none" strike="noStrike" kern="1200" baseline="0" dirty="0">
                <a:solidFill>
                  <a:schemeClr val="tx1"/>
                </a:solidFill>
                <a:latin typeface="+mn-lt"/>
                <a:ea typeface="+mn-ea"/>
                <a:cs typeface="+mn-cs"/>
              </a:rPr>
              <a:t>对</a:t>
            </a:r>
            <a:r>
              <a:rPr lang="en-US" altLang="zh-CN" sz="1300" b="0" i="0" u="none" strike="noStrike" kern="1200" baseline="0" dirty="0">
                <a:solidFill>
                  <a:schemeClr val="tx1"/>
                </a:solidFill>
                <a:latin typeface="+mn-lt"/>
                <a:ea typeface="+mn-ea"/>
                <a:cs typeface="+mn-cs"/>
              </a:rPr>
              <a:t>NOA</a:t>
            </a:r>
            <a:r>
              <a:rPr lang="zh-CN" altLang="en-US" sz="1300" b="0" i="0" u="none" strike="noStrike" kern="1200" baseline="0" dirty="0">
                <a:solidFill>
                  <a:schemeClr val="tx1"/>
                </a:solidFill>
                <a:latin typeface="+mn-lt"/>
                <a:ea typeface="+mn-ea"/>
                <a:cs typeface="+mn-cs"/>
              </a:rPr>
              <a:t>的误诊率最低</a:t>
            </a:r>
            <a:endParaRPr lang="zh-CN" altLang="en-US" sz="1400" dirty="0">
              <a:latin typeface="+mn-ea"/>
              <a:ea typeface="+mn-ea"/>
            </a:endParaRPr>
          </a:p>
          <a:p>
            <a:pPr algn="l"/>
            <a:endParaRPr lang="en-US" altLang="zh-CN" sz="14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99412315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latin typeface="+mn-ea"/>
              <a:ea typeface="+mn-ea"/>
            </a:endParaRP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20</a:t>
            </a:fld>
            <a:endParaRPr lang="zh-CN" altLang="en-US"/>
          </a:p>
        </p:txBody>
      </p:sp>
    </p:spTree>
    <p:extLst>
      <p:ext uri="{BB962C8B-B14F-4D97-AF65-F5344CB8AC3E}">
        <p14:creationId xmlns:p14="http://schemas.microsoft.com/office/powerpoint/2010/main" val="34223350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2</a:t>
            </a:fld>
            <a:endParaRPr lang="zh-CN" altLang="en-US"/>
          </a:p>
        </p:txBody>
      </p:sp>
    </p:spTree>
    <p:extLst>
      <p:ext uri="{BB962C8B-B14F-4D97-AF65-F5344CB8AC3E}">
        <p14:creationId xmlns:p14="http://schemas.microsoft.com/office/powerpoint/2010/main" val="47520186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pPr marL="0" indent="0">
              <a:lnSpc>
                <a:spcPct val="130000"/>
              </a:lnSpc>
              <a:buFont typeface="Arial" panose="020B0604020202020204" pitchFamily="34" charset="0"/>
              <a:buNone/>
            </a:pPr>
            <a:r>
              <a:rPr lang="en-US" altLang="zh-CN" sz="1400" dirty="0">
                <a:solidFill>
                  <a:schemeClr val="accent5"/>
                </a:solidFill>
                <a:latin typeface="宋体" panose="02010600030101010101" pitchFamily="2" charset="-122"/>
                <a:ea typeface="+mn-ea"/>
              </a:rPr>
              <a:t>1</a:t>
            </a:r>
            <a:r>
              <a:rPr lang="zh-CN" altLang="en-US" sz="1400" dirty="0">
                <a:solidFill>
                  <a:schemeClr val="accent5"/>
                </a:solidFill>
                <a:latin typeface="宋体" panose="02010600030101010101" pitchFamily="2" charset="-122"/>
                <a:ea typeface="+mn-ea"/>
              </a:rPr>
              <a:t>、与正常组、</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组相比，</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组的血清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和</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显著降低，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显著升高。正常组与</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组比较无显著差异。提示当无精子症患者血清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正常时应考虑</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，反之血清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低于正常值时应考虑</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a:t>
            </a:r>
            <a:endParaRPr lang="en-US" altLang="zh-CN" sz="1400" dirty="0">
              <a:solidFill>
                <a:schemeClr val="accent5"/>
              </a:solidFill>
              <a:latin typeface="宋体" panose="02010600030101010101" pitchFamily="2" charset="-122"/>
              <a:ea typeface="+mn-ea"/>
            </a:endParaRPr>
          </a:p>
          <a:p>
            <a:pPr marL="0" indent="0">
              <a:lnSpc>
                <a:spcPct val="130000"/>
              </a:lnSpc>
              <a:buFont typeface="Arial" panose="020B0604020202020204" pitchFamily="34" charset="0"/>
              <a:buNone/>
            </a:pPr>
            <a:r>
              <a:rPr lang="en-US" altLang="zh-CN" sz="1400" dirty="0">
                <a:solidFill>
                  <a:schemeClr val="accent5"/>
                </a:solidFill>
                <a:latin typeface="宋体" panose="02010600030101010101" pitchFamily="2" charset="-122"/>
                <a:ea typeface="+mn-ea"/>
              </a:rPr>
              <a:t>2</a:t>
            </a:r>
            <a:r>
              <a:rPr lang="zh-CN" altLang="en-US" sz="1400" dirty="0">
                <a:solidFill>
                  <a:schemeClr val="accent5"/>
                </a:solidFill>
                <a:latin typeface="宋体" panose="02010600030101010101" pitchFamily="2" charset="-122"/>
                <a:ea typeface="+mn-ea"/>
              </a:rPr>
              <a:t>、相关性分析显示，</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与</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和睾丸体积呈正相关、与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呈负相关；</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与睾丸体积呈正相关、与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呈负相关。提示将</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、睾丸体积联合起来能更好鉴别</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与</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a:t>
            </a:r>
            <a:endParaRPr lang="en-US" altLang="zh-CN" sz="1400" dirty="0">
              <a:solidFill>
                <a:schemeClr val="accent5"/>
              </a:solidFill>
              <a:latin typeface="宋体" panose="02010600030101010101" pitchFamily="2" charset="-122"/>
              <a:ea typeface="+mn-ea"/>
            </a:endParaRPr>
          </a:p>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6764556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pPr marL="0" indent="0">
              <a:lnSpc>
                <a:spcPct val="130000"/>
              </a:lnSpc>
              <a:buFont typeface="Arial" panose="020B0604020202020204" pitchFamily="34" charset="0"/>
              <a:buNone/>
            </a:pPr>
            <a:r>
              <a:rPr lang="en-US" altLang="zh-CN" sz="1400" dirty="0">
                <a:solidFill>
                  <a:schemeClr val="accent5"/>
                </a:solidFill>
                <a:latin typeface="宋体" panose="02010600030101010101" pitchFamily="2" charset="-122"/>
                <a:ea typeface="+mn-ea"/>
              </a:rPr>
              <a:t>1</a:t>
            </a:r>
            <a:r>
              <a:rPr lang="zh-CN" altLang="en-US" sz="1400" dirty="0">
                <a:solidFill>
                  <a:schemeClr val="accent5"/>
                </a:solidFill>
                <a:latin typeface="宋体" panose="02010600030101010101" pitchFamily="2" charset="-122"/>
                <a:ea typeface="+mn-ea"/>
              </a:rPr>
              <a:t>、与正常组、</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组相比，</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组的血清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和</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显著降低，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显著升高。正常组与</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组比较无显著差异。提示当无精子症患者血清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正常时应考虑</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，反之血清</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低于正常值时应考虑</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a:t>
            </a:r>
            <a:endParaRPr lang="en-US" altLang="zh-CN" sz="1400" dirty="0">
              <a:solidFill>
                <a:schemeClr val="accent5"/>
              </a:solidFill>
              <a:latin typeface="宋体" panose="02010600030101010101" pitchFamily="2" charset="-122"/>
              <a:ea typeface="+mn-ea"/>
            </a:endParaRPr>
          </a:p>
          <a:p>
            <a:pPr marL="0" indent="0">
              <a:lnSpc>
                <a:spcPct val="130000"/>
              </a:lnSpc>
              <a:buFont typeface="Arial" panose="020B0604020202020204" pitchFamily="34" charset="0"/>
              <a:buNone/>
            </a:pPr>
            <a:r>
              <a:rPr lang="en-US" altLang="zh-CN" sz="1400" dirty="0">
                <a:solidFill>
                  <a:schemeClr val="accent5"/>
                </a:solidFill>
                <a:latin typeface="宋体" panose="02010600030101010101" pitchFamily="2" charset="-122"/>
                <a:ea typeface="+mn-ea"/>
              </a:rPr>
              <a:t>2</a:t>
            </a:r>
            <a:r>
              <a:rPr lang="zh-CN" altLang="en-US" sz="1400" dirty="0">
                <a:solidFill>
                  <a:schemeClr val="accent5"/>
                </a:solidFill>
                <a:latin typeface="宋体" panose="02010600030101010101" pitchFamily="2" charset="-122"/>
                <a:ea typeface="+mn-ea"/>
              </a:rPr>
              <a:t>、相关性分析显示，</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与</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和睾丸体积呈正相关、与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呈负相关；</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与睾丸体积呈正相关、与</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呈负相关。提示将</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、睾丸体积联合起来能更好鉴别</a:t>
            </a:r>
            <a:r>
              <a:rPr lang="en-US" altLang="zh-CN" sz="1400" dirty="0">
                <a:solidFill>
                  <a:schemeClr val="accent5"/>
                </a:solidFill>
                <a:latin typeface="宋体" panose="02010600030101010101" pitchFamily="2" charset="-122"/>
                <a:ea typeface="+mn-ea"/>
              </a:rPr>
              <a:t>OA</a:t>
            </a:r>
            <a:r>
              <a:rPr lang="zh-CN" altLang="en-US" sz="1400" dirty="0">
                <a:solidFill>
                  <a:schemeClr val="accent5"/>
                </a:solidFill>
                <a:latin typeface="宋体" panose="02010600030101010101" pitchFamily="2" charset="-122"/>
                <a:ea typeface="+mn-ea"/>
              </a:rPr>
              <a:t>与</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a:t>
            </a:r>
            <a:endParaRPr lang="en-US" altLang="zh-CN" sz="1400" dirty="0">
              <a:solidFill>
                <a:schemeClr val="accent5"/>
              </a:solidFill>
              <a:latin typeface="宋体" panose="02010600030101010101" pitchFamily="2" charset="-122"/>
              <a:ea typeface="+mn-ea"/>
            </a:endParaRPr>
          </a:p>
          <a:p>
            <a:r>
              <a:rPr lang="en-US" altLang="zh-CN" sz="1400" dirty="0">
                <a:solidFill>
                  <a:schemeClr val="accent5"/>
                </a:solidFill>
                <a:latin typeface="宋体" panose="02010600030101010101" pitchFamily="2" charset="-122"/>
                <a:ea typeface="+mn-ea"/>
              </a:rPr>
              <a:t>3</a:t>
            </a:r>
            <a:r>
              <a:rPr lang="zh-CN" altLang="en-US" sz="1400" dirty="0">
                <a:solidFill>
                  <a:schemeClr val="accent5"/>
                </a:solidFill>
                <a:latin typeface="宋体" panose="02010600030101010101" pitchFamily="2" charset="-122"/>
                <a:ea typeface="+mn-ea"/>
              </a:rPr>
              <a:t>、</a:t>
            </a:r>
            <a:r>
              <a:rPr lang="zh-CN" altLang="en-US" sz="1300" b="0" i="0" u="none" strike="noStrike" kern="1200" baseline="0" dirty="0">
                <a:solidFill>
                  <a:schemeClr val="tx1"/>
                </a:solidFill>
                <a:latin typeface="+mn-lt"/>
                <a:ea typeface="+mn-ea"/>
                <a:cs typeface="+mn-cs"/>
              </a:rPr>
              <a:t>将</a:t>
            </a:r>
            <a:r>
              <a:rPr lang="en-US" altLang="zh-CN" sz="1300" b="0" i="0" u="none" strike="noStrike" kern="1200" baseline="0" dirty="0">
                <a:solidFill>
                  <a:schemeClr val="tx1"/>
                </a:solidFill>
                <a:latin typeface="+mn-lt"/>
                <a:ea typeface="+mn-ea"/>
                <a:cs typeface="+mn-cs"/>
              </a:rPr>
              <a:t>AMH</a:t>
            </a:r>
            <a:r>
              <a:rPr lang="zh-CN" altLang="en-US" sz="1300" b="0" i="0" u="none" strike="noStrike" kern="1200" baseline="0" dirty="0">
                <a:solidFill>
                  <a:schemeClr val="tx1"/>
                </a:solidFill>
                <a:latin typeface="+mn-lt"/>
                <a:ea typeface="+mn-ea"/>
                <a:cs typeface="+mn-cs"/>
              </a:rPr>
              <a:t>、抑制素</a:t>
            </a:r>
            <a:r>
              <a:rPr lang="en-US" altLang="zh-CN" sz="1300" b="0" i="0" u="none" strike="noStrike" kern="1200" baseline="0" dirty="0">
                <a:solidFill>
                  <a:schemeClr val="tx1"/>
                </a:solidFill>
                <a:latin typeface="+mn-lt"/>
                <a:ea typeface="+mn-ea"/>
                <a:cs typeface="+mn-cs"/>
              </a:rPr>
              <a:t>B</a:t>
            </a:r>
            <a:r>
              <a:rPr lang="zh-CN" altLang="en-US" sz="1300" b="0" i="0" u="none" strike="noStrike" kern="1200" baseline="0" dirty="0">
                <a:solidFill>
                  <a:schemeClr val="tx1"/>
                </a:solidFill>
                <a:latin typeface="+mn-lt"/>
                <a:ea typeface="+mn-ea"/>
                <a:cs typeface="+mn-cs"/>
              </a:rPr>
              <a:t>、</a:t>
            </a:r>
            <a:r>
              <a:rPr lang="en-US" altLang="zh-CN" sz="1300" b="0" i="0" u="none" strike="noStrike" kern="1200" baseline="0" dirty="0">
                <a:solidFill>
                  <a:schemeClr val="tx1"/>
                </a:solidFill>
                <a:latin typeface="+mn-lt"/>
                <a:ea typeface="+mn-ea"/>
                <a:cs typeface="+mn-cs"/>
              </a:rPr>
              <a:t>FSH </a:t>
            </a:r>
            <a:r>
              <a:rPr lang="zh-CN" altLang="en-US" sz="1300" b="0" i="0" u="none" strike="noStrike" kern="1200" baseline="0" dirty="0">
                <a:solidFill>
                  <a:schemeClr val="tx1"/>
                </a:solidFill>
                <a:latin typeface="+mn-lt"/>
                <a:ea typeface="+mn-ea"/>
                <a:cs typeface="+mn-cs"/>
              </a:rPr>
              <a:t>和睾丸体积综合起来判断将能更好的鉴别</a:t>
            </a:r>
            <a:r>
              <a:rPr lang="en-US" altLang="zh-CN" sz="1300" b="0" i="0" u="none" strike="noStrike" kern="1200" baseline="0" dirty="0">
                <a:solidFill>
                  <a:schemeClr val="tx1"/>
                </a:solidFill>
                <a:latin typeface="+mn-lt"/>
                <a:ea typeface="+mn-ea"/>
                <a:cs typeface="+mn-cs"/>
              </a:rPr>
              <a:t>OA</a:t>
            </a:r>
            <a:r>
              <a:rPr lang="zh-CN" altLang="en-US" sz="1300" b="0" i="0" u="none" strike="noStrike" kern="1200" baseline="0" dirty="0">
                <a:solidFill>
                  <a:schemeClr val="tx1"/>
                </a:solidFill>
                <a:latin typeface="+mn-lt"/>
                <a:ea typeface="+mn-ea"/>
                <a:cs typeface="+mn-cs"/>
              </a:rPr>
              <a:t>和</a:t>
            </a:r>
            <a:r>
              <a:rPr lang="en-US" altLang="zh-CN" sz="1300" b="0" i="0" u="none" strike="noStrike" kern="1200" baseline="0" dirty="0">
                <a:solidFill>
                  <a:schemeClr val="tx1"/>
                </a:solidFill>
                <a:latin typeface="+mn-lt"/>
                <a:ea typeface="+mn-ea"/>
                <a:cs typeface="+mn-cs"/>
              </a:rPr>
              <a:t>NOA</a:t>
            </a:r>
            <a:endParaRPr lang="en-US" altLang="zh-CN" sz="1400" dirty="0">
              <a:solidFill>
                <a:schemeClr val="accent5"/>
              </a:solidFill>
              <a:latin typeface="宋体" panose="02010600030101010101" pitchFamily="2" charset="-122"/>
              <a:ea typeface="+mn-ea"/>
            </a:endParaRPr>
          </a:p>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5471051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pPr marL="0" indent="0">
              <a:lnSpc>
                <a:spcPct val="130000"/>
              </a:lnSpc>
              <a:buFont typeface="Arial" panose="020B0604020202020204" pitchFamily="34" charset="0"/>
              <a:buNone/>
            </a:pPr>
            <a:r>
              <a:rPr lang="en-US" altLang="zh-CN" sz="1400" dirty="0">
                <a:solidFill>
                  <a:schemeClr val="accent5"/>
                </a:solidFill>
                <a:latin typeface="宋体" panose="02010600030101010101" pitchFamily="2" charset="-122"/>
                <a:ea typeface="+mn-ea"/>
              </a:rPr>
              <a:t>1</a:t>
            </a:r>
            <a:r>
              <a:rPr lang="zh-CN" altLang="en-US" sz="1400" dirty="0">
                <a:solidFill>
                  <a:schemeClr val="accent5"/>
                </a:solidFill>
                <a:latin typeface="宋体" panose="02010600030101010101" pitchFamily="2" charset="-122"/>
                <a:ea typeface="+mn-ea"/>
              </a:rPr>
              <a:t>、本研究提出了一个新颖的想法，即使用</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刺激的血清</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水平鉴别</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，这个假说的提出基于正常生精功能组对</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刺激敏感，</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刺激后血清</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水平升高，而</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患者因为睾丸功能异常对</a:t>
            </a:r>
            <a:r>
              <a:rPr lang="en-US" altLang="zh-CN" sz="1400" dirty="0">
                <a:solidFill>
                  <a:schemeClr val="accent5"/>
                </a:solidFill>
                <a:latin typeface="宋体" panose="02010600030101010101" pitchFamily="2" charset="-122"/>
                <a:ea typeface="+mn-ea"/>
              </a:rPr>
              <a:t>FSH</a:t>
            </a:r>
            <a:r>
              <a:rPr lang="zh-CN" altLang="en-US" sz="1400" dirty="0">
                <a:solidFill>
                  <a:schemeClr val="accent5"/>
                </a:solidFill>
                <a:latin typeface="宋体" panose="02010600030101010101" pitchFamily="2" charset="-122"/>
                <a:ea typeface="+mn-ea"/>
              </a:rPr>
              <a:t>刺激不敏感，所以</a:t>
            </a:r>
            <a:r>
              <a:rPr lang="en-US" altLang="zh-CN" sz="1200" dirty="0">
                <a:solidFill>
                  <a:schemeClr val="accent5"/>
                </a:solidFill>
                <a:latin typeface="宋体" panose="02010600030101010101" pitchFamily="2" charset="-122"/>
                <a:ea typeface="+mn-ea"/>
              </a:rPr>
              <a:t>FSH</a:t>
            </a:r>
            <a:r>
              <a:rPr lang="zh-CN" altLang="en-US" sz="1200" dirty="0">
                <a:solidFill>
                  <a:schemeClr val="accent5"/>
                </a:solidFill>
                <a:latin typeface="宋体" panose="02010600030101010101" pitchFamily="2" charset="-122"/>
                <a:ea typeface="+mn-ea"/>
              </a:rPr>
              <a:t>刺激后血清</a:t>
            </a:r>
            <a:r>
              <a:rPr lang="en-US" altLang="zh-CN" sz="1200" dirty="0">
                <a:solidFill>
                  <a:schemeClr val="accent5"/>
                </a:solidFill>
                <a:latin typeface="宋体" panose="02010600030101010101" pitchFamily="2" charset="-122"/>
                <a:ea typeface="+mn-ea"/>
              </a:rPr>
              <a:t>INHB</a:t>
            </a:r>
            <a:r>
              <a:rPr lang="zh-CN" altLang="en-US" sz="1200" dirty="0">
                <a:solidFill>
                  <a:schemeClr val="accent5"/>
                </a:solidFill>
                <a:latin typeface="宋体" panose="02010600030101010101" pitchFamily="2" charset="-122"/>
                <a:ea typeface="+mn-ea"/>
              </a:rPr>
              <a:t>、</a:t>
            </a:r>
            <a:r>
              <a:rPr lang="en-US" altLang="zh-CN" sz="1200" dirty="0">
                <a:solidFill>
                  <a:schemeClr val="accent5"/>
                </a:solidFill>
                <a:latin typeface="宋体" panose="02010600030101010101" pitchFamily="2" charset="-122"/>
                <a:ea typeface="+mn-ea"/>
              </a:rPr>
              <a:t>AMH</a:t>
            </a:r>
            <a:r>
              <a:rPr lang="zh-CN" altLang="en-US" sz="1200" dirty="0">
                <a:solidFill>
                  <a:schemeClr val="accent5"/>
                </a:solidFill>
                <a:latin typeface="宋体" panose="02010600030101010101" pitchFamily="2" charset="-122"/>
                <a:ea typeface="+mn-ea"/>
              </a:rPr>
              <a:t>水平不升高。这种方法的鉴别价值会高于基础</a:t>
            </a:r>
            <a:r>
              <a:rPr lang="zh-CN" altLang="en-US" sz="1400" dirty="0">
                <a:solidFill>
                  <a:schemeClr val="accent5"/>
                </a:solidFill>
                <a:latin typeface="宋体" panose="02010600030101010101" pitchFamily="2" charset="-122"/>
                <a:ea typeface="+mn-ea"/>
              </a:rPr>
              <a:t>血清</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水平。</a:t>
            </a:r>
            <a:endParaRPr lang="en-US" altLang="zh-CN" sz="1400" dirty="0">
              <a:solidFill>
                <a:schemeClr val="accent5"/>
              </a:solidFill>
              <a:latin typeface="宋体" panose="02010600030101010101" pitchFamily="2" charset="-122"/>
              <a:ea typeface="+mn-ea"/>
            </a:endParaRPr>
          </a:p>
          <a:p>
            <a:pPr marL="0" indent="0">
              <a:lnSpc>
                <a:spcPct val="130000"/>
              </a:lnSpc>
              <a:buFont typeface="Arial" panose="020B0604020202020204" pitchFamily="34" charset="0"/>
              <a:buNone/>
            </a:pPr>
            <a:r>
              <a:rPr lang="en-US" sz="1400" dirty="0">
                <a:solidFill>
                  <a:schemeClr val="accent5"/>
                </a:solidFill>
                <a:latin typeface="宋体" panose="02010600030101010101" pitchFamily="2" charset="-122"/>
                <a:ea typeface="+mn-ea"/>
              </a:rPr>
              <a:t>2</a:t>
            </a:r>
            <a:r>
              <a:rPr lang="zh-CN" altLang="en-US" sz="1400" dirty="0">
                <a:solidFill>
                  <a:schemeClr val="accent5"/>
                </a:solidFill>
                <a:latin typeface="宋体" panose="02010600030101010101" pitchFamily="2" charset="-122"/>
                <a:ea typeface="+mn-ea"/>
              </a:rPr>
              <a:t>、然而结果并不是想象中的那样，刺激的血清</a:t>
            </a:r>
            <a:r>
              <a:rPr lang="en-US" altLang="zh-CN" sz="1400" dirty="0">
                <a:solidFill>
                  <a:schemeClr val="accent5"/>
                </a:solidFill>
                <a:latin typeface="宋体" panose="02010600030101010101" pitchFamily="2" charset="-122"/>
                <a:ea typeface="+mn-ea"/>
              </a:rPr>
              <a:t>INHB</a:t>
            </a:r>
            <a:r>
              <a:rPr lang="zh-CN" altLang="en-US" sz="1400" dirty="0">
                <a:solidFill>
                  <a:schemeClr val="accent5"/>
                </a:solidFill>
                <a:latin typeface="宋体" panose="02010600030101010101" pitchFamily="2" charset="-122"/>
                <a:ea typeface="+mn-ea"/>
              </a:rPr>
              <a:t>、</a:t>
            </a:r>
            <a:r>
              <a:rPr lang="en-US" altLang="zh-CN" sz="1400" dirty="0">
                <a:solidFill>
                  <a:schemeClr val="accent5"/>
                </a:solidFill>
                <a:latin typeface="宋体" panose="02010600030101010101" pitchFamily="2" charset="-122"/>
                <a:ea typeface="+mn-ea"/>
              </a:rPr>
              <a:t>AMH</a:t>
            </a:r>
            <a:r>
              <a:rPr lang="zh-CN" altLang="en-US" sz="1400" dirty="0">
                <a:solidFill>
                  <a:schemeClr val="accent5"/>
                </a:solidFill>
                <a:latin typeface="宋体" panose="02010600030101010101" pitchFamily="2" charset="-122"/>
                <a:ea typeface="+mn-ea"/>
              </a:rPr>
              <a:t>水平与基础水平无差异，所以提供的信息与基础水平一样。</a:t>
            </a:r>
            <a:endParaRPr lang="en-US" altLang="zh-CN" sz="1400" dirty="0">
              <a:solidFill>
                <a:schemeClr val="accent5"/>
              </a:solidFill>
              <a:latin typeface="宋体" panose="02010600030101010101" pitchFamily="2" charset="-122"/>
              <a:ea typeface="+mn-ea"/>
            </a:endParaRPr>
          </a:p>
          <a:p>
            <a:pPr marL="0" indent="0">
              <a:lnSpc>
                <a:spcPct val="130000"/>
              </a:lnSpc>
              <a:buFont typeface="Arial" panose="020B0604020202020204" pitchFamily="34" charset="0"/>
              <a:buNone/>
            </a:pPr>
            <a:r>
              <a:rPr lang="en-US" sz="1400" dirty="0">
                <a:solidFill>
                  <a:schemeClr val="accent5"/>
                </a:solidFill>
                <a:latin typeface="宋体" panose="02010600030101010101" pitchFamily="2" charset="-122"/>
                <a:ea typeface="+mn-ea"/>
              </a:rPr>
              <a:t>3</a:t>
            </a:r>
            <a:r>
              <a:rPr lang="zh-CN" altLang="en-US" sz="1400" dirty="0">
                <a:solidFill>
                  <a:schemeClr val="accent5"/>
                </a:solidFill>
                <a:latin typeface="宋体" panose="02010600030101010101" pitchFamily="2" charset="-122"/>
                <a:ea typeface="+mn-ea"/>
              </a:rPr>
              <a:t>、只能从中明确</a:t>
            </a:r>
            <a:r>
              <a:rPr lang="en-US" altLang="zh-CN" sz="1400" dirty="0">
                <a:solidFill>
                  <a:schemeClr val="accent5"/>
                </a:solidFill>
                <a:latin typeface="宋体" panose="02010600030101010101" pitchFamily="2" charset="-122"/>
                <a:ea typeface="+mn-ea"/>
              </a:rPr>
              <a:t>NOA</a:t>
            </a:r>
            <a:r>
              <a:rPr lang="zh-CN" altLang="en-US" sz="1400" dirty="0">
                <a:solidFill>
                  <a:schemeClr val="accent5"/>
                </a:solidFill>
                <a:latin typeface="宋体" panose="02010600030101010101" pitchFamily="2" charset="-122"/>
                <a:ea typeface="+mn-ea"/>
              </a:rPr>
              <a:t>患者血清</a:t>
            </a:r>
            <a:r>
              <a:rPr lang="en-US" altLang="zh-CN" sz="1200" dirty="0">
                <a:solidFill>
                  <a:schemeClr val="accent5"/>
                </a:solidFill>
                <a:latin typeface="宋体" panose="02010600030101010101" pitchFamily="2" charset="-122"/>
                <a:ea typeface="+mn-ea"/>
              </a:rPr>
              <a:t>INHB</a:t>
            </a:r>
            <a:r>
              <a:rPr lang="zh-CN" altLang="en-US" sz="1200" dirty="0">
                <a:solidFill>
                  <a:schemeClr val="accent5"/>
                </a:solidFill>
                <a:latin typeface="宋体" panose="02010600030101010101" pitchFamily="2" charset="-122"/>
                <a:ea typeface="+mn-ea"/>
              </a:rPr>
              <a:t>、</a:t>
            </a:r>
            <a:r>
              <a:rPr lang="en-US" altLang="zh-CN" sz="1200" dirty="0">
                <a:solidFill>
                  <a:schemeClr val="accent5"/>
                </a:solidFill>
                <a:latin typeface="宋体" panose="02010600030101010101" pitchFamily="2" charset="-122"/>
                <a:ea typeface="+mn-ea"/>
              </a:rPr>
              <a:t>AMH</a:t>
            </a:r>
            <a:r>
              <a:rPr lang="zh-CN" altLang="en-US" sz="1200" dirty="0">
                <a:solidFill>
                  <a:schemeClr val="accent5"/>
                </a:solidFill>
                <a:latin typeface="宋体" panose="02010600030101010101" pitchFamily="2" charset="-122"/>
                <a:ea typeface="+mn-ea"/>
              </a:rPr>
              <a:t>水平显著低于生育组。</a:t>
            </a:r>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5081358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87638" y="514350"/>
            <a:ext cx="4570412" cy="2571750"/>
          </a:xfrm>
        </p:spPr>
      </p:sp>
      <p:sp>
        <p:nvSpPr>
          <p:cNvPr id="3" name="Notes Placeholder 2"/>
          <p:cNvSpPr>
            <a:spLocks noGrp="1"/>
          </p:cNvSpPr>
          <p:nvPr>
            <p:ph type="body" idx="1"/>
          </p:nvPr>
        </p:nvSpPr>
        <p:spPr/>
        <p:txBody>
          <a:bodyPr>
            <a:normAutofit/>
          </a:bodyPr>
          <a:lstStyle/>
          <a:p>
            <a:r>
              <a:rPr lang="en-US" dirty="0"/>
              <a:t>INHB</a:t>
            </a:r>
            <a:r>
              <a:rPr lang="zh-CN" altLang="en-US" dirty="0"/>
              <a:t>、</a:t>
            </a:r>
            <a:r>
              <a:rPr lang="en-US" altLang="zh-CN" dirty="0"/>
              <a:t>AMH</a:t>
            </a:r>
            <a:r>
              <a:rPr lang="zh-CN" altLang="en-US" dirty="0"/>
              <a:t>联合检测有利于病因的明确，进而选择合适的治疗方式。</a:t>
            </a:r>
            <a:endParaRPr lang="en-US" altLang="zh-CN" dirty="0"/>
          </a:p>
          <a:p>
            <a:r>
              <a:rPr lang="zh-CN" altLang="en-US" sz="1300" b="0" i="0" u="none" strike="noStrike" kern="1200" baseline="0" dirty="0">
                <a:solidFill>
                  <a:schemeClr val="tx1"/>
                </a:solidFill>
                <a:latin typeface="+mn-lt"/>
                <a:ea typeface="+mn-ea"/>
                <a:cs typeface="+mn-cs"/>
              </a:rPr>
              <a:t>将</a:t>
            </a:r>
            <a:r>
              <a:rPr lang="en-US" altLang="zh-CN" sz="1300" b="0" i="0" u="none" strike="noStrike" kern="1200" baseline="0" dirty="0">
                <a:solidFill>
                  <a:schemeClr val="tx1"/>
                </a:solidFill>
                <a:latin typeface="+mn-lt"/>
                <a:ea typeface="+mn-ea"/>
                <a:cs typeface="+mn-cs"/>
              </a:rPr>
              <a:t>AMH</a:t>
            </a:r>
            <a:r>
              <a:rPr lang="zh-CN" altLang="en-US" sz="1300" b="0" i="0" u="none" strike="noStrike" kern="1200" baseline="0" dirty="0">
                <a:solidFill>
                  <a:schemeClr val="tx1"/>
                </a:solidFill>
                <a:latin typeface="+mn-lt"/>
                <a:ea typeface="+mn-ea"/>
                <a:cs typeface="+mn-cs"/>
              </a:rPr>
              <a:t>、抑制素</a:t>
            </a:r>
            <a:r>
              <a:rPr lang="en-US" altLang="zh-CN" sz="1300" b="0" i="0" u="none" strike="noStrike" kern="1200" baseline="0" dirty="0">
                <a:solidFill>
                  <a:schemeClr val="tx1"/>
                </a:solidFill>
                <a:latin typeface="+mn-lt"/>
                <a:ea typeface="+mn-ea"/>
                <a:cs typeface="+mn-cs"/>
              </a:rPr>
              <a:t>B</a:t>
            </a:r>
            <a:r>
              <a:rPr lang="zh-CN" altLang="en-US" sz="1300" b="0" i="0" u="none" strike="noStrike" kern="1200" baseline="0" dirty="0">
                <a:solidFill>
                  <a:schemeClr val="tx1"/>
                </a:solidFill>
                <a:latin typeface="+mn-lt"/>
                <a:ea typeface="+mn-ea"/>
                <a:cs typeface="+mn-cs"/>
              </a:rPr>
              <a:t>、</a:t>
            </a:r>
            <a:r>
              <a:rPr lang="en-US" altLang="zh-CN" sz="1300" b="0" i="0" u="none" strike="noStrike" kern="1200" baseline="0" dirty="0">
                <a:solidFill>
                  <a:schemeClr val="tx1"/>
                </a:solidFill>
                <a:latin typeface="+mn-lt"/>
                <a:ea typeface="+mn-ea"/>
                <a:cs typeface="+mn-cs"/>
              </a:rPr>
              <a:t>FSH </a:t>
            </a:r>
            <a:r>
              <a:rPr lang="zh-CN" altLang="en-US" sz="1300" b="0" i="0" u="none" strike="noStrike" kern="1200" baseline="0" dirty="0">
                <a:solidFill>
                  <a:schemeClr val="tx1"/>
                </a:solidFill>
                <a:latin typeface="+mn-lt"/>
                <a:ea typeface="+mn-ea"/>
                <a:cs typeface="+mn-cs"/>
              </a:rPr>
              <a:t>和睾丸体积综合起来判断将能更好的鉴别</a:t>
            </a:r>
            <a:r>
              <a:rPr lang="en-US" altLang="zh-CN" sz="1300" b="0" i="0" u="none" strike="noStrike" kern="1200" baseline="0" dirty="0">
                <a:solidFill>
                  <a:schemeClr val="tx1"/>
                </a:solidFill>
                <a:latin typeface="+mn-lt"/>
                <a:ea typeface="+mn-ea"/>
                <a:cs typeface="+mn-cs"/>
              </a:rPr>
              <a:t>OA</a:t>
            </a:r>
            <a:r>
              <a:rPr lang="zh-CN" altLang="en-US" sz="1300" b="0" i="0" u="none" strike="noStrike" kern="1200" baseline="0" dirty="0">
                <a:solidFill>
                  <a:schemeClr val="tx1"/>
                </a:solidFill>
                <a:latin typeface="+mn-lt"/>
                <a:ea typeface="+mn-ea"/>
                <a:cs typeface="+mn-cs"/>
              </a:rPr>
              <a:t>和</a:t>
            </a:r>
            <a:r>
              <a:rPr lang="en-US" altLang="zh-CN" sz="1300" b="0" i="0" u="none" strike="noStrike" kern="1200" baseline="0" dirty="0">
                <a:solidFill>
                  <a:schemeClr val="tx1"/>
                </a:solidFill>
                <a:latin typeface="+mn-lt"/>
                <a:ea typeface="+mn-ea"/>
                <a:cs typeface="+mn-cs"/>
              </a:rPr>
              <a:t>NOA</a:t>
            </a:r>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155079054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latin typeface="Times New Roman" panose="02020603050405020304" pitchFamily="18" charset="0"/>
                <a:ea typeface="+mn-ea"/>
              </a:rPr>
              <a:t>1</a:t>
            </a:r>
            <a:r>
              <a:rPr lang="zh-CN" altLang="en-US" dirty="0">
                <a:latin typeface="Times New Roman" panose="02020603050405020304" pitchFamily="18" charset="0"/>
                <a:ea typeface="+mn-ea"/>
              </a:rPr>
              <a:t>、</a:t>
            </a:r>
            <a:r>
              <a:rPr lang="en-US" altLang="zh-CN" dirty="0">
                <a:latin typeface="Times New Roman" panose="02020603050405020304" pitchFamily="18" charset="0"/>
                <a:ea typeface="+mn-ea"/>
              </a:rPr>
              <a:t>ICSI</a:t>
            </a:r>
            <a:r>
              <a:rPr lang="zh-CN" altLang="en-US" dirty="0"/>
              <a:t>结合</a:t>
            </a:r>
            <a:r>
              <a:rPr lang="en-US" altLang="zh-CN" dirty="0"/>
              <a:t>TESE</a:t>
            </a:r>
            <a:r>
              <a:rPr lang="zh-CN" altLang="en-US" dirty="0"/>
              <a:t>、</a:t>
            </a:r>
            <a:r>
              <a:rPr lang="en-US" altLang="zh-CN" dirty="0">
                <a:ea typeface="宋体" charset="-122"/>
              </a:rPr>
              <a:t>micro-TESE</a:t>
            </a:r>
            <a:r>
              <a:rPr lang="zh-CN" altLang="en-US" dirty="0">
                <a:ea typeface="宋体" charset="-122"/>
              </a:rPr>
              <a:t>、</a:t>
            </a:r>
            <a:r>
              <a:rPr lang="en-US" altLang="zh-CN" dirty="0">
                <a:ea typeface="宋体" charset="-122"/>
              </a:rPr>
              <a:t>FNA</a:t>
            </a:r>
            <a:r>
              <a:rPr lang="zh-CN" altLang="en-US" dirty="0"/>
              <a:t>，使许多无精子症患者获得生育的机会。</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latin typeface="Times New Roman" panose="02020603050405020304" pitchFamily="18" charset="0"/>
                <a:ea typeface="+mn-ea"/>
              </a:rPr>
              <a:t>2</a:t>
            </a:r>
            <a:r>
              <a:rPr lang="zh-CN" altLang="en-US" dirty="0">
                <a:latin typeface="Times New Roman" panose="02020603050405020304" pitchFamily="18" charset="0"/>
                <a:ea typeface="+mn-ea"/>
              </a:rPr>
              <a:t>、如果找到预判睾丸手术取精获精率的无创标志物，可以</a:t>
            </a:r>
            <a:r>
              <a:rPr lang="zh-CN" altLang="en-US" dirty="0">
                <a:solidFill>
                  <a:srgbClr val="C00000"/>
                </a:solidFill>
                <a:latin typeface="Times New Roman" panose="02020603050405020304" pitchFamily="18" charset="0"/>
                <a:ea typeface="+mn-ea"/>
              </a:rPr>
              <a:t>减少睾丸活检的创伤，以及女性促排卵后及时提供精子</a:t>
            </a:r>
            <a:endParaRPr lang="en-US" altLang="zh-CN" dirty="0">
              <a:solidFill>
                <a:srgbClr val="C00000"/>
              </a:solidFill>
              <a:latin typeface="Times New Roman" panose="02020603050405020304" pitchFamily="18" charset="0"/>
              <a:ea typeface="+mn-ea"/>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3</a:t>
            </a:r>
            <a:r>
              <a:rPr lang="zh-CN" altLang="en-US" dirty="0"/>
              <a:t>、研究表明，</a:t>
            </a:r>
            <a:r>
              <a:rPr lang="zh-CN" altLang="en-US" sz="1400" dirty="0">
                <a:latin typeface="Times New Roman" panose="02020603050405020304" pitchFamily="18" charset="0"/>
              </a:rPr>
              <a:t>生殖激素，如</a:t>
            </a:r>
            <a:r>
              <a:rPr lang="en-US" altLang="zh-CN" sz="1400" dirty="0">
                <a:latin typeface="Times New Roman" panose="02020603050405020304" pitchFamily="18" charset="0"/>
              </a:rPr>
              <a:t>INHB</a:t>
            </a:r>
            <a:r>
              <a:rPr lang="zh-CN" altLang="en-US" sz="1400" dirty="0">
                <a:latin typeface="Times New Roman" panose="02020603050405020304" pitchFamily="18" charset="0"/>
              </a:rPr>
              <a:t>、</a:t>
            </a:r>
            <a:r>
              <a:rPr lang="en-US" altLang="zh-CN" sz="1400" dirty="0">
                <a:latin typeface="Times New Roman" panose="02020603050405020304" pitchFamily="18" charset="0"/>
              </a:rPr>
              <a:t>FSH</a:t>
            </a:r>
            <a:r>
              <a:rPr lang="zh-CN" altLang="en-US" sz="1400" dirty="0">
                <a:latin typeface="Times New Roman" panose="02020603050405020304" pitchFamily="18" charset="0"/>
              </a:rPr>
              <a:t>和</a:t>
            </a:r>
            <a:r>
              <a:rPr lang="en-US" altLang="zh-CN" sz="1400" dirty="0">
                <a:latin typeface="Times New Roman" panose="02020603050405020304" pitchFamily="18" charset="0"/>
              </a:rPr>
              <a:t>AMH</a:t>
            </a:r>
            <a:r>
              <a:rPr lang="zh-CN" altLang="en-US" sz="1400" dirty="0">
                <a:latin typeface="Times New Roman" panose="02020603050405020304" pitchFamily="18" charset="0"/>
              </a:rPr>
              <a:t>，以及睾丸体积与睾丸手术获得精子的机率相关</a:t>
            </a:r>
            <a:r>
              <a:rPr lang="zh-CN" altLang="en-US" dirty="0"/>
              <a:t>，因此，在睾丸手术取精前检测这些标志物可预判精子获得率。</a:t>
            </a:r>
          </a:p>
          <a:p>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25</a:t>
            </a:fld>
            <a:endParaRPr lang="en-US"/>
          </a:p>
        </p:txBody>
      </p:sp>
    </p:spTree>
    <p:extLst>
      <p:ext uri="{BB962C8B-B14F-4D97-AF65-F5344CB8AC3E}">
        <p14:creationId xmlns:p14="http://schemas.microsoft.com/office/powerpoint/2010/main" val="155145403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dirty="0"/>
              <a:t>探究</a:t>
            </a:r>
            <a:r>
              <a:rPr lang="en-US" altLang="zh-CN" dirty="0"/>
              <a:t>26</a:t>
            </a:r>
            <a:r>
              <a:rPr lang="zh-CN" altLang="en-US" dirty="0"/>
              <a:t>名行</a:t>
            </a:r>
            <a:r>
              <a:rPr lang="en-US" altLang="zh-CN" dirty="0"/>
              <a:t>TESE</a:t>
            </a:r>
            <a:r>
              <a:rPr lang="zh-CN" altLang="en-US" dirty="0"/>
              <a:t>治疗的</a:t>
            </a:r>
            <a:r>
              <a:rPr lang="en-US" altLang="zh-CN" dirty="0"/>
              <a:t>NOA</a:t>
            </a:r>
            <a:r>
              <a:rPr lang="zh-CN" altLang="en-US" dirty="0"/>
              <a:t>患者，有</a:t>
            </a:r>
            <a:r>
              <a:rPr lang="en-US" altLang="zh-CN" dirty="0"/>
              <a:t>11</a:t>
            </a:r>
            <a:r>
              <a:rPr lang="zh-CN" altLang="en-US" dirty="0"/>
              <a:t>名患者取精成功</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a:t>
            </a:r>
            <a:r>
              <a:rPr lang="zh-CN" altLang="en-US" dirty="0"/>
              <a:t>、</a:t>
            </a:r>
            <a:r>
              <a:rPr lang="en-US" altLang="zh-CN" dirty="0"/>
              <a:t>TESE</a:t>
            </a:r>
            <a:r>
              <a:rPr lang="zh-CN" altLang="en-US" dirty="0"/>
              <a:t>成功组与失败组比较，精浆</a:t>
            </a:r>
            <a:r>
              <a:rPr lang="en-US" altLang="zh-CN" sz="1200" dirty="0">
                <a:solidFill>
                  <a:srgbClr val="C00000"/>
                </a:solidFill>
                <a:latin typeface="宋体" panose="02010600030101010101" pitchFamily="2" charset="-122"/>
                <a:ea typeface="+mn-ea"/>
              </a:rPr>
              <a:t>INHB</a:t>
            </a:r>
            <a:r>
              <a:rPr lang="zh-CN" altLang="en-US" sz="1200" dirty="0">
                <a:solidFill>
                  <a:srgbClr val="C00000"/>
                </a:solidFill>
                <a:latin typeface="宋体" panose="02010600030101010101" pitchFamily="2" charset="-122"/>
                <a:ea typeface="+mn-ea"/>
              </a:rPr>
              <a:t>和</a:t>
            </a:r>
            <a:r>
              <a:rPr lang="en-US" altLang="zh-CN" sz="1200" dirty="0">
                <a:solidFill>
                  <a:srgbClr val="C00000"/>
                </a:solidFill>
                <a:latin typeface="宋体" panose="02010600030101010101" pitchFamily="2" charset="-122"/>
                <a:ea typeface="+mn-ea"/>
              </a:rPr>
              <a:t>AMH</a:t>
            </a:r>
            <a:r>
              <a:rPr lang="zh-CN" altLang="en-US" sz="1200" dirty="0">
                <a:solidFill>
                  <a:srgbClr val="C00000"/>
                </a:solidFill>
                <a:latin typeface="宋体" panose="02010600030101010101" pitchFamily="2" charset="-122"/>
                <a:ea typeface="+mn-ea"/>
              </a:rPr>
              <a:t>无显著差异，血清</a:t>
            </a:r>
            <a:r>
              <a:rPr lang="en-US" altLang="zh-CN" sz="1200" dirty="0">
                <a:solidFill>
                  <a:srgbClr val="C00000"/>
                </a:solidFill>
                <a:latin typeface="宋体" panose="02010600030101010101" pitchFamily="2" charset="-122"/>
                <a:ea typeface="+mn-ea"/>
              </a:rPr>
              <a:t>FSH</a:t>
            </a:r>
            <a:r>
              <a:rPr lang="zh-CN" altLang="en-US" sz="1200" dirty="0">
                <a:solidFill>
                  <a:srgbClr val="C00000"/>
                </a:solidFill>
                <a:latin typeface="宋体" panose="02010600030101010101" pitchFamily="2" charset="-122"/>
                <a:ea typeface="+mn-ea"/>
              </a:rPr>
              <a:t>和血清</a:t>
            </a:r>
            <a:r>
              <a:rPr lang="en-US" altLang="zh-CN" sz="1200" dirty="0">
                <a:solidFill>
                  <a:srgbClr val="C00000"/>
                </a:solidFill>
                <a:latin typeface="宋体" panose="02010600030101010101" pitchFamily="2" charset="-122"/>
                <a:ea typeface="+mn-ea"/>
              </a:rPr>
              <a:t>INHB</a:t>
            </a:r>
            <a:r>
              <a:rPr lang="zh-CN" altLang="en-US" sz="1200" dirty="0">
                <a:solidFill>
                  <a:srgbClr val="C00000"/>
                </a:solidFill>
                <a:latin typeface="宋体" panose="02010600030101010101" pitchFamily="2" charset="-122"/>
                <a:ea typeface="+mn-ea"/>
              </a:rPr>
              <a:t>有显著差异</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2</a:t>
            </a:r>
            <a:r>
              <a:rPr lang="zh-CN" altLang="en-US" dirty="0"/>
              <a:t>、</a:t>
            </a:r>
            <a:r>
              <a:rPr lang="en-US" altLang="zh-CN" sz="1400" dirty="0">
                <a:solidFill>
                  <a:srgbClr val="C00000"/>
                </a:solidFill>
                <a:latin typeface="宋体" panose="02010600030101010101" pitchFamily="2" charset="-122"/>
                <a:ea typeface="+mn-ea"/>
              </a:rPr>
              <a:t>FSH</a:t>
            </a:r>
            <a:r>
              <a:rPr lang="zh-CN" altLang="en-US" sz="1400" dirty="0">
                <a:solidFill>
                  <a:srgbClr val="C00000"/>
                </a:solidFill>
                <a:latin typeface="宋体" panose="02010600030101010101" pitchFamily="2" charset="-122"/>
                <a:ea typeface="+mn-ea"/>
              </a:rPr>
              <a:t>、</a:t>
            </a:r>
            <a:r>
              <a:rPr lang="en-US" altLang="zh-CN" sz="1400" dirty="0">
                <a:solidFill>
                  <a:srgbClr val="C00000"/>
                </a:solidFill>
                <a:latin typeface="宋体" panose="02010600030101010101" pitchFamily="2" charset="-122"/>
                <a:ea typeface="+mn-ea"/>
              </a:rPr>
              <a:t>INHB</a:t>
            </a:r>
            <a:r>
              <a:rPr lang="zh-CN" altLang="en-US" sz="1400" dirty="0">
                <a:solidFill>
                  <a:srgbClr val="C00000"/>
                </a:solidFill>
                <a:latin typeface="宋体" panose="02010600030101010101" pitchFamily="2" charset="-122"/>
                <a:ea typeface="+mn-ea"/>
              </a:rPr>
              <a:t>和</a:t>
            </a:r>
            <a:r>
              <a:rPr lang="en-US" altLang="zh-CN" sz="1400" dirty="0">
                <a:solidFill>
                  <a:srgbClr val="C00000"/>
                </a:solidFill>
                <a:latin typeface="宋体" panose="02010600030101010101" pitchFamily="2" charset="-122"/>
                <a:ea typeface="+mn-ea"/>
              </a:rPr>
              <a:t>AMH</a:t>
            </a:r>
            <a:r>
              <a:rPr lang="zh-CN" altLang="en-US" sz="1400" dirty="0">
                <a:solidFill>
                  <a:srgbClr val="C00000"/>
                </a:solidFill>
                <a:latin typeface="宋体" panose="02010600030101010101" pitchFamily="2" charset="-122"/>
                <a:ea typeface="+mn-ea"/>
              </a:rPr>
              <a:t>单独预测的价值较低。然而联合血</a:t>
            </a:r>
            <a:r>
              <a:rPr lang="en-US" altLang="zh-CN" sz="1400" dirty="0">
                <a:solidFill>
                  <a:srgbClr val="C00000"/>
                </a:solidFill>
                <a:latin typeface="宋体" panose="02010600030101010101" pitchFamily="2" charset="-122"/>
                <a:ea typeface="+mn-ea"/>
              </a:rPr>
              <a:t>FSH</a:t>
            </a:r>
            <a:r>
              <a:rPr lang="zh-CN" altLang="en-US" sz="1400" dirty="0">
                <a:solidFill>
                  <a:srgbClr val="C00000"/>
                </a:solidFill>
                <a:latin typeface="宋体" panose="02010600030101010101" pitchFamily="2" charset="-122"/>
                <a:ea typeface="+mn-ea"/>
              </a:rPr>
              <a:t>、精浆</a:t>
            </a:r>
            <a:r>
              <a:rPr lang="en-US" altLang="zh-CN" sz="1400" dirty="0">
                <a:solidFill>
                  <a:srgbClr val="C00000"/>
                </a:solidFill>
                <a:latin typeface="宋体" panose="02010600030101010101" pitchFamily="2" charset="-122"/>
                <a:ea typeface="+mn-ea"/>
              </a:rPr>
              <a:t>INHB</a:t>
            </a:r>
            <a:r>
              <a:rPr lang="zh-CN" altLang="en-US" sz="1400" dirty="0">
                <a:solidFill>
                  <a:srgbClr val="C00000"/>
                </a:solidFill>
                <a:latin typeface="宋体" panose="02010600030101010101" pitchFamily="2" charset="-122"/>
                <a:ea typeface="+mn-ea"/>
              </a:rPr>
              <a:t>和</a:t>
            </a:r>
            <a:r>
              <a:rPr lang="en-US" altLang="zh-CN" sz="1400" dirty="0">
                <a:solidFill>
                  <a:srgbClr val="C00000"/>
                </a:solidFill>
                <a:latin typeface="宋体" panose="02010600030101010101" pitchFamily="2" charset="-122"/>
                <a:ea typeface="+mn-ea"/>
              </a:rPr>
              <a:t>AMH</a:t>
            </a:r>
            <a:r>
              <a:rPr lang="zh-CN" altLang="en-US" sz="1400" dirty="0">
                <a:solidFill>
                  <a:srgbClr val="C00000"/>
                </a:solidFill>
                <a:latin typeface="宋体" panose="02010600030101010101" pitchFamily="2" charset="-122"/>
                <a:ea typeface="+mn-ea"/>
              </a:rPr>
              <a:t>获得最佳的</a:t>
            </a:r>
            <a:r>
              <a:rPr lang="en-US" altLang="zh-CN" sz="1400" dirty="0">
                <a:solidFill>
                  <a:srgbClr val="C00000"/>
                </a:solidFill>
                <a:latin typeface="宋体" panose="02010600030101010101" pitchFamily="2" charset="-122"/>
                <a:ea typeface="+mn-ea"/>
              </a:rPr>
              <a:t>AUC 0.985</a:t>
            </a:r>
            <a:r>
              <a:rPr lang="zh-CN" altLang="en-US" sz="1400" dirty="0">
                <a:solidFill>
                  <a:srgbClr val="C00000"/>
                </a:solidFill>
                <a:latin typeface="宋体" panose="02010600030101010101" pitchFamily="2" charset="-122"/>
                <a:ea typeface="+mn-ea"/>
              </a:rPr>
              <a:t>（敏感度</a:t>
            </a:r>
            <a:r>
              <a:rPr lang="en-US" altLang="zh-CN" sz="1400" dirty="0">
                <a:solidFill>
                  <a:srgbClr val="C00000"/>
                </a:solidFill>
                <a:latin typeface="宋体" panose="02010600030101010101" pitchFamily="2" charset="-122"/>
                <a:ea typeface="+mn-ea"/>
              </a:rPr>
              <a:t>100%</a:t>
            </a:r>
            <a:r>
              <a:rPr lang="zh-CN" altLang="en-US" sz="1400" dirty="0">
                <a:solidFill>
                  <a:srgbClr val="C00000"/>
                </a:solidFill>
                <a:latin typeface="宋体" panose="02010600030101010101" pitchFamily="2" charset="-122"/>
                <a:ea typeface="+mn-ea"/>
              </a:rPr>
              <a:t>，特异性</a:t>
            </a:r>
            <a:r>
              <a:rPr lang="en-US" altLang="zh-CN" sz="1400" dirty="0">
                <a:solidFill>
                  <a:srgbClr val="C00000"/>
                </a:solidFill>
                <a:latin typeface="宋体" panose="02010600030101010101" pitchFamily="2" charset="-122"/>
                <a:ea typeface="+mn-ea"/>
              </a:rPr>
              <a:t>80%</a:t>
            </a:r>
            <a:r>
              <a:rPr lang="zh-CN" altLang="en-US" sz="1400" dirty="0">
                <a:solidFill>
                  <a:srgbClr val="C00000"/>
                </a:solidFill>
                <a:latin typeface="宋体" panose="02010600030101010101" pitchFamily="2" charset="-122"/>
                <a:ea typeface="+mn-ea"/>
              </a:rPr>
              <a:t>）</a:t>
            </a:r>
            <a:endParaRPr lang="en-US" altLang="zh-CN" sz="1400" dirty="0">
              <a:solidFill>
                <a:srgbClr val="C00000"/>
              </a:solidFill>
              <a:latin typeface="宋体" panose="02010600030101010101" pitchFamily="2" charset="-122"/>
              <a:ea typeface="+mn-ea"/>
            </a:endParaRPr>
          </a:p>
          <a:p>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26</a:t>
            </a:fld>
            <a:endParaRPr lang="en-US"/>
          </a:p>
        </p:txBody>
      </p:sp>
    </p:spTree>
    <p:extLst>
      <p:ext uri="{BB962C8B-B14F-4D97-AF65-F5344CB8AC3E}">
        <p14:creationId xmlns:p14="http://schemas.microsoft.com/office/powerpoint/2010/main" val="13181196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err="1"/>
              <a:t>Fertil</a:t>
            </a:r>
            <a:r>
              <a:rPr lang="en-US" altLang="zh-CN" dirty="0"/>
              <a:t> </a:t>
            </a:r>
            <a:r>
              <a:rPr lang="en-US" altLang="zh-CN" dirty="0" err="1"/>
              <a:t>steril</a:t>
            </a:r>
            <a:r>
              <a:rPr lang="zh-CN" altLang="en-US" dirty="0"/>
              <a:t>探究</a:t>
            </a:r>
            <a:r>
              <a:rPr lang="en-US" altLang="zh-CN" dirty="0"/>
              <a:t>139</a:t>
            </a:r>
            <a:r>
              <a:rPr lang="zh-CN" altLang="en-US" dirty="0"/>
              <a:t>名行</a:t>
            </a:r>
            <a:r>
              <a:rPr lang="en-US" altLang="zh-CN" dirty="0"/>
              <a:t>TESE</a:t>
            </a:r>
            <a:r>
              <a:rPr lang="zh-CN" altLang="en-US" dirty="0"/>
              <a:t>治疗的</a:t>
            </a:r>
            <a:r>
              <a:rPr lang="en-US" altLang="zh-CN" dirty="0"/>
              <a:t>NOA</a:t>
            </a:r>
            <a:r>
              <a:rPr lang="zh-CN" altLang="en-US" dirty="0"/>
              <a:t>患者，有</a:t>
            </a:r>
            <a:r>
              <a:rPr lang="en-US" altLang="zh-CN" dirty="0"/>
              <a:t>60</a:t>
            </a:r>
            <a:r>
              <a:rPr lang="zh-CN" altLang="en-US" dirty="0"/>
              <a:t>名患者取精成功</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a:t>
            </a:r>
            <a:r>
              <a:rPr lang="zh-CN" altLang="en-US" dirty="0"/>
              <a:t>、</a:t>
            </a:r>
            <a:r>
              <a:rPr lang="en-US" altLang="zh-CN" dirty="0"/>
              <a:t>TESE</a:t>
            </a:r>
            <a:r>
              <a:rPr lang="zh-CN" altLang="en-US" dirty="0"/>
              <a:t>成功组与失败组比较，精浆</a:t>
            </a:r>
            <a:r>
              <a:rPr lang="en-US" altLang="zh-CN" sz="1200" dirty="0">
                <a:solidFill>
                  <a:srgbClr val="C00000"/>
                </a:solidFill>
                <a:latin typeface="宋体" panose="02010600030101010101" pitchFamily="2" charset="-122"/>
                <a:ea typeface="+mn-ea"/>
              </a:rPr>
              <a:t>INHB</a:t>
            </a:r>
            <a:r>
              <a:rPr lang="zh-CN" altLang="en-US" sz="1200" dirty="0">
                <a:solidFill>
                  <a:srgbClr val="C00000"/>
                </a:solidFill>
                <a:latin typeface="宋体" panose="02010600030101010101" pitchFamily="2" charset="-122"/>
                <a:ea typeface="+mn-ea"/>
              </a:rPr>
              <a:t>和</a:t>
            </a:r>
            <a:r>
              <a:rPr lang="en-US" altLang="zh-CN" sz="1200" dirty="0">
                <a:solidFill>
                  <a:srgbClr val="C00000"/>
                </a:solidFill>
                <a:latin typeface="宋体" panose="02010600030101010101" pitchFamily="2" charset="-122"/>
                <a:ea typeface="+mn-ea"/>
              </a:rPr>
              <a:t>AMH</a:t>
            </a:r>
            <a:r>
              <a:rPr lang="zh-CN" altLang="en-US" sz="1200" dirty="0">
                <a:solidFill>
                  <a:srgbClr val="C00000"/>
                </a:solidFill>
                <a:latin typeface="宋体" panose="02010600030101010101" pitchFamily="2" charset="-122"/>
                <a:ea typeface="+mn-ea"/>
              </a:rPr>
              <a:t>无显著差异，血清</a:t>
            </a:r>
            <a:r>
              <a:rPr lang="en-US" altLang="zh-CN" sz="1200" dirty="0">
                <a:solidFill>
                  <a:srgbClr val="C00000"/>
                </a:solidFill>
                <a:latin typeface="宋体" panose="02010600030101010101" pitchFamily="2" charset="-122"/>
                <a:ea typeface="+mn-ea"/>
              </a:rPr>
              <a:t>FSH</a:t>
            </a:r>
            <a:r>
              <a:rPr lang="zh-CN" altLang="en-US" sz="1200" dirty="0">
                <a:solidFill>
                  <a:srgbClr val="C00000"/>
                </a:solidFill>
                <a:latin typeface="宋体" panose="02010600030101010101" pitchFamily="2" charset="-122"/>
                <a:ea typeface="+mn-ea"/>
              </a:rPr>
              <a:t>和血清</a:t>
            </a:r>
            <a:r>
              <a:rPr lang="en-US" altLang="zh-CN" sz="1200" dirty="0">
                <a:solidFill>
                  <a:srgbClr val="C00000"/>
                </a:solidFill>
                <a:latin typeface="宋体" panose="02010600030101010101" pitchFamily="2" charset="-122"/>
                <a:ea typeface="+mn-ea"/>
              </a:rPr>
              <a:t>INHB</a:t>
            </a:r>
            <a:r>
              <a:rPr lang="zh-CN" altLang="en-US" sz="1200" dirty="0">
                <a:solidFill>
                  <a:srgbClr val="C00000"/>
                </a:solidFill>
                <a:latin typeface="宋体" panose="02010600030101010101" pitchFamily="2" charset="-122"/>
                <a:ea typeface="+mn-ea"/>
              </a:rPr>
              <a:t>、睾丸体积有显著差异</a:t>
            </a:r>
            <a:endParaRPr lang="en-US" altLang="zh-CN" dirty="0"/>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2</a:t>
            </a:r>
            <a:r>
              <a:rPr lang="zh-CN" altLang="en-US" dirty="0"/>
              <a:t>、</a:t>
            </a:r>
            <a:r>
              <a:rPr lang="en-US" altLang="zh-CN" sz="1400" dirty="0">
                <a:solidFill>
                  <a:srgbClr val="C00000"/>
                </a:solidFill>
                <a:latin typeface="宋体" panose="02010600030101010101" pitchFamily="2" charset="-122"/>
                <a:ea typeface="+mn-ea"/>
              </a:rPr>
              <a:t>FSH</a:t>
            </a:r>
            <a:r>
              <a:rPr lang="zh-CN" altLang="en-US" sz="1400" dirty="0">
                <a:solidFill>
                  <a:srgbClr val="C00000"/>
                </a:solidFill>
                <a:latin typeface="宋体" panose="02010600030101010101" pitchFamily="2" charset="-122"/>
                <a:ea typeface="+mn-ea"/>
              </a:rPr>
              <a:t>、</a:t>
            </a:r>
            <a:r>
              <a:rPr lang="en-US" altLang="zh-CN" sz="1400" dirty="0">
                <a:solidFill>
                  <a:srgbClr val="C00000"/>
                </a:solidFill>
                <a:latin typeface="宋体" panose="02010600030101010101" pitchFamily="2" charset="-122"/>
                <a:ea typeface="+mn-ea"/>
              </a:rPr>
              <a:t>INHB</a:t>
            </a:r>
            <a:r>
              <a:rPr lang="zh-CN" altLang="en-US" sz="1400" dirty="0">
                <a:solidFill>
                  <a:srgbClr val="C00000"/>
                </a:solidFill>
                <a:latin typeface="宋体" panose="02010600030101010101" pitchFamily="2" charset="-122"/>
                <a:ea typeface="+mn-ea"/>
              </a:rPr>
              <a:t>和</a:t>
            </a:r>
            <a:r>
              <a:rPr lang="en-US" altLang="zh-CN" sz="1400" dirty="0">
                <a:solidFill>
                  <a:srgbClr val="C00000"/>
                </a:solidFill>
                <a:latin typeface="宋体" panose="02010600030101010101" pitchFamily="2" charset="-122"/>
                <a:ea typeface="+mn-ea"/>
              </a:rPr>
              <a:t>AMH</a:t>
            </a:r>
            <a:r>
              <a:rPr lang="zh-CN" altLang="en-US" sz="1400" dirty="0">
                <a:solidFill>
                  <a:srgbClr val="C00000"/>
                </a:solidFill>
                <a:latin typeface="宋体" panose="02010600030101010101" pitchFamily="2" charset="-122"/>
                <a:ea typeface="+mn-ea"/>
              </a:rPr>
              <a:t>单独或联合预测的价值较低</a:t>
            </a:r>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27</a:t>
            </a:fld>
            <a:endParaRPr lang="en-US"/>
          </a:p>
        </p:txBody>
      </p:sp>
    </p:spTree>
    <p:extLst>
      <p:ext uri="{BB962C8B-B14F-4D97-AF65-F5344CB8AC3E}">
        <p14:creationId xmlns:p14="http://schemas.microsoft.com/office/powerpoint/2010/main" val="158899202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400" dirty="0">
                <a:latin typeface="Times New Roman" panose="02020603050405020304" pitchFamily="18" charset="0"/>
                <a:cs typeface="Times New Roman" panose="02020603050405020304" pitchFamily="18" charset="0"/>
              </a:rPr>
              <a:t>1</a:t>
            </a:r>
            <a:r>
              <a:rPr lang="zh-CN" altLang="en-US"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cs typeface="Times New Roman" panose="02020603050405020304" pitchFamily="18" charset="0"/>
              </a:rPr>
              <a:t>9</a:t>
            </a:r>
            <a:r>
              <a:rPr lang="zh-CN" altLang="en-US" sz="1400" dirty="0">
                <a:latin typeface="Times New Roman" panose="02020603050405020304" pitchFamily="18" charset="0"/>
                <a:cs typeface="Times New Roman" panose="02020603050405020304" pitchFamily="18" charset="0"/>
              </a:rPr>
              <a:t>个研究的</a:t>
            </a:r>
            <a:r>
              <a:rPr lang="en-US" altLang="zh-CN" sz="1400" dirty="0">
                <a:latin typeface="Times New Roman" panose="02020603050405020304" pitchFamily="18" charset="0"/>
                <a:cs typeface="Times New Roman" panose="02020603050405020304" pitchFamily="18" charset="0"/>
              </a:rPr>
              <a:t>ROC</a:t>
            </a:r>
            <a:r>
              <a:rPr lang="zh-CN" altLang="en-US" sz="1400" dirty="0">
                <a:latin typeface="Times New Roman" panose="02020603050405020304" pitchFamily="18" charset="0"/>
                <a:cs typeface="Times New Roman" panose="02020603050405020304" pitchFamily="18" charset="0"/>
              </a:rPr>
              <a:t>显示</a:t>
            </a:r>
            <a:r>
              <a:rPr lang="zh-CN" altLang="zh-CN" sz="1400" dirty="0">
                <a:latin typeface="Times New Roman" panose="02020603050405020304" pitchFamily="18" charset="0"/>
                <a:cs typeface="Times New Roman" panose="02020603050405020304" pitchFamily="18" charset="0"/>
              </a:rPr>
              <a:t>血清</a:t>
            </a:r>
            <a:r>
              <a:rPr lang="en-US" altLang="zh-CN" sz="1400" dirty="0">
                <a:latin typeface="Times New Roman" panose="02020603050405020304" pitchFamily="18" charset="0"/>
              </a:rPr>
              <a:t>INHB</a:t>
            </a:r>
            <a:r>
              <a:rPr lang="zh-CN" altLang="zh-CN" sz="1400" dirty="0">
                <a:latin typeface="Times New Roman" panose="02020603050405020304" pitchFamily="18" charset="0"/>
                <a:cs typeface="Times New Roman" panose="02020603050405020304" pitchFamily="18" charset="0"/>
              </a:rPr>
              <a:t>预测</a:t>
            </a:r>
            <a:r>
              <a:rPr lang="en-US" altLang="zh-CN" sz="1400" dirty="0">
                <a:latin typeface="Times New Roman" panose="02020603050405020304" pitchFamily="18" charset="0"/>
                <a:cs typeface="Times New Roman" panose="02020603050405020304" pitchFamily="18" charset="0"/>
              </a:rPr>
              <a:t>NOA</a:t>
            </a:r>
            <a:r>
              <a:rPr lang="zh-CN" altLang="en-US" sz="1400" dirty="0">
                <a:latin typeface="Times New Roman" panose="02020603050405020304" pitchFamily="18" charset="0"/>
                <a:cs typeface="Times New Roman" panose="02020603050405020304" pitchFamily="18" charset="0"/>
              </a:rPr>
              <a:t>患者</a:t>
            </a:r>
            <a:r>
              <a:rPr lang="en-US" altLang="zh-CN" sz="1400" dirty="0">
                <a:latin typeface="Times New Roman" panose="02020603050405020304" pitchFamily="18" charset="0"/>
                <a:cs typeface="Times New Roman" panose="02020603050405020304" pitchFamily="18" charset="0"/>
              </a:rPr>
              <a:t>TESE</a:t>
            </a:r>
            <a:r>
              <a:rPr lang="zh-CN" altLang="en-US" sz="1400" dirty="0">
                <a:latin typeface="Times New Roman" panose="02020603050405020304" pitchFamily="18" charset="0"/>
                <a:cs typeface="Times New Roman" panose="02020603050405020304" pitchFamily="18" charset="0"/>
              </a:rPr>
              <a:t>手术存在精子</a:t>
            </a:r>
            <a:r>
              <a:rPr lang="zh-CN" altLang="zh-CN" sz="1400" dirty="0">
                <a:latin typeface="Times New Roman" panose="02020603050405020304" pitchFamily="18" charset="0"/>
                <a:cs typeface="Times New Roman" panose="02020603050405020304" pitchFamily="18" charset="0"/>
              </a:rPr>
              <a:t>的</a:t>
            </a:r>
            <a:r>
              <a:rPr lang="zh-CN" altLang="zh-CN" sz="1400" dirty="0">
                <a:solidFill>
                  <a:srgbClr val="C00000"/>
                </a:solidFill>
                <a:latin typeface="Times New Roman" panose="02020603050405020304" pitchFamily="18" charset="0"/>
                <a:cs typeface="Times New Roman" panose="02020603050405020304" pitchFamily="18" charset="0"/>
              </a:rPr>
              <a:t>敏感性为</a:t>
            </a:r>
            <a:r>
              <a:rPr lang="en-US" altLang="zh-CN" sz="1400" dirty="0">
                <a:solidFill>
                  <a:srgbClr val="C00000"/>
                </a:solidFill>
                <a:latin typeface="Times New Roman" panose="02020603050405020304" pitchFamily="18" charset="0"/>
              </a:rPr>
              <a:t>0.65</a:t>
            </a:r>
            <a:r>
              <a:rPr lang="zh-CN" altLang="zh-CN"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rPr>
              <a:t>95%CI</a:t>
            </a:r>
            <a:r>
              <a:rPr lang="zh-CN" altLang="zh-CN"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rPr>
              <a:t>0.56-0.74</a:t>
            </a:r>
            <a:r>
              <a:rPr lang="zh-CN" altLang="zh-CN" sz="1400" dirty="0">
                <a:latin typeface="Times New Roman" panose="02020603050405020304" pitchFamily="18" charset="0"/>
                <a:cs typeface="Times New Roman" panose="02020603050405020304" pitchFamily="18" charset="0"/>
              </a:rPr>
              <a:t>）和</a:t>
            </a:r>
            <a:r>
              <a:rPr lang="zh-CN" altLang="zh-CN" sz="1400" dirty="0">
                <a:solidFill>
                  <a:srgbClr val="C00000"/>
                </a:solidFill>
                <a:latin typeface="Times New Roman" panose="02020603050405020304" pitchFamily="18" charset="0"/>
                <a:cs typeface="Times New Roman" panose="02020603050405020304" pitchFamily="18" charset="0"/>
              </a:rPr>
              <a:t>特异性为</a:t>
            </a:r>
            <a:r>
              <a:rPr lang="en-US" altLang="zh-CN" sz="1400" dirty="0">
                <a:solidFill>
                  <a:srgbClr val="C00000"/>
                </a:solidFill>
                <a:latin typeface="Times New Roman" panose="02020603050405020304" pitchFamily="18" charset="0"/>
              </a:rPr>
              <a:t>0.83</a:t>
            </a:r>
            <a:r>
              <a:rPr lang="zh-CN" altLang="zh-CN"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rPr>
              <a:t>95%CI</a:t>
            </a:r>
            <a:r>
              <a:rPr lang="zh-CN" altLang="zh-CN" sz="1400" dirty="0">
                <a:latin typeface="Times New Roman" panose="02020603050405020304" pitchFamily="18" charset="0"/>
                <a:cs typeface="Times New Roman" panose="02020603050405020304" pitchFamily="18" charset="0"/>
              </a:rPr>
              <a:t>：</a:t>
            </a:r>
            <a:r>
              <a:rPr lang="en-US" altLang="zh-CN" sz="1400" dirty="0">
                <a:latin typeface="Times New Roman" panose="02020603050405020304" pitchFamily="18" charset="0"/>
              </a:rPr>
              <a:t>0.64-0.93</a:t>
            </a:r>
            <a:r>
              <a:rPr lang="zh-CN" altLang="zh-CN" sz="1400" dirty="0">
                <a:latin typeface="Times New Roman" panose="02020603050405020304" pitchFamily="18" charset="0"/>
                <a:cs typeface="Times New Roman" panose="02020603050405020304" pitchFamily="18" charset="0"/>
              </a:rPr>
              <a:t>）</a:t>
            </a:r>
            <a:endParaRPr lang="en-US" altLang="zh-CN" sz="1400" dirty="0">
              <a:latin typeface="Times New Roman" panose="02020603050405020304" pitchFamily="18" charset="0"/>
              <a:cs typeface="Times New Roman" panose="02020603050405020304" pitchFamily="18" charset="0"/>
            </a:endParaRP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sz="1400" dirty="0">
                <a:latin typeface="Times New Roman" panose="02020603050405020304" pitchFamily="18" charset="0"/>
                <a:cs typeface="Times New Roman" panose="02020603050405020304" pitchFamily="18" charset="0"/>
              </a:rPr>
              <a:t>2</a:t>
            </a:r>
            <a:r>
              <a:rPr lang="zh-CN" altLang="en-US" sz="1400" dirty="0">
                <a:latin typeface="Times New Roman" panose="02020603050405020304" pitchFamily="18" charset="0"/>
                <a:cs typeface="Times New Roman" panose="02020603050405020304" pitchFamily="18" charset="0"/>
              </a:rPr>
              <a:t>、</a:t>
            </a:r>
            <a:r>
              <a:rPr lang="zh-CN" altLang="en-US" sz="1300" b="0" i="0" kern="1200" dirty="0">
                <a:solidFill>
                  <a:schemeClr val="tx1"/>
                </a:solidFill>
                <a:effectLst/>
                <a:latin typeface="+mn-lt"/>
                <a:ea typeface="+mn-ea"/>
                <a:cs typeface="+mn-cs"/>
              </a:rPr>
              <a:t>费根列线图，用于评估诊断测试的结果在多大程度上改变了患者患病的概率，以评估指标检测的临床价值。</a:t>
            </a:r>
            <a:endParaRPr lang="zh-CN" altLang="en-US" sz="1400" dirty="0"/>
          </a:p>
          <a:p>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28</a:t>
            </a:fld>
            <a:endParaRPr lang="en-US"/>
          </a:p>
        </p:txBody>
      </p:sp>
    </p:spTree>
    <p:extLst>
      <p:ext uri="{BB962C8B-B14F-4D97-AF65-F5344CB8AC3E}">
        <p14:creationId xmlns:p14="http://schemas.microsoft.com/office/powerpoint/2010/main" val="96767897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zh-CN" altLang="en-US" sz="1300" b="0" i="0" u="none" strike="noStrike" kern="1200" baseline="0" dirty="0">
                <a:solidFill>
                  <a:schemeClr val="tx1"/>
                </a:solidFill>
                <a:latin typeface="+mn-lt"/>
                <a:ea typeface="+mn-ea"/>
                <a:cs typeface="+mn-cs"/>
              </a:rPr>
              <a:t>在预测</a:t>
            </a:r>
            <a:r>
              <a:rPr lang="en-US" altLang="zh-CN" sz="1300" b="0" i="0" u="none" strike="noStrike" kern="1200" baseline="0" dirty="0">
                <a:solidFill>
                  <a:schemeClr val="tx1"/>
                </a:solidFill>
                <a:latin typeface="+mn-lt"/>
                <a:ea typeface="+mn-ea"/>
                <a:cs typeface="+mn-cs"/>
              </a:rPr>
              <a:t>FNA</a:t>
            </a:r>
            <a:r>
              <a:rPr lang="zh-CN" altLang="en-US" sz="1300" b="0" i="0" u="none" strike="noStrike" kern="1200" baseline="0" dirty="0">
                <a:solidFill>
                  <a:schemeClr val="tx1"/>
                </a:solidFill>
                <a:latin typeface="+mn-lt"/>
                <a:ea typeface="+mn-ea"/>
                <a:cs typeface="+mn-cs"/>
              </a:rPr>
              <a:t>的获精率上，</a:t>
            </a:r>
            <a:r>
              <a:rPr lang="en-US" altLang="zh-CN" sz="1300" b="0" i="0" u="none" strike="noStrike" kern="1200" baseline="0" dirty="0">
                <a:solidFill>
                  <a:schemeClr val="tx1"/>
                </a:solidFill>
                <a:latin typeface="+mn-lt"/>
                <a:ea typeface="+mn-ea"/>
                <a:cs typeface="+mn-cs"/>
              </a:rPr>
              <a:t>FSH</a:t>
            </a:r>
            <a:r>
              <a:rPr lang="zh-CN" altLang="en-US" sz="1300" b="0" i="0" u="none" strike="noStrike" kern="1200" baseline="0" dirty="0">
                <a:solidFill>
                  <a:schemeClr val="tx1"/>
                </a:solidFill>
                <a:latin typeface="+mn-lt"/>
                <a:ea typeface="+mn-ea"/>
                <a:cs typeface="+mn-cs"/>
              </a:rPr>
              <a:t>、</a:t>
            </a:r>
            <a:r>
              <a:rPr lang="en-US" altLang="zh-CN" sz="1300" b="0" i="0" u="none" strike="noStrike" kern="1200" baseline="0" dirty="0" err="1">
                <a:solidFill>
                  <a:schemeClr val="tx1"/>
                </a:solidFill>
                <a:latin typeface="+mn-lt"/>
                <a:ea typeface="+mn-ea"/>
                <a:cs typeface="+mn-cs"/>
              </a:rPr>
              <a:t>inhB</a:t>
            </a:r>
            <a:r>
              <a:rPr lang="zh-CN" altLang="en-US" sz="1300" b="0" i="0" u="none" strike="noStrike" kern="1200" baseline="0" dirty="0">
                <a:solidFill>
                  <a:schemeClr val="tx1"/>
                </a:solidFill>
                <a:latin typeface="+mn-lt"/>
                <a:ea typeface="+mn-ea"/>
                <a:cs typeface="+mn-cs"/>
              </a:rPr>
              <a:t>、</a:t>
            </a:r>
            <a:r>
              <a:rPr lang="en-US" altLang="zh-CN" sz="1300" b="0" i="0" u="none" strike="noStrike" kern="1200" baseline="0" dirty="0">
                <a:solidFill>
                  <a:schemeClr val="tx1"/>
                </a:solidFill>
                <a:latin typeface="+mn-lt"/>
                <a:ea typeface="+mn-ea"/>
                <a:cs typeface="+mn-cs"/>
              </a:rPr>
              <a:t>AMH</a:t>
            </a:r>
            <a:r>
              <a:rPr lang="zh-CN" altLang="en-US" sz="1300" b="0" i="0" u="none" strike="noStrike" kern="1200" baseline="0" dirty="0">
                <a:solidFill>
                  <a:schemeClr val="tx1"/>
                </a:solidFill>
                <a:latin typeface="+mn-lt"/>
                <a:ea typeface="+mn-ea"/>
                <a:cs typeface="+mn-cs"/>
              </a:rPr>
              <a:t>、睾丸体积的</a:t>
            </a:r>
            <a:r>
              <a:rPr lang="en-US" altLang="zh-CN" sz="1300" b="0" i="0" u="none" strike="noStrike" kern="1200" baseline="0" dirty="0">
                <a:solidFill>
                  <a:schemeClr val="tx1"/>
                </a:solidFill>
                <a:latin typeface="+mn-lt"/>
                <a:ea typeface="+mn-ea"/>
                <a:cs typeface="+mn-cs"/>
              </a:rPr>
              <a:t>ROC</a:t>
            </a:r>
            <a:r>
              <a:rPr lang="zh-CN" altLang="en-US" sz="1300" b="0" i="0" u="none" strike="noStrike" kern="1200" baseline="0" dirty="0">
                <a:solidFill>
                  <a:schemeClr val="tx1"/>
                </a:solidFill>
                <a:latin typeface="+mn-lt"/>
                <a:ea typeface="+mn-ea"/>
                <a:cs typeface="+mn-cs"/>
              </a:rPr>
              <a:t>曲线下面积没有显著差异，因此这</a:t>
            </a:r>
            <a:r>
              <a:rPr lang="en-US" altLang="zh-CN" sz="1300" b="0" i="0" u="none" strike="noStrike" kern="1200" baseline="0" dirty="0">
                <a:solidFill>
                  <a:schemeClr val="tx1"/>
                </a:solidFill>
                <a:latin typeface="+mn-lt"/>
                <a:ea typeface="+mn-ea"/>
                <a:cs typeface="+mn-cs"/>
              </a:rPr>
              <a:t>4</a:t>
            </a:r>
            <a:r>
              <a:rPr lang="zh-CN" altLang="en-US" sz="1300" b="0" i="0" u="none" strike="noStrike" kern="1200" baseline="0" dirty="0">
                <a:solidFill>
                  <a:schemeClr val="tx1"/>
                </a:solidFill>
                <a:latin typeface="+mn-lt"/>
                <a:ea typeface="+mn-ea"/>
                <a:cs typeface="+mn-cs"/>
              </a:rPr>
              <a:t>种方法间没有更优者。联合参数预测获精率的价值也没有显著更好。</a:t>
            </a:r>
          </a:p>
          <a:p>
            <a:r>
              <a:rPr lang="en-US" altLang="zh-CN" sz="1300" b="0" i="0" u="none" strike="noStrike" kern="1200" baseline="0" dirty="0" err="1">
                <a:solidFill>
                  <a:schemeClr val="tx1"/>
                </a:solidFill>
                <a:latin typeface="+mn-lt"/>
                <a:ea typeface="+mn-ea"/>
                <a:cs typeface="+mn-cs"/>
              </a:rPr>
              <a:t>inhB</a:t>
            </a:r>
            <a:r>
              <a:rPr lang="zh-CN" altLang="en-US" sz="1300" b="0" i="0" u="none" strike="noStrike" kern="1200" baseline="0" dirty="0">
                <a:solidFill>
                  <a:schemeClr val="tx1"/>
                </a:solidFill>
                <a:latin typeface="+mn-lt"/>
                <a:ea typeface="+mn-ea"/>
                <a:cs typeface="+mn-cs"/>
              </a:rPr>
              <a:t>、</a:t>
            </a:r>
            <a:r>
              <a:rPr lang="en-US" altLang="zh-CN" sz="1300" b="0" i="0" u="none" strike="noStrike" kern="1200" baseline="0" dirty="0" err="1">
                <a:solidFill>
                  <a:schemeClr val="tx1"/>
                </a:solidFill>
                <a:latin typeface="+mn-lt"/>
                <a:ea typeface="+mn-ea"/>
                <a:cs typeface="+mn-cs"/>
              </a:rPr>
              <a:t>amh</a:t>
            </a:r>
            <a:r>
              <a:rPr lang="zh-CN" altLang="en-US" sz="1300" b="0" i="0" u="none" strike="noStrike" kern="1200" baseline="0" dirty="0">
                <a:solidFill>
                  <a:schemeClr val="tx1"/>
                </a:solidFill>
                <a:latin typeface="+mn-lt"/>
                <a:ea typeface="+mn-ea"/>
                <a:cs typeface="+mn-cs"/>
              </a:rPr>
              <a:t>在预测无精子症患者</a:t>
            </a:r>
            <a:r>
              <a:rPr lang="en-US" altLang="zh-CN" sz="1300" b="0" i="0" u="none" strike="noStrike" kern="1200" baseline="0" dirty="0">
                <a:solidFill>
                  <a:schemeClr val="tx1"/>
                </a:solidFill>
                <a:latin typeface="+mn-lt"/>
                <a:ea typeface="+mn-ea"/>
                <a:cs typeface="+mn-cs"/>
              </a:rPr>
              <a:t>FNA</a:t>
            </a:r>
            <a:r>
              <a:rPr lang="zh-CN" altLang="en-US" sz="1300" b="0" i="0" u="none" strike="noStrike" kern="1200" baseline="0" dirty="0">
                <a:solidFill>
                  <a:schemeClr val="tx1"/>
                </a:solidFill>
                <a:latin typeface="+mn-lt"/>
                <a:ea typeface="+mn-ea"/>
                <a:cs typeface="+mn-cs"/>
              </a:rPr>
              <a:t>技术是否获得精子的价值没有优于</a:t>
            </a:r>
            <a:r>
              <a:rPr lang="en-US" altLang="zh-CN" sz="1300" b="0" i="0" u="none" strike="noStrike" kern="1200" baseline="0" dirty="0" err="1">
                <a:solidFill>
                  <a:schemeClr val="tx1"/>
                </a:solidFill>
                <a:latin typeface="+mn-lt"/>
                <a:ea typeface="+mn-ea"/>
                <a:cs typeface="+mn-cs"/>
              </a:rPr>
              <a:t>fsh</a:t>
            </a:r>
            <a:r>
              <a:rPr lang="zh-CN" altLang="en-US" sz="1300" b="0" i="0" u="none" strike="noStrike" kern="1200" baseline="0" dirty="0">
                <a:solidFill>
                  <a:schemeClr val="tx1"/>
                </a:solidFill>
                <a:latin typeface="+mn-lt"/>
                <a:ea typeface="+mn-ea"/>
                <a:cs typeface="+mn-cs"/>
              </a:rPr>
              <a:t>、睾丸体积</a:t>
            </a:r>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29</a:t>
            </a:fld>
            <a:endParaRPr lang="en-US"/>
          </a:p>
        </p:txBody>
      </p:sp>
    </p:spTree>
    <p:extLst>
      <p:ext uri="{BB962C8B-B14F-4D97-AF65-F5344CB8AC3E}">
        <p14:creationId xmlns:p14="http://schemas.microsoft.com/office/powerpoint/2010/main" val="4270553568"/>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1</a:t>
            </a:r>
            <a:r>
              <a:rPr lang="zh-CN" altLang="en-US" dirty="0"/>
              <a:t>、</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根据睾丸组织学结果分为单倍体精子组和非单倍体精子组，两组间的生殖激素和睾丸体积均有显著差异</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dirty="0"/>
              <a:t>2</a:t>
            </a:r>
            <a:r>
              <a:rPr lang="zh-CN" altLang="en-US" dirty="0"/>
              <a:t>、</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根据</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水平和睾丸组织学结果分为正常</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、单倍体精子组；正常</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、非单倍体精子组；高</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 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、单倍体精子组；高</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、非单倍体精子组。正常</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的两组间的生殖激素和睾丸体积均有显著差异。但是高</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的两个亚组间只有</a:t>
            </a:r>
            <a:r>
              <a:rPr lang="en-US" altLang="zh-CN" dirty="0">
                <a:solidFill>
                  <a:schemeClr val="tx1">
                    <a:lumMod val="95000"/>
                    <a:lumOff val="5000"/>
                  </a:schemeClr>
                </a:solidFill>
                <a:latin typeface="Times New Roman" panose="02020603050405020304" pitchFamily="18" charset="0"/>
                <a:ea typeface="+mn-ea"/>
                <a:cs typeface="Times New Roman" panose="02020603050405020304" pitchFamily="18" charset="0"/>
              </a:rPr>
              <a:t>INHB</a:t>
            </a:r>
            <a:r>
              <a:rPr lang="zh-CN" altLang="en-US" dirty="0">
                <a:solidFill>
                  <a:schemeClr val="tx1">
                    <a:lumMod val="95000"/>
                    <a:lumOff val="5000"/>
                  </a:schemeClr>
                </a:solidFill>
                <a:latin typeface="Times New Roman" panose="02020603050405020304" pitchFamily="18" charset="0"/>
                <a:ea typeface="+mn-ea"/>
                <a:cs typeface="Times New Roman" panose="02020603050405020304" pitchFamily="18" charset="0"/>
              </a:rPr>
              <a:t>存在差异</a:t>
            </a:r>
          </a:p>
          <a:p>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30</a:t>
            </a:fld>
            <a:endParaRPr lang="en-US"/>
          </a:p>
        </p:txBody>
      </p:sp>
    </p:spTree>
    <p:extLst>
      <p:ext uri="{BB962C8B-B14F-4D97-AF65-F5344CB8AC3E}">
        <p14:creationId xmlns:p14="http://schemas.microsoft.com/office/powerpoint/2010/main" val="3542553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a:t>
            </a:fld>
            <a:endParaRPr lang="zh-CN" altLang="en-US"/>
          </a:p>
        </p:txBody>
      </p:sp>
    </p:spTree>
    <p:extLst>
      <p:ext uri="{BB962C8B-B14F-4D97-AF65-F5344CB8AC3E}">
        <p14:creationId xmlns:p14="http://schemas.microsoft.com/office/powerpoint/2010/main" val="2303590462"/>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1</a:t>
            </a:r>
            <a:r>
              <a:rPr lang="zh-CN" altLang="en-US" dirty="0"/>
              <a:t>、以睾丸组织活检结果作为判断获精成功的金标准</a:t>
            </a:r>
            <a:endParaRPr lang="en-US" altLang="zh-CN" dirty="0"/>
          </a:p>
          <a:p>
            <a:r>
              <a:rPr lang="en-US" altLang="zh-CN" dirty="0"/>
              <a:t>2</a:t>
            </a:r>
            <a:r>
              <a:rPr lang="zh-CN" altLang="en-US" dirty="0"/>
              <a:t>、在所有患者和正常</a:t>
            </a:r>
            <a:r>
              <a:rPr lang="en-US" altLang="zh-CN" dirty="0"/>
              <a:t>FSH</a:t>
            </a:r>
            <a:r>
              <a:rPr lang="zh-CN" altLang="en-US" dirty="0"/>
              <a:t>患者中，</a:t>
            </a:r>
            <a:r>
              <a:rPr lang="en-US" altLang="zh-CN" dirty="0"/>
              <a:t>INHB</a:t>
            </a:r>
            <a:r>
              <a:rPr lang="zh-CN" altLang="en-US" dirty="0"/>
              <a:t>和</a:t>
            </a:r>
            <a:r>
              <a:rPr lang="en-US" altLang="zh-CN" dirty="0"/>
              <a:t>FSH</a:t>
            </a:r>
            <a:r>
              <a:rPr lang="zh-CN" altLang="en-US" dirty="0"/>
              <a:t>的预测获得单倍体精子的价值相似</a:t>
            </a:r>
          </a:p>
          <a:p>
            <a:r>
              <a:rPr lang="en-US" altLang="zh-CN" dirty="0"/>
              <a:t>3</a:t>
            </a:r>
            <a:r>
              <a:rPr lang="zh-CN" altLang="en-US" dirty="0"/>
              <a:t>、然而，在高</a:t>
            </a:r>
            <a:r>
              <a:rPr lang="en-US" altLang="zh-CN" dirty="0"/>
              <a:t>FSH</a:t>
            </a:r>
            <a:r>
              <a:rPr lang="zh-CN" altLang="en-US" dirty="0"/>
              <a:t>患者中，</a:t>
            </a:r>
            <a:r>
              <a:rPr lang="en-US" altLang="zh-CN" dirty="0"/>
              <a:t>INHB</a:t>
            </a:r>
            <a:r>
              <a:rPr lang="zh-CN" altLang="en-US" dirty="0"/>
              <a:t>的预测价值优于</a:t>
            </a:r>
            <a:r>
              <a:rPr lang="en-US" altLang="zh-CN" dirty="0"/>
              <a:t>FSH</a:t>
            </a:r>
          </a:p>
          <a:p>
            <a:r>
              <a:rPr lang="en-US" altLang="zh-CN" dirty="0"/>
              <a:t>4</a:t>
            </a:r>
            <a:r>
              <a:rPr lang="zh-CN" altLang="en-US" dirty="0"/>
              <a:t>、在不同情况下，</a:t>
            </a:r>
            <a:r>
              <a:rPr lang="en-US" altLang="zh-CN" dirty="0"/>
              <a:t>INHB</a:t>
            </a:r>
            <a:r>
              <a:rPr lang="zh-CN" altLang="en-US" dirty="0"/>
              <a:t>的预测作用都很稳定</a:t>
            </a:r>
            <a:endParaRPr lang="en-US" altLang="zh-CN" dirty="0"/>
          </a:p>
          <a:p>
            <a:endParaRPr lang="en-US" altLang="zh-CN" dirty="0"/>
          </a:p>
          <a:p>
            <a:endParaRPr lang="id-ID" dirty="0"/>
          </a:p>
        </p:txBody>
      </p:sp>
      <p:sp>
        <p:nvSpPr>
          <p:cNvPr id="4" name="Slide Number Placeholder 3"/>
          <p:cNvSpPr>
            <a:spLocks noGrp="1"/>
          </p:cNvSpPr>
          <p:nvPr>
            <p:ph type="sldNum" sz="quarter" idx="10"/>
          </p:nvPr>
        </p:nvSpPr>
        <p:spPr/>
        <p:txBody>
          <a:bodyPr/>
          <a:lstStyle/>
          <a:p>
            <a:fld id="{74D1495A-DD81-44F4-9F54-1F39867BF2D9}" type="slidenum">
              <a:rPr lang="en-US" smtClean="0"/>
              <a:pPr/>
              <a:t>31</a:t>
            </a:fld>
            <a:endParaRPr lang="en-US"/>
          </a:p>
        </p:txBody>
      </p:sp>
    </p:spTree>
    <p:extLst>
      <p:ext uri="{BB962C8B-B14F-4D97-AF65-F5344CB8AC3E}">
        <p14:creationId xmlns:p14="http://schemas.microsoft.com/office/powerpoint/2010/main" val="364357644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32</a:t>
            </a:fld>
            <a:endParaRPr lang="zh-CN" altLang="en-US"/>
          </a:p>
        </p:txBody>
      </p:sp>
    </p:spTree>
    <p:extLst>
      <p:ext uri="{BB962C8B-B14F-4D97-AF65-F5344CB8AC3E}">
        <p14:creationId xmlns:p14="http://schemas.microsoft.com/office/powerpoint/2010/main" val="230878462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sz="1300" dirty="0"/>
              <a:t>首先通过比较各组的病史和体检资料发现</a:t>
            </a:r>
            <a:r>
              <a:rPr lang="zh-CN" altLang="zh-CN" sz="1300" dirty="0"/>
              <a:t>：</a:t>
            </a:r>
            <a:r>
              <a:rPr lang="zh-CN" altLang="en-US" sz="1300" dirty="0"/>
              <a:t>除了睾丸总体积组间存在差异。而年龄、</a:t>
            </a:r>
            <a:r>
              <a:rPr lang="en-US" altLang="zh-CN" sz="1300" dirty="0"/>
              <a:t>BMI</a:t>
            </a:r>
            <a:r>
              <a:rPr lang="zh-CN" altLang="en-US" sz="1300" dirty="0"/>
              <a:t>、不育年限等因素，各组间不存在显著差异</a:t>
            </a:r>
            <a:endParaRPr lang="zh-CN" altLang="en-US" dirty="0"/>
          </a:p>
          <a:p>
            <a:endParaRPr lang="zh-CN" altLang="en-US" dirty="0"/>
          </a:p>
        </p:txBody>
      </p:sp>
      <p:sp>
        <p:nvSpPr>
          <p:cNvPr id="4" name="灯片编号占位符 3"/>
          <p:cNvSpPr>
            <a:spLocks noGrp="1"/>
          </p:cNvSpPr>
          <p:nvPr>
            <p:ph type="sldNum" sz="quarter" idx="10"/>
          </p:nvPr>
        </p:nvSpPr>
        <p:spPr/>
        <p:txBody>
          <a:bodyPr/>
          <a:lstStyle/>
          <a:p>
            <a:fld id="{006BE02D-20C0-F840-AFAC-BEA99C74FDC2}" type="slidenum">
              <a:rPr lang="en-US" smtClean="0"/>
              <a:pPr/>
              <a:t>33</a:t>
            </a:fld>
            <a:endParaRPr lang="en-US" dirty="0"/>
          </a:p>
        </p:txBody>
      </p:sp>
    </p:spTree>
    <p:extLst>
      <p:ext uri="{BB962C8B-B14F-4D97-AF65-F5344CB8AC3E}">
        <p14:creationId xmlns:p14="http://schemas.microsoft.com/office/powerpoint/2010/main" val="2115246081"/>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dirty="0"/>
              <a:t>各组间的血清和精浆抑制素</a:t>
            </a:r>
            <a:r>
              <a:rPr lang="en-US" altLang="zh-CN" dirty="0"/>
              <a:t>B</a:t>
            </a:r>
            <a:r>
              <a:rPr lang="zh-CN" altLang="en-US" dirty="0"/>
              <a:t>存在显著差异。其中重度少精子症、</a:t>
            </a:r>
            <a:r>
              <a:rPr lang="en-US" altLang="zh-CN" dirty="0"/>
              <a:t>NOA</a:t>
            </a:r>
            <a:r>
              <a:rPr lang="zh-CN" altLang="en-US" dirty="0"/>
              <a:t>组的血清和精浆</a:t>
            </a:r>
            <a:r>
              <a:rPr lang="en-US" altLang="zh-CN" dirty="0"/>
              <a:t>INH B</a:t>
            </a:r>
            <a:r>
              <a:rPr lang="zh-CN" altLang="en-US" dirty="0"/>
              <a:t>显著低于其他组，值得注意的是</a:t>
            </a:r>
            <a:r>
              <a:rPr lang="en-US" altLang="zh-CN" dirty="0"/>
              <a:t>OA</a:t>
            </a:r>
            <a:r>
              <a:rPr lang="zh-CN" altLang="en-US" dirty="0"/>
              <a:t>的血清</a:t>
            </a:r>
            <a:r>
              <a:rPr lang="en-US" altLang="zh-CN" dirty="0"/>
              <a:t>INH B</a:t>
            </a:r>
            <a:r>
              <a:rPr lang="zh-CN" altLang="en-US" dirty="0"/>
              <a:t>虽然与精子浓度正常组无差异，但是它的精浆</a:t>
            </a:r>
            <a:r>
              <a:rPr lang="en-US" altLang="zh-CN" dirty="0"/>
              <a:t>INH B</a:t>
            </a:r>
            <a:r>
              <a:rPr lang="zh-CN" altLang="en-US" dirty="0"/>
              <a:t>则显著低于精子浓度正常组，而与</a:t>
            </a:r>
            <a:r>
              <a:rPr lang="en-US" altLang="zh-CN" dirty="0"/>
              <a:t>NOA</a:t>
            </a:r>
            <a:r>
              <a:rPr lang="zh-CN" altLang="en-US" dirty="0"/>
              <a:t>组无差异。因此推测血清</a:t>
            </a:r>
            <a:r>
              <a:rPr lang="en-US" altLang="zh-CN" dirty="0"/>
              <a:t>INH B</a:t>
            </a:r>
            <a:r>
              <a:rPr lang="zh-CN" altLang="en-US" dirty="0"/>
              <a:t>和精浆</a:t>
            </a:r>
            <a:r>
              <a:rPr lang="en-US" altLang="zh-CN" dirty="0"/>
              <a:t>INH B</a:t>
            </a:r>
            <a:r>
              <a:rPr lang="zh-CN" altLang="en-US" dirty="0"/>
              <a:t>联合不仅可以用于评估睾丸的生精功能，而且可以用于</a:t>
            </a:r>
            <a:r>
              <a:rPr lang="en-US" altLang="zh-CN" dirty="0"/>
              <a:t>OA</a:t>
            </a:r>
            <a:r>
              <a:rPr lang="zh-CN" altLang="en-US" dirty="0"/>
              <a:t>和</a:t>
            </a:r>
            <a:r>
              <a:rPr lang="en-US" altLang="zh-CN" dirty="0"/>
              <a:t>NOA</a:t>
            </a:r>
            <a:r>
              <a:rPr lang="zh-CN" altLang="en-US" dirty="0"/>
              <a:t>的鉴别诊断</a:t>
            </a:r>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258130905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zh-CN" altLang="en-US" dirty="0"/>
              <a:t>第三部分各组血清性激素水平的比较，重度少精子症组和</a:t>
            </a:r>
            <a:r>
              <a:rPr lang="en-US" altLang="zh-CN" dirty="0"/>
              <a:t>NOA</a:t>
            </a:r>
            <a:r>
              <a:rPr lang="zh-CN" altLang="en-US" dirty="0"/>
              <a:t>组的血清</a:t>
            </a:r>
            <a:r>
              <a:rPr lang="en-US" altLang="zh-CN" dirty="0"/>
              <a:t>FSH</a:t>
            </a:r>
            <a:r>
              <a:rPr lang="zh-CN" altLang="en-US" dirty="0"/>
              <a:t>显著高于其他三组，而精子浓度正常组和轻中度少精子症的血清睾酮水平则高于其他三组，</a:t>
            </a:r>
            <a:r>
              <a:rPr lang="en-US" altLang="zh-CN" dirty="0"/>
              <a:t>OA</a:t>
            </a:r>
            <a:r>
              <a:rPr lang="zh-CN" altLang="en-US" dirty="0"/>
              <a:t>组血清</a:t>
            </a:r>
            <a:r>
              <a:rPr lang="en-US" altLang="zh-CN" dirty="0"/>
              <a:t>FSH</a:t>
            </a:r>
            <a:r>
              <a:rPr lang="zh-CN" altLang="en-US" dirty="0"/>
              <a:t>水平与精子浓度正常组和轻中度少精子症组无显著差异。这些性激素的结果不仅可以用用生精功能的评估，也验证了刚才血清和精浆抑制素</a:t>
            </a:r>
            <a:r>
              <a:rPr lang="en-US" altLang="zh-CN" dirty="0"/>
              <a:t>B</a:t>
            </a:r>
            <a:r>
              <a:rPr lang="zh-CN" altLang="en-US" dirty="0"/>
              <a:t>鉴别鉴别诊断无精子症的推测。</a:t>
            </a: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35</a:t>
            </a:fld>
            <a:endParaRPr lang="zh-CN" altLang="en-US"/>
          </a:p>
        </p:txBody>
      </p:sp>
    </p:spTree>
    <p:extLst>
      <p:ext uri="{BB962C8B-B14F-4D97-AF65-F5344CB8AC3E}">
        <p14:creationId xmlns:p14="http://schemas.microsoft.com/office/powerpoint/2010/main" val="33158578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defTabSz="990752">
              <a:defRPr/>
            </a:pPr>
            <a:r>
              <a:rPr lang="zh-CN" altLang="en-US" sz="1300" dirty="0"/>
              <a:t>而通过分析血清性激素、抑制素</a:t>
            </a:r>
            <a:r>
              <a:rPr lang="en-US" altLang="zh-CN" sz="1300" dirty="0"/>
              <a:t>B</a:t>
            </a:r>
            <a:r>
              <a:rPr lang="zh-CN" altLang="en-US" sz="1300" dirty="0"/>
              <a:t>和精浆抑制素</a:t>
            </a:r>
            <a:r>
              <a:rPr lang="en-US" altLang="zh-CN" sz="1300" dirty="0"/>
              <a:t>B</a:t>
            </a:r>
            <a:r>
              <a:rPr lang="zh-CN" altLang="en-US" sz="1300" dirty="0"/>
              <a:t>的关系，发现</a:t>
            </a:r>
            <a:endParaRPr lang="en-US" altLang="zh-CN" sz="1300" dirty="0"/>
          </a:p>
          <a:p>
            <a:pPr defTabSz="990752">
              <a:defRPr/>
            </a:pPr>
            <a:r>
              <a:rPr lang="en-US" altLang="zh-CN" sz="1300" dirty="0"/>
              <a:t>1</a:t>
            </a:r>
            <a:r>
              <a:rPr lang="zh-CN" altLang="en-US" sz="1300" dirty="0"/>
              <a:t>、</a:t>
            </a:r>
            <a:r>
              <a:rPr lang="zh-CN" altLang="zh-CN" sz="1300" dirty="0"/>
              <a:t>血清</a:t>
            </a:r>
            <a:r>
              <a:rPr lang="en-US" altLang="zh-CN" sz="1300" dirty="0"/>
              <a:t>INH-B</a:t>
            </a:r>
            <a:r>
              <a:rPr lang="zh-CN" altLang="zh-CN" sz="1300" dirty="0"/>
              <a:t>与血清</a:t>
            </a:r>
            <a:r>
              <a:rPr lang="en-US" altLang="zh-CN" sz="1300" dirty="0"/>
              <a:t>FSH</a:t>
            </a:r>
            <a:r>
              <a:rPr lang="zh-CN" altLang="zh-CN" sz="1300" dirty="0"/>
              <a:t>、</a:t>
            </a:r>
            <a:r>
              <a:rPr lang="en-US" altLang="zh-CN" sz="1300" dirty="0"/>
              <a:t>LH</a:t>
            </a:r>
            <a:r>
              <a:rPr lang="zh-CN" altLang="zh-CN" sz="1300" dirty="0"/>
              <a:t>及</a:t>
            </a:r>
            <a:r>
              <a:rPr lang="en-US" altLang="zh-CN" sz="1300" dirty="0"/>
              <a:t>PRL</a:t>
            </a:r>
            <a:r>
              <a:rPr lang="zh-CN" altLang="zh-CN" sz="1300" dirty="0"/>
              <a:t>呈负相关，与血清</a:t>
            </a:r>
            <a:r>
              <a:rPr lang="en-US" altLang="zh-CN" sz="1300" dirty="0"/>
              <a:t>T</a:t>
            </a:r>
            <a:r>
              <a:rPr lang="zh-CN" altLang="zh-CN" sz="1300" dirty="0"/>
              <a:t>和精浆</a:t>
            </a:r>
            <a:r>
              <a:rPr lang="en-US" altLang="zh-CN" sz="1300" dirty="0"/>
              <a:t>INH-B</a:t>
            </a:r>
            <a:r>
              <a:rPr lang="zh-CN" altLang="zh-CN" sz="1300" dirty="0"/>
              <a:t>呈正相关。</a:t>
            </a:r>
            <a:r>
              <a:rPr lang="zh-CN" altLang="en-US" sz="1300" dirty="0"/>
              <a:t>而</a:t>
            </a:r>
            <a:r>
              <a:rPr lang="zh-CN" altLang="zh-CN" sz="1300" dirty="0"/>
              <a:t>精浆</a:t>
            </a:r>
            <a:r>
              <a:rPr lang="en-US" altLang="zh-CN" sz="1300" dirty="0"/>
              <a:t>INH-B</a:t>
            </a:r>
            <a:r>
              <a:rPr lang="zh-CN" altLang="zh-CN" sz="1300" dirty="0"/>
              <a:t>与血清</a:t>
            </a:r>
            <a:r>
              <a:rPr lang="en-US" altLang="zh-CN" sz="1300" dirty="0"/>
              <a:t>FSH</a:t>
            </a:r>
            <a:r>
              <a:rPr lang="zh-CN" altLang="zh-CN" sz="1300" dirty="0"/>
              <a:t>和</a:t>
            </a:r>
            <a:r>
              <a:rPr lang="en-US" altLang="zh-CN" sz="1300" dirty="0"/>
              <a:t>LH</a:t>
            </a:r>
            <a:r>
              <a:rPr lang="zh-CN" altLang="zh-CN" sz="1300" dirty="0"/>
              <a:t>呈负相关，而与血清</a:t>
            </a:r>
            <a:r>
              <a:rPr lang="en-US" altLang="zh-CN" sz="1300" dirty="0"/>
              <a:t>T</a:t>
            </a:r>
            <a:r>
              <a:rPr lang="zh-CN" altLang="zh-CN" sz="1300" dirty="0"/>
              <a:t>、</a:t>
            </a:r>
            <a:r>
              <a:rPr lang="en-US" altLang="zh-CN" sz="1300" dirty="0"/>
              <a:t>E</a:t>
            </a:r>
            <a:r>
              <a:rPr lang="en-US" altLang="zh-CN" sz="1300" baseline="-25000" dirty="0"/>
              <a:t>2</a:t>
            </a:r>
            <a:r>
              <a:rPr lang="zh-CN" altLang="zh-CN" sz="1300" dirty="0"/>
              <a:t>、</a:t>
            </a:r>
            <a:r>
              <a:rPr lang="en-US" altLang="zh-CN" sz="1300" dirty="0"/>
              <a:t>PRL</a:t>
            </a:r>
            <a:r>
              <a:rPr lang="zh-CN" altLang="zh-CN" sz="1300" dirty="0"/>
              <a:t>和</a:t>
            </a:r>
            <a:r>
              <a:rPr lang="en-US" altLang="zh-CN" sz="1300" dirty="0"/>
              <a:t>P</a:t>
            </a:r>
            <a:r>
              <a:rPr lang="zh-CN" altLang="zh-CN" sz="1300" dirty="0"/>
              <a:t>无相关性</a:t>
            </a:r>
            <a:endParaRPr lang="en-US" altLang="zh-CN" sz="1300" dirty="0"/>
          </a:p>
          <a:p>
            <a:pPr defTabSz="990752">
              <a:defRPr/>
            </a:pPr>
            <a:r>
              <a:rPr lang="en-US" altLang="zh-CN" sz="1300" dirty="0"/>
              <a:t>2</a:t>
            </a:r>
            <a:r>
              <a:rPr lang="zh-CN" altLang="en-US" sz="1300" dirty="0"/>
              <a:t>、根据这些相关性分析我们推测：</a:t>
            </a:r>
            <a:r>
              <a:rPr lang="zh-CN" altLang="zh-CN" sz="1300" dirty="0"/>
              <a:t>当睾丸生精功能发生障碍，其分泌的</a:t>
            </a:r>
            <a:r>
              <a:rPr lang="en-US" altLang="zh-CN" sz="1300" dirty="0"/>
              <a:t>INH B</a:t>
            </a:r>
            <a:r>
              <a:rPr lang="zh-CN" altLang="zh-CN" sz="1300" dirty="0"/>
              <a:t>降低，垂体</a:t>
            </a:r>
            <a:r>
              <a:rPr lang="en-US" altLang="zh-CN" sz="1300" dirty="0"/>
              <a:t>FSH</a:t>
            </a:r>
            <a:r>
              <a:rPr lang="zh-CN" altLang="zh-CN" sz="1300" dirty="0"/>
              <a:t>的分泌则增加，进而促进了睾丸</a:t>
            </a:r>
            <a:r>
              <a:rPr lang="en-US" altLang="zh-CN" sz="1300" dirty="0"/>
              <a:t>T</a:t>
            </a:r>
            <a:r>
              <a:rPr lang="zh-CN" altLang="zh-CN" sz="1300" dirty="0"/>
              <a:t>向</a:t>
            </a:r>
            <a:r>
              <a:rPr lang="en-US" altLang="zh-CN" sz="1300" dirty="0"/>
              <a:t>E</a:t>
            </a:r>
            <a:r>
              <a:rPr lang="en-US" altLang="zh-CN" sz="1300" baseline="-25000" dirty="0"/>
              <a:t>2</a:t>
            </a:r>
            <a:r>
              <a:rPr lang="zh-CN" altLang="zh-CN" sz="1300" dirty="0"/>
              <a:t>的转化，</a:t>
            </a:r>
            <a:r>
              <a:rPr lang="zh-CN" altLang="en-US" sz="1300" dirty="0"/>
              <a:t>影响</a:t>
            </a:r>
            <a:r>
              <a:rPr lang="zh-CN" altLang="zh-CN" sz="1300" dirty="0"/>
              <a:t>睾丸内分泌至血清的</a:t>
            </a:r>
            <a:r>
              <a:rPr lang="en-US" altLang="zh-CN" sz="1300" dirty="0"/>
              <a:t>T</a:t>
            </a:r>
            <a:r>
              <a:rPr lang="zh-CN" altLang="zh-CN" sz="1300" dirty="0"/>
              <a:t>浓度，这可能是血清</a:t>
            </a:r>
            <a:r>
              <a:rPr lang="en-US" altLang="zh-CN" sz="1300" dirty="0"/>
              <a:t>INH B</a:t>
            </a:r>
            <a:r>
              <a:rPr lang="zh-CN" altLang="zh-CN" sz="1300" dirty="0"/>
              <a:t>与血清</a:t>
            </a:r>
            <a:r>
              <a:rPr lang="en-US" altLang="zh-CN" sz="1300" dirty="0"/>
              <a:t>T</a:t>
            </a:r>
            <a:r>
              <a:rPr lang="zh-CN" altLang="zh-CN" sz="1300" dirty="0"/>
              <a:t>存在极弱正相关的原因之一。</a:t>
            </a:r>
            <a:endParaRPr lang="zh-CN" altLang="en-US" sz="1300" dirty="0"/>
          </a:p>
          <a:p>
            <a:pPr defTabSz="990752">
              <a:defRPr/>
            </a:pPr>
            <a:r>
              <a:rPr lang="en-US" altLang="zh-CN" sz="1300" dirty="0"/>
              <a:t>3</a:t>
            </a:r>
            <a:r>
              <a:rPr lang="zh-CN" altLang="en-US" sz="1300" dirty="0"/>
              <a:t>、因</a:t>
            </a:r>
            <a:r>
              <a:rPr lang="en-US" altLang="zh-CN" sz="1300" dirty="0"/>
              <a:t>LH</a:t>
            </a:r>
            <a:r>
              <a:rPr lang="zh-CN" altLang="en-US" sz="1300" dirty="0"/>
              <a:t>和</a:t>
            </a:r>
            <a:r>
              <a:rPr lang="en-US" altLang="zh-CN" sz="1300" dirty="0"/>
              <a:t>FSH</a:t>
            </a:r>
            <a:r>
              <a:rPr lang="zh-CN" altLang="en-US" sz="1300" dirty="0"/>
              <a:t>都是同样由垂体分泌，二者分泌具有同反应性，所以血清和精浆抑制素的</a:t>
            </a:r>
            <a:r>
              <a:rPr lang="en-US" altLang="zh-CN" sz="1300" dirty="0"/>
              <a:t>INHB</a:t>
            </a:r>
            <a:r>
              <a:rPr lang="zh-CN" altLang="en-US" sz="1300" dirty="0"/>
              <a:t>的与血清</a:t>
            </a:r>
            <a:r>
              <a:rPr lang="en-US" altLang="zh-CN" sz="1300" dirty="0"/>
              <a:t>LH</a:t>
            </a:r>
            <a:r>
              <a:rPr lang="zh-CN" altLang="en-US" sz="1300" dirty="0"/>
              <a:t>和</a:t>
            </a:r>
            <a:r>
              <a:rPr lang="en-US" altLang="zh-CN" sz="1300" dirty="0"/>
              <a:t>FSH</a:t>
            </a:r>
            <a:r>
              <a:rPr lang="zh-CN" altLang="en-US" sz="1300" dirty="0"/>
              <a:t>存在负相关</a:t>
            </a:r>
            <a:endParaRPr lang="en-US" altLang="zh-CN" sz="1300" dirty="0"/>
          </a:p>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36</a:t>
            </a:fld>
            <a:endParaRPr lang="zh-CN" altLang="en-US"/>
          </a:p>
        </p:txBody>
      </p:sp>
    </p:spTree>
    <p:extLst>
      <p:ext uri="{BB962C8B-B14F-4D97-AF65-F5344CB8AC3E}">
        <p14:creationId xmlns:p14="http://schemas.microsoft.com/office/powerpoint/2010/main" val="312082427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300" dirty="0"/>
              <a:t>而分析抑制素</a:t>
            </a:r>
            <a:r>
              <a:rPr lang="en-US" altLang="zh-CN" sz="1300" dirty="0"/>
              <a:t>B</a:t>
            </a:r>
            <a:r>
              <a:rPr lang="zh-CN" altLang="en-US" sz="1300" dirty="0"/>
              <a:t>与精液参数相关性发现：</a:t>
            </a:r>
            <a:endParaRPr lang="en-US" altLang="zh-CN" sz="1300" dirty="0"/>
          </a:p>
          <a:p>
            <a:r>
              <a:rPr lang="en-US" altLang="zh-CN" sz="1300" dirty="0"/>
              <a:t>1</a:t>
            </a:r>
            <a:r>
              <a:rPr lang="zh-CN" altLang="en-US" sz="1300" dirty="0"/>
              <a:t>、</a:t>
            </a:r>
            <a:r>
              <a:rPr lang="zh-CN" altLang="zh-CN" sz="1300" dirty="0"/>
              <a:t>血清和精浆</a:t>
            </a:r>
            <a:r>
              <a:rPr lang="en-US" altLang="zh-CN" sz="1300" dirty="0"/>
              <a:t>INH B</a:t>
            </a:r>
            <a:r>
              <a:rPr lang="zh-CN" altLang="zh-CN" sz="1300" dirty="0"/>
              <a:t>均与精液的总精子数呈低度正相关，</a:t>
            </a:r>
            <a:r>
              <a:rPr lang="zh-CN" altLang="en-US" sz="1300" dirty="0"/>
              <a:t>可用于预测和评估精子发生功能，</a:t>
            </a:r>
            <a:r>
              <a:rPr lang="zh-CN" altLang="zh-CN" sz="1300" dirty="0"/>
              <a:t>而与精子浓度、前向运动精子百分率及活动精子百分率无相关性。</a:t>
            </a:r>
            <a:endParaRPr lang="en-US" altLang="zh-CN" sz="1300" dirty="0"/>
          </a:p>
          <a:p>
            <a:r>
              <a:rPr lang="en-US" altLang="zh-CN" sz="1300" dirty="0"/>
              <a:t>2</a:t>
            </a:r>
            <a:r>
              <a:rPr lang="zh-CN" altLang="en-US" sz="1300" dirty="0"/>
              <a:t>、</a:t>
            </a:r>
            <a:r>
              <a:rPr lang="zh-CN" altLang="zh-CN" sz="1300" dirty="0"/>
              <a:t>对于</a:t>
            </a:r>
            <a:r>
              <a:rPr lang="en-US" altLang="zh-CN" sz="1300" dirty="0"/>
              <a:t>NOA</a:t>
            </a:r>
            <a:r>
              <a:rPr lang="zh-CN" altLang="zh-CN" sz="1300" dirty="0"/>
              <a:t>组，其血清</a:t>
            </a:r>
            <a:r>
              <a:rPr lang="en-US" altLang="zh-CN" sz="1300" dirty="0"/>
              <a:t>INH-B</a:t>
            </a:r>
            <a:r>
              <a:rPr lang="zh-CN" altLang="zh-CN" sz="1300" dirty="0"/>
              <a:t>与睾丸总体积、血清</a:t>
            </a:r>
            <a:r>
              <a:rPr lang="en-US" altLang="zh-CN" sz="1300" dirty="0"/>
              <a:t>FSH</a:t>
            </a:r>
            <a:r>
              <a:rPr lang="zh-CN" altLang="zh-CN" sz="1300" dirty="0"/>
              <a:t>、</a:t>
            </a:r>
            <a:r>
              <a:rPr lang="en-US" altLang="zh-CN" sz="1300" dirty="0"/>
              <a:t>LH</a:t>
            </a:r>
            <a:r>
              <a:rPr lang="zh-CN" altLang="zh-CN" sz="1300" dirty="0"/>
              <a:t>均具相关性</a:t>
            </a:r>
            <a:r>
              <a:rPr lang="zh-CN" altLang="en-US" sz="1300" dirty="0"/>
              <a:t>，而</a:t>
            </a:r>
            <a:r>
              <a:rPr lang="zh-CN" altLang="zh-CN" sz="1300" dirty="0"/>
              <a:t>精浆</a:t>
            </a:r>
            <a:r>
              <a:rPr lang="en-US" altLang="zh-CN" sz="1300" dirty="0"/>
              <a:t>INH-B</a:t>
            </a:r>
            <a:r>
              <a:rPr lang="zh-CN" altLang="zh-CN" sz="1300" dirty="0"/>
              <a:t>与血清</a:t>
            </a:r>
            <a:r>
              <a:rPr lang="en-US" altLang="zh-CN" sz="1300" dirty="0"/>
              <a:t>FSH</a:t>
            </a:r>
            <a:r>
              <a:rPr lang="zh-CN" altLang="zh-CN" sz="1300" dirty="0"/>
              <a:t>呈负相关，但相关性极弱</a:t>
            </a:r>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37</a:t>
            </a:fld>
            <a:endParaRPr lang="zh-CN" altLang="en-US"/>
          </a:p>
        </p:txBody>
      </p:sp>
    </p:spTree>
    <p:extLst>
      <p:ext uri="{BB962C8B-B14F-4D97-AF65-F5344CB8AC3E}">
        <p14:creationId xmlns:p14="http://schemas.microsoft.com/office/powerpoint/2010/main" val="99928004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300" dirty="0"/>
              <a:t>最后，对于行手术取精的非梗阻性无精子症患者，分析发现</a:t>
            </a:r>
            <a:endParaRPr lang="en-US" altLang="zh-CN" sz="1300" dirty="0"/>
          </a:p>
          <a:p>
            <a:r>
              <a:rPr lang="en-US" altLang="zh-CN" sz="1300" dirty="0"/>
              <a:t>1</a:t>
            </a:r>
            <a:r>
              <a:rPr lang="zh-CN" altLang="en-US" sz="1300" dirty="0"/>
              <a:t>、手术取精成功</a:t>
            </a:r>
            <a:r>
              <a:rPr lang="zh-CN" altLang="zh-CN" sz="1300" dirty="0"/>
              <a:t>睾丸总体积，血清</a:t>
            </a:r>
            <a:r>
              <a:rPr lang="en-US" altLang="zh-CN" sz="1300" dirty="0"/>
              <a:t>FSH</a:t>
            </a:r>
            <a:r>
              <a:rPr lang="zh-CN" altLang="zh-CN" sz="1300" dirty="0"/>
              <a:t>、</a:t>
            </a:r>
            <a:r>
              <a:rPr lang="en-US" altLang="zh-CN" sz="1300" dirty="0"/>
              <a:t>LH</a:t>
            </a:r>
            <a:r>
              <a:rPr lang="zh-CN" altLang="zh-CN" sz="1300" dirty="0"/>
              <a:t>、</a:t>
            </a:r>
            <a:r>
              <a:rPr lang="en-US" altLang="zh-CN" sz="1300" dirty="0"/>
              <a:t>INH B</a:t>
            </a:r>
            <a:r>
              <a:rPr lang="zh-CN" altLang="en-US" sz="1300" dirty="0"/>
              <a:t>和失败者有显著差异。这些因素可以作为睾丸手术取精结局的预测指标：</a:t>
            </a:r>
            <a:r>
              <a:rPr lang="zh-CN" altLang="zh-CN" sz="1300" dirty="0"/>
              <a:t>而且随着血清</a:t>
            </a:r>
            <a:r>
              <a:rPr lang="en-US" altLang="zh-CN" sz="1300" dirty="0"/>
              <a:t>INH B</a:t>
            </a:r>
            <a:r>
              <a:rPr lang="zh-CN" altLang="zh-CN" sz="1300" dirty="0"/>
              <a:t>水平越高，睾丸总体积越大，血清</a:t>
            </a:r>
            <a:r>
              <a:rPr lang="en-US" altLang="zh-CN" sz="1300" dirty="0"/>
              <a:t>FSH</a:t>
            </a:r>
            <a:r>
              <a:rPr lang="zh-CN" altLang="zh-CN" sz="1300" dirty="0"/>
              <a:t>和</a:t>
            </a:r>
            <a:r>
              <a:rPr lang="en-US" altLang="zh-CN" sz="1300" dirty="0"/>
              <a:t>LH</a:t>
            </a:r>
            <a:r>
              <a:rPr lang="zh-CN" altLang="zh-CN" sz="1300" dirty="0"/>
              <a:t>水平越低，其睾丸手术取精的成功率越高。</a:t>
            </a:r>
            <a:endParaRPr lang="en-US" altLang="zh-CN" sz="1300" dirty="0"/>
          </a:p>
          <a:p>
            <a:r>
              <a:rPr lang="en-US" altLang="zh-CN" dirty="0"/>
              <a:t>3</a:t>
            </a:r>
            <a:r>
              <a:rPr lang="zh-CN" altLang="en-US" dirty="0"/>
              <a:t>、但是精浆</a:t>
            </a:r>
            <a:r>
              <a:rPr lang="en-US" altLang="zh-CN" dirty="0"/>
              <a:t>INH B</a:t>
            </a:r>
            <a:r>
              <a:rPr lang="zh-CN" altLang="en-US" dirty="0"/>
              <a:t>与手术取精的成功率没有显著相关性，不可作为预测睾丸手术取精成功率的指标。</a:t>
            </a: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38</a:t>
            </a:fld>
            <a:endParaRPr lang="zh-CN" altLang="en-US"/>
          </a:p>
        </p:txBody>
      </p:sp>
    </p:spTree>
    <p:extLst>
      <p:ext uri="{BB962C8B-B14F-4D97-AF65-F5344CB8AC3E}">
        <p14:creationId xmlns:p14="http://schemas.microsoft.com/office/powerpoint/2010/main" val="121680165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39</a:t>
            </a:fld>
            <a:endParaRPr lang="zh-CN" altLang="en-US"/>
          </a:p>
        </p:txBody>
      </p:sp>
    </p:spTree>
    <p:extLst>
      <p:ext uri="{BB962C8B-B14F-4D97-AF65-F5344CB8AC3E}">
        <p14:creationId xmlns:p14="http://schemas.microsoft.com/office/powerpoint/2010/main" val="18562817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40</a:t>
            </a:fld>
            <a:endParaRPr lang="zh-CN" altLang="en-US"/>
          </a:p>
        </p:txBody>
      </p:sp>
    </p:spTree>
    <p:extLst>
      <p:ext uri="{BB962C8B-B14F-4D97-AF65-F5344CB8AC3E}">
        <p14:creationId xmlns:p14="http://schemas.microsoft.com/office/powerpoint/2010/main" val="350988107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1</a:t>
            </a:r>
            <a:r>
              <a:rPr lang="zh-CN" altLang="en-US" dirty="0"/>
              <a:t>、先看右图，睾丸是一个规整的组织，由睾丸纵隔分成一个个小格，每个小格都分布着产生精子的生精小管，自生精小管基底部至管腔，排列有各级生精细胞，排列成</a:t>
            </a:r>
            <a:r>
              <a:rPr lang="en-US" altLang="zh-CN" dirty="0"/>
              <a:t>5-6</a:t>
            </a:r>
            <a:r>
              <a:rPr lang="zh-CN" altLang="en-US" dirty="0"/>
              <a:t>层同心圆，生精小管内只有一种体细胞，就是支持细胞，支持细胞位于小管基底部，生精小管间的组织为睾丸间质。</a:t>
            </a:r>
          </a:p>
          <a:p>
            <a:pPr marL="0" marR="0" lvl="0" indent="0" algn="l" defTabSz="914400" rtl="0" eaLnBrk="0" fontAlgn="base" latinLnBrk="0" hangingPunct="0">
              <a:lnSpc>
                <a:spcPct val="100000"/>
              </a:lnSpc>
              <a:spcBef>
                <a:spcPct val="30000"/>
              </a:spcBef>
              <a:spcAft>
                <a:spcPct val="0"/>
              </a:spcAft>
              <a:buClrTx/>
              <a:buSzTx/>
              <a:buFontTx/>
              <a:buNone/>
              <a:tabLst/>
              <a:defRPr/>
            </a:pPr>
            <a:r>
              <a:rPr lang="en-US" altLang="zh-CN" dirty="0"/>
              <a:t>2</a:t>
            </a:r>
            <a:r>
              <a:rPr lang="zh-CN" altLang="en-US" dirty="0"/>
              <a:t>、精子生成过程分为四个阶段，</a:t>
            </a:r>
            <a:r>
              <a:rPr lang="zh-CN" altLang="en-US" b="1" dirty="0"/>
              <a:t>第一阶段</a:t>
            </a:r>
            <a:r>
              <a:rPr lang="zh-CN" altLang="en-US" kern="0" dirty="0">
                <a:latin typeface="Times New Roman" pitchFamily="18" charset="0"/>
                <a:cs typeface="Times New Roman" pitchFamily="18" charset="0"/>
              </a:rPr>
              <a:t>精原干细胞的有丝分裂进行增殖分化，</a:t>
            </a:r>
            <a:r>
              <a:rPr lang="zh-CN" altLang="en-US" b="1" kern="0" dirty="0">
                <a:latin typeface="Times New Roman" pitchFamily="18" charset="0"/>
                <a:cs typeface="Times New Roman" pitchFamily="18" charset="0"/>
              </a:rPr>
              <a:t>第二阶段</a:t>
            </a:r>
            <a:r>
              <a:rPr lang="zh-CN" altLang="en-US" kern="0" dirty="0">
                <a:latin typeface="Times New Roman" pitchFamily="18" charset="0"/>
                <a:cs typeface="Times New Roman" pitchFamily="18" charset="0"/>
              </a:rPr>
              <a:t>精母细胞的减数分裂产生圆形精子细胞，</a:t>
            </a:r>
            <a:r>
              <a:rPr lang="zh-CN" altLang="en-US" b="1" kern="0" dirty="0">
                <a:latin typeface="Times New Roman" pitchFamily="18" charset="0"/>
                <a:cs typeface="Times New Roman" pitchFamily="18" charset="0"/>
              </a:rPr>
              <a:t>第三阶段</a:t>
            </a:r>
            <a:r>
              <a:rPr lang="zh-CN" altLang="en-US" kern="0" dirty="0">
                <a:latin typeface="Times New Roman" pitchFamily="18" charset="0"/>
                <a:cs typeface="Times New Roman" pitchFamily="18" charset="0"/>
              </a:rPr>
              <a:t>精子细胞变形成熟，</a:t>
            </a:r>
            <a:r>
              <a:rPr lang="zh-CN" altLang="en-US" b="1" kern="0" dirty="0">
                <a:latin typeface="Times New Roman" pitchFamily="18" charset="0"/>
                <a:cs typeface="Times New Roman" pitchFamily="18" charset="0"/>
              </a:rPr>
              <a:t>第四阶段</a:t>
            </a:r>
            <a:r>
              <a:rPr lang="zh-CN" altLang="en-US" b="0" kern="0" dirty="0">
                <a:latin typeface="Times New Roman" pitchFamily="18" charset="0"/>
                <a:cs typeface="Times New Roman" pitchFamily="18" charset="0"/>
              </a:rPr>
              <a:t>精子释放。</a:t>
            </a:r>
            <a:endParaRPr lang="zh-CN" altLang="en-US" b="0" dirty="0"/>
          </a:p>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6193500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5</a:t>
            </a:fld>
            <a:endParaRPr lang="zh-CN" altLang="en-US"/>
          </a:p>
        </p:txBody>
      </p:sp>
    </p:spTree>
    <p:extLst>
      <p:ext uri="{BB962C8B-B14F-4D97-AF65-F5344CB8AC3E}">
        <p14:creationId xmlns:p14="http://schemas.microsoft.com/office/powerpoint/2010/main" val="8372438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6</a:t>
            </a:fld>
            <a:endParaRPr lang="zh-CN" altLang="en-US"/>
          </a:p>
        </p:txBody>
      </p:sp>
    </p:spTree>
    <p:extLst>
      <p:ext uri="{BB962C8B-B14F-4D97-AF65-F5344CB8AC3E}">
        <p14:creationId xmlns:p14="http://schemas.microsoft.com/office/powerpoint/2010/main" val="321873782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男性出生不久</a:t>
            </a:r>
            <a:r>
              <a:rPr lang="en-US" altLang="zh-CN" dirty="0"/>
              <a:t>, </a:t>
            </a:r>
            <a:r>
              <a:rPr lang="zh-CN" altLang="en-US" dirty="0"/>
              <a:t>血清</a:t>
            </a:r>
            <a:r>
              <a:rPr lang="en-US" altLang="zh-CN" dirty="0"/>
              <a:t>INHB</a:t>
            </a:r>
            <a:r>
              <a:rPr lang="zh-CN" altLang="en-US" dirty="0"/>
              <a:t>水平逐渐上升</a:t>
            </a:r>
            <a:r>
              <a:rPr lang="en-US" altLang="zh-CN" dirty="0"/>
              <a:t>, </a:t>
            </a:r>
            <a:r>
              <a:rPr lang="zh-CN" altLang="en-US" dirty="0"/>
              <a:t>在</a:t>
            </a:r>
            <a:r>
              <a:rPr lang="en-US" altLang="zh-CN" dirty="0"/>
              <a:t>4</a:t>
            </a:r>
            <a:r>
              <a:rPr lang="zh-CN" altLang="en-US" dirty="0"/>
              <a:t>～</a:t>
            </a:r>
            <a:r>
              <a:rPr lang="en-US" altLang="zh-CN" dirty="0"/>
              <a:t>12</a:t>
            </a:r>
            <a:r>
              <a:rPr lang="zh-CN" altLang="en-US" dirty="0"/>
              <a:t>个月时达到一个峰值（睾丸支持细胞分裂、成熟的重要时期）</a:t>
            </a:r>
            <a:r>
              <a:rPr lang="en-US" altLang="zh-CN" dirty="0"/>
              <a:t>, 2</a:t>
            </a:r>
            <a:r>
              <a:rPr lang="zh-CN" altLang="en-US" dirty="0"/>
              <a:t>～</a:t>
            </a:r>
            <a:r>
              <a:rPr lang="en-US" altLang="zh-CN" dirty="0"/>
              <a:t>9</a:t>
            </a:r>
            <a:r>
              <a:rPr lang="zh-CN" altLang="en-US" dirty="0"/>
              <a:t>岁时下降</a:t>
            </a:r>
            <a:r>
              <a:rPr lang="en-US" altLang="zh-CN" dirty="0"/>
              <a:t>, </a:t>
            </a:r>
            <a:r>
              <a:rPr lang="zh-CN" altLang="en-US" dirty="0"/>
              <a:t>在青春期启动后</a:t>
            </a:r>
            <a:r>
              <a:rPr lang="en-US" altLang="zh-CN" dirty="0"/>
              <a:t>, </a:t>
            </a:r>
            <a:r>
              <a:rPr lang="zh-CN" altLang="en-US" dirty="0"/>
              <a:t>又逐渐上升</a:t>
            </a:r>
            <a:r>
              <a:rPr lang="en-US" altLang="zh-CN" dirty="0"/>
              <a:t>, </a:t>
            </a:r>
            <a:r>
              <a:rPr lang="zh-CN" altLang="en-US" dirty="0"/>
              <a:t>在达到一个顶峰后随年龄增长而逐渐降低。</a:t>
            </a:r>
          </a:p>
          <a:p>
            <a:r>
              <a:rPr lang="zh-CN" altLang="en-US" dirty="0"/>
              <a:t>青春期</a:t>
            </a:r>
            <a:r>
              <a:rPr lang="en-US" altLang="zh-CN" dirty="0"/>
              <a:t>INHB</a:t>
            </a:r>
            <a:r>
              <a:rPr lang="zh-CN" altLang="en-US" dirty="0"/>
              <a:t>的逐渐增长起初是由于</a:t>
            </a:r>
            <a:r>
              <a:rPr lang="en-US" altLang="zh-CN" dirty="0"/>
              <a:t>FSH</a:t>
            </a:r>
            <a:r>
              <a:rPr lang="zh-CN" altLang="en-US" dirty="0"/>
              <a:t>的刺激，而后是由于</a:t>
            </a:r>
            <a:r>
              <a:rPr lang="en-US" altLang="zh-CN" dirty="0"/>
              <a:t>FSH</a:t>
            </a:r>
            <a:r>
              <a:rPr lang="zh-CN" altLang="en-US" dirty="0"/>
              <a:t>和生精的刺激，并由支持细胞、生精细胞和间质细胞共同合成。</a:t>
            </a:r>
          </a:p>
        </p:txBody>
      </p:sp>
      <p:sp>
        <p:nvSpPr>
          <p:cNvPr id="4" name="灯片编号占位符 3"/>
          <p:cNvSpPr>
            <a:spLocks noGrp="1"/>
          </p:cNvSpPr>
          <p:nvPr>
            <p:ph type="sldNum" sz="quarter" idx="10"/>
          </p:nvPr>
        </p:nvSpPr>
        <p:spPr/>
        <p:txBody>
          <a:bodyPr/>
          <a:lstStyle/>
          <a:p>
            <a:fld id="{418F03C3-53C1-4F10-8DAF-D1F318E96C6E}" type="slidenum">
              <a:rPr lang="zh-CN" altLang="en-US" smtClean="0"/>
              <a:pPr/>
              <a:t>7</a:t>
            </a:fld>
            <a:endParaRPr lang="zh-CN" altLang="en-US"/>
          </a:p>
        </p:txBody>
      </p:sp>
    </p:spTree>
    <p:extLst>
      <p:ext uri="{BB962C8B-B14F-4D97-AF65-F5344CB8AC3E}">
        <p14:creationId xmlns:p14="http://schemas.microsoft.com/office/powerpoint/2010/main" val="9453581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7559210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381000" y="685800"/>
            <a:ext cx="6096000" cy="3429000"/>
          </a:xfrm>
        </p:spPr>
      </p:sp>
      <p:sp>
        <p:nvSpPr>
          <p:cNvPr id="3" name="Notes Placeholder 2"/>
          <p:cNvSpPr>
            <a:spLocks noGrp="1"/>
          </p:cNvSpPr>
          <p:nvPr>
            <p:ph type="body" idx="1"/>
          </p:nvPr>
        </p:nvSpPr>
        <p:spPr/>
        <p:txBody>
          <a:bodyPr>
            <a:normAutofit/>
          </a:bodyPr>
          <a:lstStyle/>
          <a:p>
            <a:endParaRPr lang="en-US" dirty="0"/>
          </a:p>
        </p:txBody>
      </p:sp>
      <p:sp>
        <p:nvSpPr>
          <p:cNvPr id="4" name="Header Placeholder 3"/>
          <p:cNvSpPr>
            <a:spLocks noGrp="1"/>
          </p:cNvSpPr>
          <p:nvPr>
            <p:ph type="hdr" sz="quarter" idx="10"/>
          </p:nvPr>
        </p:nvSpPr>
        <p:spPr/>
        <p:txBody>
          <a:bodyPr/>
          <a:lstStyle/>
          <a:p>
            <a:r>
              <a:rPr lang="en-US" dirty="0"/>
              <a:t>My First Template</a:t>
            </a:r>
          </a:p>
        </p:txBody>
      </p:sp>
    </p:spTree>
    <p:extLst>
      <p:ext uri="{BB962C8B-B14F-4D97-AF65-F5344CB8AC3E}">
        <p14:creationId xmlns:p14="http://schemas.microsoft.com/office/powerpoint/2010/main" val="35090119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884039" y="6703596"/>
            <a:ext cx="2893219" cy="386187"/>
          </a:xfrm>
          <a:prstGeom prst="rect">
            <a:avLst/>
          </a:prstGeom>
        </p:spPr>
        <p:txBody>
          <a:bodyPr/>
          <a:lstStyle/>
          <a:p>
            <a:fld id="{E3AD87B8-9A4B-45E2-BBE5-FB86ADE287A3}" type="datetimeFigureOut">
              <a:rPr lang="zh-CN" altLang="en-US" smtClean="0"/>
              <a:t>2019/11/1</a:t>
            </a:fld>
            <a:endParaRPr lang="zh-CN" altLang="en-US"/>
          </a:p>
        </p:txBody>
      </p:sp>
      <p:sp>
        <p:nvSpPr>
          <p:cNvPr id="3" name="页脚占位符 2"/>
          <p:cNvSpPr>
            <a:spLocks noGrp="1"/>
          </p:cNvSpPr>
          <p:nvPr>
            <p:ph type="ftr" sz="quarter" idx="11"/>
          </p:nvPr>
        </p:nvSpPr>
        <p:spPr>
          <a:xfrm>
            <a:off x="4259461" y="6703596"/>
            <a:ext cx="4339828" cy="386187"/>
          </a:xfrm>
          <a:prstGeom prst="rect">
            <a:avLst/>
          </a:prstGeom>
        </p:spPr>
        <p:txBody>
          <a:bodyPr/>
          <a:lstStyle/>
          <a:p>
            <a:endParaRPr lang="zh-CN" altLang="en-US"/>
          </a:p>
        </p:txBody>
      </p:sp>
      <p:sp>
        <p:nvSpPr>
          <p:cNvPr id="4" name="灯片编号占位符 3"/>
          <p:cNvSpPr>
            <a:spLocks noGrp="1"/>
          </p:cNvSpPr>
          <p:nvPr>
            <p:ph type="sldNum" sz="quarter" idx="12"/>
          </p:nvPr>
        </p:nvSpPr>
        <p:spPr>
          <a:xfrm>
            <a:off x="9081492" y="6703596"/>
            <a:ext cx="2893219" cy="386187"/>
          </a:xfrm>
          <a:prstGeom prst="rect">
            <a:avLst/>
          </a:prstGeom>
        </p:spPr>
        <p:txBody>
          <a:bodyPr/>
          <a:lstStyle/>
          <a:p>
            <a:fld id="{37AAA611-6692-4583-86AB-5AB9B972BD46}" type="slidenum">
              <a:rPr lang="zh-CN" altLang="en-US" smtClean="0"/>
              <a:t>‹#›</a:t>
            </a:fld>
            <a:endParaRPr lang="zh-CN" altLang="en-US"/>
          </a:p>
        </p:txBody>
      </p:sp>
    </p:spTree>
    <p:extLst>
      <p:ext uri="{BB962C8B-B14F-4D97-AF65-F5344CB8AC3E}">
        <p14:creationId xmlns:p14="http://schemas.microsoft.com/office/powerpoint/2010/main" val="424951297"/>
      </p:ext>
    </p:extLst>
  </p:cSld>
  <p:clrMapOvr>
    <a:masterClrMapping/>
  </p:clrMapOvr>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721781"/>
      </p:ext>
    </p:extLst>
  </p:cSld>
  <p:clrMap bg1="lt1" tx1="dk1" bg2="lt2" tx2="dk2" accent1="accent1" accent2="accent2" accent3="accent3" accent4="accent4" accent5="accent5" accent6="accent6" hlink="hlink" folHlink="folHlink"/>
  <p:sldLayoutIdLst>
    <p:sldLayoutId id="2147484030" r:id="rId1"/>
  </p:sldLayoutIdLst>
  <p:txStyles>
    <p:titleStyle>
      <a:lvl1pPr algn="l" defTabSz="914476"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76" rtl="0" eaLnBrk="1" latinLnBrk="0" hangingPunct="1">
        <a:defRPr sz="1800" kern="1200">
          <a:solidFill>
            <a:schemeClr val="tx1"/>
          </a:solidFill>
          <a:latin typeface="+mn-lt"/>
          <a:ea typeface="+mn-ea"/>
          <a:cs typeface="+mn-cs"/>
        </a:defRPr>
      </a:lvl1pPr>
      <a:lvl2pPr marL="457239" algn="l" defTabSz="914476" rtl="0" eaLnBrk="1" latinLnBrk="0" hangingPunct="1">
        <a:defRPr sz="1800" kern="1200">
          <a:solidFill>
            <a:schemeClr val="tx1"/>
          </a:solidFill>
          <a:latin typeface="+mn-lt"/>
          <a:ea typeface="+mn-ea"/>
          <a:cs typeface="+mn-cs"/>
        </a:defRPr>
      </a:lvl2pPr>
      <a:lvl3pPr marL="914476" algn="l" defTabSz="914476" rtl="0" eaLnBrk="1" latinLnBrk="0" hangingPunct="1">
        <a:defRPr sz="1800" kern="1200">
          <a:solidFill>
            <a:schemeClr val="tx1"/>
          </a:solidFill>
          <a:latin typeface="+mn-lt"/>
          <a:ea typeface="+mn-ea"/>
          <a:cs typeface="+mn-cs"/>
        </a:defRPr>
      </a:lvl3pPr>
      <a:lvl4pPr marL="1371714" algn="l" defTabSz="914476" rtl="0" eaLnBrk="1" latinLnBrk="0" hangingPunct="1">
        <a:defRPr sz="1800" kern="1200">
          <a:solidFill>
            <a:schemeClr val="tx1"/>
          </a:solidFill>
          <a:latin typeface="+mn-lt"/>
          <a:ea typeface="+mn-ea"/>
          <a:cs typeface="+mn-cs"/>
        </a:defRPr>
      </a:lvl4pPr>
      <a:lvl5pPr marL="1828953" algn="l" defTabSz="914476" rtl="0" eaLnBrk="1" latinLnBrk="0" hangingPunct="1">
        <a:defRPr sz="1800" kern="1200">
          <a:solidFill>
            <a:schemeClr val="tx1"/>
          </a:solidFill>
          <a:latin typeface="+mn-lt"/>
          <a:ea typeface="+mn-ea"/>
          <a:cs typeface="+mn-cs"/>
        </a:defRPr>
      </a:lvl5pPr>
      <a:lvl6pPr marL="2286191" algn="l" defTabSz="914476" rtl="0" eaLnBrk="1" latinLnBrk="0" hangingPunct="1">
        <a:defRPr sz="1800" kern="1200">
          <a:solidFill>
            <a:schemeClr val="tx1"/>
          </a:solidFill>
          <a:latin typeface="+mn-lt"/>
          <a:ea typeface="+mn-ea"/>
          <a:cs typeface="+mn-cs"/>
        </a:defRPr>
      </a:lvl6pPr>
      <a:lvl7pPr marL="2743429" algn="l" defTabSz="914476" rtl="0" eaLnBrk="1" latinLnBrk="0" hangingPunct="1">
        <a:defRPr sz="1800" kern="1200">
          <a:solidFill>
            <a:schemeClr val="tx1"/>
          </a:solidFill>
          <a:latin typeface="+mn-lt"/>
          <a:ea typeface="+mn-ea"/>
          <a:cs typeface="+mn-cs"/>
        </a:defRPr>
      </a:lvl7pPr>
      <a:lvl8pPr marL="3200667" algn="l" defTabSz="914476" rtl="0" eaLnBrk="1" latinLnBrk="0" hangingPunct="1">
        <a:defRPr sz="1800" kern="1200">
          <a:solidFill>
            <a:schemeClr val="tx1"/>
          </a:solidFill>
          <a:latin typeface="+mn-lt"/>
          <a:ea typeface="+mn-ea"/>
          <a:cs typeface="+mn-cs"/>
        </a:defRPr>
      </a:lvl8pPr>
      <a:lvl9pPr marL="3657906" algn="l" defTabSz="914476"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5.xml"/><Relationship Id="rId1" Type="http://schemas.openxmlformats.org/officeDocument/2006/relationships/tags" Target="../tags/tag14.xml"/><Relationship Id="rId4"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7.xml"/><Relationship Id="rId1" Type="http://schemas.openxmlformats.org/officeDocument/2006/relationships/tags" Target="../tags/tag16.xml"/><Relationship Id="rId5" Type="http://schemas.openxmlformats.org/officeDocument/2006/relationships/image" Target="../media/image10.jpeg"/><Relationship Id="rId4"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9.xml"/><Relationship Id="rId1" Type="http://schemas.openxmlformats.org/officeDocument/2006/relationships/tags" Target="../tags/tag18.xml"/><Relationship Id="rId4" Type="http://schemas.openxmlformats.org/officeDocument/2006/relationships/notesSlide" Target="../notesSlides/notesSlide13.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1.xml"/><Relationship Id="rId1" Type="http://schemas.openxmlformats.org/officeDocument/2006/relationships/tags" Target="../tags/tag20.xml"/><Relationship Id="rId5" Type="http://schemas.openxmlformats.org/officeDocument/2006/relationships/image" Target="../media/image11.png"/><Relationship Id="rId4" Type="http://schemas.openxmlformats.org/officeDocument/2006/relationships/notesSlide" Target="../notesSlides/notesSlide14.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14.png"/><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5.xml"/><Relationship Id="rId1" Type="http://schemas.openxmlformats.org/officeDocument/2006/relationships/tags" Target="../tags/tag24.xml"/><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7.xml"/><Relationship Id="rId1" Type="http://schemas.openxmlformats.org/officeDocument/2006/relationships/tags" Target="../tags/tag26.xml"/><Relationship Id="rId5" Type="http://schemas.openxmlformats.org/officeDocument/2006/relationships/image" Target="../media/image16.png"/><Relationship Id="rId4" Type="http://schemas.openxmlformats.org/officeDocument/2006/relationships/notesSlide" Target="../notesSlides/notesSlide16.xml"/></Relationships>
</file>

<file path=ppt/slides/_rels/slide1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29.xml"/><Relationship Id="rId1" Type="http://schemas.openxmlformats.org/officeDocument/2006/relationships/tags" Target="../tags/tag28.xml"/><Relationship Id="rId4" Type="http://schemas.openxmlformats.org/officeDocument/2006/relationships/notesSlide" Target="../notesSlides/notesSlide17.xml"/></Relationships>
</file>

<file path=ppt/slides/_rels/slide1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1.xml"/><Relationship Id="rId1" Type="http://schemas.openxmlformats.org/officeDocument/2006/relationships/tags" Target="../tags/tag30.xml"/><Relationship Id="rId4" Type="http://schemas.openxmlformats.org/officeDocument/2006/relationships/notesSlide" Target="../notesSlides/notesSlide1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3.xml"/><Relationship Id="rId1" Type="http://schemas.openxmlformats.org/officeDocument/2006/relationships/tags" Target="../tags/tag32.xml"/><Relationship Id="rId5" Type="http://schemas.openxmlformats.org/officeDocument/2006/relationships/image" Target="../media/image17.png"/><Relationship Id="rId4" Type="http://schemas.openxmlformats.org/officeDocument/2006/relationships/notesSlide" Target="../notesSlides/notesSlide19.xml"/></Relationships>
</file>

<file path=ppt/slides/_rels/slide21.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5.xml"/><Relationship Id="rId1" Type="http://schemas.openxmlformats.org/officeDocument/2006/relationships/tags" Target="../tags/tag34.xml"/><Relationship Id="rId5" Type="http://schemas.openxmlformats.org/officeDocument/2006/relationships/image" Target="../media/image18.png"/><Relationship Id="rId4" Type="http://schemas.openxmlformats.org/officeDocument/2006/relationships/notesSlide" Target="../notesSlides/notesSlide2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image" Target="../media/image19.png"/><Relationship Id="rId4" Type="http://schemas.openxmlformats.org/officeDocument/2006/relationships/notesSlide" Target="../notesSlides/notesSlide21.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9.xml"/><Relationship Id="rId1" Type="http://schemas.openxmlformats.org/officeDocument/2006/relationships/tags" Target="../tags/tag38.xml"/><Relationship Id="rId5" Type="http://schemas.openxmlformats.org/officeDocument/2006/relationships/image" Target="../media/image20.png"/><Relationship Id="rId4" Type="http://schemas.openxmlformats.org/officeDocument/2006/relationships/notesSlide" Target="../notesSlides/notesSlide22.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notesSlide" Target="../notesSlides/notesSlide23.xml"/></Relationships>
</file>

<file path=ppt/slides/_rels/slide2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3.xml"/><Relationship Id="rId1" Type="http://schemas.openxmlformats.org/officeDocument/2006/relationships/tags" Target="../tags/tag42.xml"/><Relationship Id="rId5" Type="http://schemas.openxmlformats.org/officeDocument/2006/relationships/image" Target="../media/image21.jpeg"/><Relationship Id="rId4" Type="http://schemas.openxmlformats.org/officeDocument/2006/relationships/notesSlide" Target="../notesSlides/notesSlide24.xml"/></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5.xml"/><Relationship Id="rId1" Type="http://schemas.openxmlformats.org/officeDocument/2006/relationships/tags" Target="../tags/tag44.xml"/><Relationship Id="rId5" Type="http://schemas.openxmlformats.org/officeDocument/2006/relationships/image" Target="../media/image22.png"/><Relationship Id="rId4" Type="http://schemas.openxmlformats.org/officeDocument/2006/relationships/notesSlide" Target="../notesSlides/notesSlide25.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notesSlide" Target="../notesSlides/notesSlide26.xml"/></Relationships>
</file>

<file path=ppt/slides/_rels/slide2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49.xml"/><Relationship Id="rId1" Type="http://schemas.openxmlformats.org/officeDocument/2006/relationships/tags" Target="../tags/tag48.xml"/><Relationship Id="rId6" Type="http://schemas.openxmlformats.org/officeDocument/2006/relationships/image" Target="../media/image26.emf"/><Relationship Id="rId5" Type="http://schemas.openxmlformats.org/officeDocument/2006/relationships/image" Target="../media/image25.emf"/><Relationship Id="rId4" Type="http://schemas.openxmlformats.org/officeDocument/2006/relationships/notesSlide" Target="../notesSlides/notesSlide27.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1.xml"/><Relationship Id="rId7" Type="http://schemas.openxmlformats.org/officeDocument/2006/relationships/image" Target="../media/image29.png"/><Relationship Id="rId2" Type="http://schemas.openxmlformats.org/officeDocument/2006/relationships/tags" Target="../tags/tag51.xml"/><Relationship Id="rId1" Type="http://schemas.openxmlformats.org/officeDocument/2006/relationships/tags" Target="../tags/tag50.xml"/><Relationship Id="rId6" Type="http://schemas.openxmlformats.org/officeDocument/2006/relationships/image" Target="../media/image28.png"/><Relationship Id="rId5" Type="http://schemas.openxmlformats.org/officeDocument/2006/relationships/image" Target="../media/image27.png"/><Relationship Id="rId4" Type="http://schemas.openxmlformats.org/officeDocument/2006/relationships/notesSlide" Target="../notesSlides/notesSlide28.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3.xml"/><Relationship Id="rId1" Type="http://schemas.openxmlformats.org/officeDocument/2006/relationships/tags" Target="../tags/tag52.xml"/><Relationship Id="rId5" Type="http://schemas.openxmlformats.org/officeDocument/2006/relationships/image" Target="../media/image30.png"/><Relationship Id="rId4" Type="http://schemas.openxmlformats.org/officeDocument/2006/relationships/notesSlide" Target="../notesSlides/notesSlide29.xml"/></Relationships>
</file>

<file path=ppt/slides/_rels/slide3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5.xml"/><Relationship Id="rId1" Type="http://schemas.openxmlformats.org/officeDocument/2006/relationships/tags" Target="../tags/tag54.xml"/><Relationship Id="rId4" Type="http://schemas.openxmlformats.org/officeDocument/2006/relationships/notesSlide" Target="../notesSlides/notesSlide32.xml"/></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7.xml"/><Relationship Id="rId1" Type="http://schemas.openxmlformats.org/officeDocument/2006/relationships/tags" Target="../tags/tag56.xml"/><Relationship Id="rId4" Type="http://schemas.openxmlformats.org/officeDocument/2006/relationships/notesSlide" Target="../notesSlides/notesSlide33.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59.xml"/><Relationship Id="rId1" Type="http://schemas.openxmlformats.org/officeDocument/2006/relationships/tags" Target="../tags/tag58.xml"/><Relationship Id="rId4" Type="http://schemas.openxmlformats.org/officeDocument/2006/relationships/notesSlide" Target="../notesSlides/notesSlide34.xml"/></Relationships>
</file>

<file path=ppt/slides/_rels/slide3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1.xml"/><Relationship Id="rId1" Type="http://schemas.openxmlformats.org/officeDocument/2006/relationships/tags" Target="../tags/tag60.xml"/><Relationship Id="rId4" Type="http://schemas.openxmlformats.org/officeDocument/2006/relationships/notesSlide" Target="../notesSlides/notesSlide35.xml"/></Relationships>
</file>

<file path=ppt/slides/_rels/slide37.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3.xml"/><Relationship Id="rId1" Type="http://schemas.openxmlformats.org/officeDocument/2006/relationships/tags" Target="../tags/tag62.xml"/><Relationship Id="rId4" Type="http://schemas.openxmlformats.org/officeDocument/2006/relationships/notesSlide" Target="../notesSlides/notesSlide36.xml"/></Relationships>
</file>

<file path=ppt/slides/_rels/slide3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5.xml"/><Relationship Id="rId1" Type="http://schemas.openxmlformats.org/officeDocument/2006/relationships/tags" Target="../tags/tag64.xml"/><Relationship Id="rId4" Type="http://schemas.openxmlformats.org/officeDocument/2006/relationships/notesSlide" Target="../notesSlides/notesSlide37.xml"/></Relationships>
</file>

<file path=ppt/slides/_rels/slide39.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67.xml"/><Relationship Id="rId1" Type="http://schemas.openxmlformats.org/officeDocument/2006/relationships/tags" Target="../tags/tag66.xml"/><Relationship Id="rId4" Type="http://schemas.openxmlformats.org/officeDocument/2006/relationships/notesSlide" Target="../notesSlides/notesSlide38.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3.xml"/><Relationship Id="rId1" Type="http://schemas.openxmlformats.org/officeDocument/2006/relationships/tags" Target="../tags/tag2.xml"/><Relationship Id="rId5" Type="http://schemas.openxmlformats.org/officeDocument/2006/relationships/image" Target="../media/image3.jpeg"/><Relationship Id="rId4"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notesSlide" Target="../notesSlides/notesSlide39.xml"/><Relationship Id="rId1" Type="http://schemas.openxmlformats.org/officeDocument/2006/relationships/slideLayout" Target="../slideLayouts/slideLayout1.xml"/><Relationship Id="rId4"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1.xml"/><Relationship Id="rId3" Type="http://schemas.openxmlformats.org/officeDocument/2006/relationships/slideLayout" Target="../slideLayouts/slideLayout1.xml"/><Relationship Id="rId7" Type="http://schemas.openxmlformats.org/officeDocument/2006/relationships/diagramQuickStyle" Target="../diagrams/quickStyle1.xml"/><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diagramLayout" Target="../diagrams/layout1.xml"/><Relationship Id="rId5" Type="http://schemas.openxmlformats.org/officeDocument/2006/relationships/diagramData" Target="../diagrams/data1.xml"/><Relationship Id="rId10" Type="http://schemas.openxmlformats.org/officeDocument/2006/relationships/image" Target="../media/image4.png"/><Relationship Id="rId4" Type="http://schemas.openxmlformats.org/officeDocument/2006/relationships/notesSlide" Target="../notesSlides/notesSlide5.xml"/><Relationship Id="rId9" Type="http://schemas.microsoft.com/office/2007/relationships/diagramDrawing" Target="../diagrams/drawing1.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7.xml"/><Relationship Id="rId1" Type="http://schemas.openxmlformats.org/officeDocument/2006/relationships/tags" Target="../tags/tag6.xml"/><Relationship Id="rId6" Type="http://schemas.openxmlformats.org/officeDocument/2006/relationships/image" Target="../media/image6.png"/><Relationship Id="rId5" Type="http://schemas.openxmlformats.org/officeDocument/2006/relationships/image" Target="../media/image5.jpe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8" Type="http://schemas.openxmlformats.org/officeDocument/2006/relationships/diagramQuickStyle" Target="../diagrams/quickStyle2.xml"/><Relationship Id="rId13" Type="http://schemas.openxmlformats.org/officeDocument/2006/relationships/diagramQuickStyle" Target="../diagrams/quickStyle3.xml"/><Relationship Id="rId3" Type="http://schemas.openxmlformats.org/officeDocument/2006/relationships/slideLayout" Target="../slideLayouts/slideLayout1.xml"/><Relationship Id="rId7" Type="http://schemas.openxmlformats.org/officeDocument/2006/relationships/diagramLayout" Target="../diagrams/layout2.xml"/><Relationship Id="rId12" Type="http://schemas.openxmlformats.org/officeDocument/2006/relationships/diagramLayout" Target="../diagrams/layout3.xml"/><Relationship Id="rId2" Type="http://schemas.openxmlformats.org/officeDocument/2006/relationships/tags" Target="../tags/tag9.xml"/><Relationship Id="rId1" Type="http://schemas.openxmlformats.org/officeDocument/2006/relationships/tags" Target="../tags/tag8.xml"/><Relationship Id="rId6" Type="http://schemas.openxmlformats.org/officeDocument/2006/relationships/diagramData" Target="../diagrams/data2.xml"/><Relationship Id="rId11" Type="http://schemas.openxmlformats.org/officeDocument/2006/relationships/diagramData" Target="../diagrams/data3.xml"/><Relationship Id="rId5" Type="http://schemas.openxmlformats.org/officeDocument/2006/relationships/image" Target="../media/image7.png"/><Relationship Id="rId15" Type="http://schemas.microsoft.com/office/2007/relationships/diagramDrawing" Target="../diagrams/drawing3.xml"/><Relationship Id="rId10" Type="http://schemas.microsoft.com/office/2007/relationships/diagramDrawing" Target="../diagrams/drawing2.xml"/><Relationship Id="rId4" Type="http://schemas.openxmlformats.org/officeDocument/2006/relationships/notesSlide" Target="../notesSlides/notesSlide7.xml"/><Relationship Id="rId9" Type="http://schemas.openxmlformats.org/officeDocument/2006/relationships/diagramColors" Target="../diagrams/colors2.xml"/><Relationship Id="rId14" Type="http://schemas.openxmlformats.org/officeDocument/2006/relationships/diagramColors" Target="../diagrams/colors3.xml"/></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tags" Target="../tags/tag11.xml"/><Relationship Id="rId1" Type="http://schemas.openxmlformats.org/officeDocument/2006/relationships/tags" Target="../tags/tag10.xml"/><Relationship Id="rId4"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8" Type="http://schemas.openxmlformats.org/officeDocument/2006/relationships/diagramQuickStyle" Target="../diagrams/quickStyle4.xml"/><Relationship Id="rId3" Type="http://schemas.openxmlformats.org/officeDocument/2006/relationships/slideLayout" Target="../slideLayouts/slideLayout1.xml"/><Relationship Id="rId7" Type="http://schemas.openxmlformats.org/officeDocument/2006/relationships/diagramLayout" Target="../diagrams/layout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diagramData" Target="../diagrams/data4.xml"/><Relationship Id="rId11" Type="http://schemas.openxmlformats.org/officeDocument/2006/relationships/image" Target="../media/image9.png"/><Relationship Id="rId5" Type="http://schemas.openxmlformats.org/officeDocument/2006/relationships/image" Target="../media/image8.emf"/><Relationship Id="rId10" Type="http://schemas.microsoft.com/office/2007/relationships/diagramDrawing" Target="../diagrams/drawing4.xml"/><Relationship Id="rId4" Type="http://schemas.openxmlformats.org/officeDocument/2006/relationships/notesSlide" Target="../notesSlides/notesSlide9.xml"/><Relationship Id="rId9" Type="http://schemas.openxmlformats.org/officeDocument/2006/relationships/diagramColors" Target="../diagrams/colors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259"/>
          <p:cNvSpPr>
            <a:spLocks noChangeArrowheads="1"/>
          </p:cNvSpPr>
          <p:nvPr/>
        </p:nvSpPr>
        <p:spPr bwMode="auto">
          <a:xfrm>
            <a:off x="2252911" y="880021"/>
            <a:ext cx="8797396" cy="15981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buNone/>
            </a:pPr>
            <a:r>
              <a:rPr lang="zh-CN" altLang="en-US" sz="4200" b="1"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rPr>
              <a:t>血清及精浆</a:t>
            </a:r>
            <a:r>
              <a:rPr lang="en-US" altLang="zh-CN" sz="4200" b="1"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rPr>
              <a:t>AMH</a:t>
            </a:r>
            <a:r>
              <a:rPr lang="zh-CN" altLang="en-US" sz="4200" b="1"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rPr>
              <a:t>、</a:t>
            </a:r>
            <a:r>
              <a:rPr lang="en-US" altLang="zh-CN" sz="4200" b="1"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rPr>
              <a:t>INHB</a:t>
            </a:r>
            <a:r>
              <a:rPr lang="zh-CN" altLang="en-US" sz="4200" b="1"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rPr>
              <a:t>联合检测在无精子症患者诊疗中的临床应用</a:t>
            </a:r>
            <a:endParaRPr lang="zh-CN" altLang="en-US" sz="4200" cap="all" dirty="0">
              <a:solidFill>
                <a:schemeClr val="accent1"/>
              </a:solidFill>
              <a:effectLst>
                <a:outerShdw blurRad="50800" dist="38100" dir="5400000" algn="t" rotWithShape="0">
                  <a:prstClr val="black">
                    <a:alpha val="40000"/>
                  </a:prstClr>
                </a:outerShdw>
              </a:effectLst>
              <a:latin typeface="Times New Roman" panose="02020603050405020304" pitchFamily="18" charset="0"/>
              <a:cs typeface="Arial" panose="020B0604020202020204" pitchFamily="34" charset="0"/>
            </a:endParaRPr>
          </a:p>
        </p:txBody>
      </p:sp>
      <p:sp>
        <p:nvSpPr>
          <p:cNvPr id="13" name="矩形 259"/>
          <p:cNvSpPr>
            <a:spLocks noChangeArrowheads="1"/>
          </p:cNvSpPr>
          <p:nvPr/>
        </p:nvSpPr>
        <p:spPr bwMode="auto">
          <a:xfrm>
            <a:off x="3981103" y="2841961"/>
            <a:ext cx="5371192" cy="171046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lnSpc>
                <a:spcPct val="130000"/>
              </a:lnSpc>
              <a:buNone/>
            </a:pPr>
            <a:r>
              <a:rPr lang="zh-CN" altLang="en-US" sz="2800" dirty="0">
                <a:solidFill>
                  <a:schemeClr val="accent1">
                    <a:lumMod val="75000"/>
                  </a:schemeClr>
                </a:solidFill>
                <a:latin typeface="Arial" panose="020B0604020202020204" pitchFamily="34" charset="0"/>
                <a:cs typeface="Arial" panose="020B0604020202020204" pitchFamily="34" charset="0"/>
              </a:rPr>
              <a:t>宋明哲</a:t>
            </a:r>
            <a:endParaRPr lang="en-US" altLang="zh-CN" sz="2800" dirty="0">
              <a:solidFill>
                <a:schemeClr val="accent1">
                  <a:lumMod val="75000"/>
                </a:schemeClr>
              </a:solidFill>
              <a:latin typeface="Arial" panose="020B0604020202020204" pitchFamily="34" charset="0"/>
              <a:cs typeface="Arial" panose="020B0604020202020204" pitchFamily="34" charset="0"/>
            </a:endParaRPr>
          </a:p>
          <a:p>
            <a:pPr algn="ctr">
              <a:lnSpc>
                <a:spcPct val="130000"/>
              </a:lnSpc>
              <a:buNone/>
            </a:pPr>
            <a:r>
              <a:rPr lang="zh-CN" altLang="en-US" sz="2800" dirty="0">
                <a:solidFill>
                  <a:schemeClr val="accent1">
                    <a:lumMod val="75000"/>
                  </a:schemeClr>
                </a:solidFill>
                <a:latin typeface="Arial" panose="020B0604020202020204" pitchFamily="34" charset="0"/>
                <a:cs typeface="Arial" panose="020B0604020202020204" pitchFamily="34" charset="0"/>
              </a:rPr>
              <a:t>深圳中山泌尿外科医院</a:t>
            </a:r>
            <a:endParaRPr lang="en-US" altLang="zh-CN" sz="2800" dirty="0">
              <a:solidFill>
                <a:schemeClr val="accent1">
                  <a:lumMod val="75000"/>
                </a:schemeClr>
              </a:solidFill>
              <a:latin typeface="Arial" panose="020B0604020202020204" pitchFamily="34" charset="0"/>
              <a:cs typeface="Arial" panose="020B0604020202020204" pitchFamily="34" charset="0"/>
            </a:endParaRPr>
          </a:p>
          <a:p>
            <a:pPr algn="ctr">
              <a:lnSpc>
                <a:spcPct val="130000"/>
              </a:lnSpc>
              <a:buNone/>
            </a:pPr>
            <a:r>
              <a:rPr lang="en-US" altLang="zh-CN" sz="2400" dirty="0">
                <a:solidFill>
                  <a:schemeClr val="accent1">
                    <a:lumMod val="75000"/>
                  </a:schemeClr>
                </a:solidFill>
                <a:latin typeface="Arial" panose="020B0604020202020204" pitchFamily="34" charset="0"/>
                <a:cs typeface="Arial" panose="020B0604020202020204" pitchFamily="34" charset="0"/>
              </a:rPr>
              <a:t>2019.11.08</a:t>
            </a:r>
            <a:endParaRPr lang="zh-CN" altLang="en-US" sz="2400" dirty="0">
              <a:solidFill>
                <a:schemeClr val="accent1">
                  <a:lumMod val="75000"/>
                </a:schemeClr>
              </a:solidFill>
              <a:latin typeface="Arial" panose="020B0604020202020204" pitchFamily="34" charset="0"/>
              <a:cs typeface="Arial" panose="020B0604020202020204" pitchFamily="34" charset="0"/>
            </a:endParaRPr>
          </a:p>
        </p:txBody>
      </p:sp>
      <p:pic>
        <p:nvPicPr>
          <p:cNvPr id="3" name="图片 2">
            <a:extLst>
              <a:ext uri="{FF2B5EF4-FFF2-40B4-BE49-F238E27FC236}">
                <a16:creationId xmlns:a16="http://schemas.microsoft.com/office/drawing/2014/main" id="{4B131692-AF9C-4D57-BA8A-5B927C21E8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9" y="92592"/>
            <a:ext cx="3693247" cy="643414"/>
          </a:xfrm>
          <a:prstGeom prst="rect">
            <a:avLst/>
          </a:prstGeom>
        </p:spPr>
      </p:pic>
      <p:pic>
        <p:nvPicPr>
          <p:cNvPr id="6" name="图片 5">
            <a:extLst>
              <a:ext uri="{FF2B5EF4-FFF2-40B4-BE49-F238E27FC236}">
                <a16:creationId xmlns:a16="http://schemas.microsoft.com/office/drawing/2014/main" id="{48A6BC28-DB64-402C-9598-473414799669}"/>
              </a:ext>
            </a:extLst>
          </p:cNvPr>
          <p:cNvPicPr>
            <a:picLocks noChangeAspect="1"/>
          </p:cNvPicPr>
          <p:nvPr/>
        </p:nvPicPr>
        <p:blipFill rotWithShape="1">
          <a:blip r:embed="rId4">
            <a:extLst>
              <a:ext uri="{28A0092B-C50C-407E-A947-70E740481C1C}">
                <a14:useLocalDpi xmlns:a14="http://schemas.microsoft.com/office/drawing/2010/main" val="0"/>
              </a:ext>
            </a:extLst>
          </a:blip>
          <a:srcRect b="63580"/>
          <a:stretch/>
        </p:blipFill>
        <p:spPr>
          <a:xfrm>
            <a:off x="0" y="4646960"/>
            <a:ext cx="12858750" cy="2569765"/>
          </a:xfrm>
          <a:prstGeom prst="rect">
            <a:avLst/>
          </a:prstGeom>
        </p:spPr>
      </p:pic>
    </p:spTree>
    <p:extLst>
      <p:ext uri="{BB962C8B-B14F-4D97-AF65-F5344CB8AC3E}">
        <p14:creationId xmlns:p14="http://schemas.microsoft.com/office/powerpoint/2010/main" val="2972087643"/>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5704224" y="2588271"/>
            <a:ext cx="6125751" cy="677108"/>
          </a:xfrm>
          <a:prstGeom prst="rect">
            <a:avLst/>
          </a:prstGeom>
          <a:noFill/>
        </p:spPr>
        <p:txBody>
          <a:bodyPr wrap="square" lIns="0" tIns="0" rIns="0" bIns="0" rtlCol="0">
            <a:spAutoFit/>
          </a:bodyPr>
          <a:lstStyle/>
          <a:p>
            <a:r>
              <a:rPr lang="en-US" altLang="zh-CN" sz="4400" dirty="0">
                <a:solidFill>
                  <a:schemeClr val="accent1"/>
                </a:solidFill>
                <a:latin typeface="微软雅黑" panose="020B0503020204020204" pitchFamily="34" charset="-122"/>
                <a:ea typeface="微软雅黑" panose="020B0503020204020204" pitchFamily="34" charset="-122"/>
                <a:cs typeface="+mn-ea"/>
                <a:sym typeface="+mn-lt"/>
              </a:rPr>
              <a:t>INHB</a:t>
            </a:r>
            <a:r>
              <a:rPr lang="zh-CN" altLang="en-US" sz="4400" dirty="0">
                <a:solidFill>
                  <a:schemeClr val="accent1"/>
                </a:solidFill>
                <a:latin typeface="微软雅黑" panose="020B0503020204020204" pitchFamily="34" charset="-122"/>
                <a:ea typeface="微软雅黑" panose="020B0503020204020204" pitchFamily="34" charset="-122"/>
                <a:cs typeface="+mn-ea"/>
                <a:sym typeface="+mn-lt"/>
              </a:rPr>
              <a:t>、</a:t>
            </a:r>
            <a:r>
              <a:rPr lang="en-US" altLang="zh-CN" sz="4400" dirty="0">
                <a:solidFill>
                  <a:schemeClr val="accent1"/>
                </a:solidFill>
                <a:latin typeface="微软雅黑" panose="020B0503020204020204" pitchFamily="34" charset="-122"/>
                <a:ea typeface="微软雅黑" panose="020B0503020204020204" pitchFamily="34" charset="-122"/>
                <a:cs typeface="+mn-ea"/>
                <a:sym typeface="+mn-lt"/>
              </a:rPr>
              <a:t>AMH</a:t>
            </a:r>
            <a:r>
              <a:rPr lang="zh-CN" altLang="en-US" sz="4400" dirty="0">
                <a:solidFill>
                  <a:schemeClr val="accent1"/>
                </a:solidFill>
                <a:latin typeface="微软雅黑" panose="020B0503020204020204" pitchFamily="34" charset="-122"/>
                <a:ea typeface="微软雅黑" panose="020B0503020204020204" pitchFamily="34" charset="-122"/>
                <a:cs typeface="+mn-ea"/>
                <a:sym typeface="+mn-lt"/>
              </a:rPr>
              <a:t>的临床应用</a:t>
            </a:r>
          </a:p>
        </p:txBody>
      </p:sp>
      <p:sp>
        <p:nvSpPr>
          <p:cNvPr id="15" name="矩形 259"/>
          <p:cNvSpPr>
            <a:spLocks noChangeArrowheads="1"/>
          </p:cNvSpPr>
          <p:nvPr/>
        </p:nvSpPr>
        <p:spPr bwMode="auto">
          <a:xfrm>
            <a:off x="3255952" y="1951625"/>
            <a:ext cx="219644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a:solidFill>
                  <a:schemeClr val="accent1"/>
                </a:solidFill>
                <a:latin typeface="Impact" panose="020B0806030902050204" pitchFamily="34" charset="0"/>
                <a:cs typeface="Arial" panose="020B0604020202020204" pitchFamily="34" charset="0"/>
              </a:rPr>
              <a:t>02</a:t>
            </a:r>
            <a:endParaRPr lang="zh-CN" altLang="en-US" sz="13800" cap="all" spc="300" dirty="0">
              <a:solidFill>
                <a:schemeClr val="accent1"/>
              </a:solidFill>
              <a:latin typeface="Impact" panose="020B0806030902050204" pitchFamily="34" charset="0"/>
              <a:cs typeface="Arial" panose="020B0604020202020204" pitchFamily="34" charset="0"/>
            </a:endParaRPr>
          </a:p>
        </p:txBody>
      </p:sp>
      <p:pic>
        <p:nvPicPr>
          <p:cNvPr id="9" name="图片 8">
            <a:extLst>
              <a:ext uri="{FF2B5EF4-FFF2-40B4-BE49-F238E27FC236}">
                <a16:creationId xmlns:a16="http://schemas.microsoft.com/office/drawing/2014/main" id="{12C59330-6E59-4D9D-A28E-8345E34B161C}"/>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9" y="92592"/>
            <a:ext cx="3693247" cy="643414"/>
          </a:xfrm>
          <a:prstGeom prst="rect">
            <a:avLst/>
          </a:prstGeom>
        </p:spPr>
      </p:pic>
      <p:pic>
        <p:nvPicPr>
          <p:cNvPr id="10" name="图片 9">
            <a:extLst>
              <a:ext uri="{FF2B5EF4-FFF2-40B4-BE49-F238E27FC236}">
                <a16:creationId xmlns:a16="http://schemas.microsoft.com/office/drawing/2014/main" id="{82E537B4-7486-4DF8-B322-20CAD6A73B5B}"/>
              </a:ext>
            </a:extLst>
          </p:cNvPr>
          <p:cNvPicPr>
            <a:picLocks noChangeAspect="1"/>
          </p:cNvPicPr>
          <p:nvPr/>
        </p:nvPicPr>
        <p:blipFill rotWithShape="1">
          <a:blip r:embed="rId4">
            <a:extLst>
              <a:ext uri="{28A0092B-C50C-407E-A947-70E740481C1C}">
                <a14:useLocalDpi xmlns:a14="http://schemas.microsoft.com/office/drawing/2010/main" val="0"/>
              </a:ext>
            </a:extLst>
          </a:blip>
          <a:srcRect b="63580"/>
          <a:stretch/>
        </p:blipFill>
        <p:spPr>
          <a:xfrm>
            <a:off x="0" y="4646960"/>
            <a:ext cx="12858750" cy="2569765"/>
          </a:xfrm>
          <a:prstGeom prst="rect">
            <a:avLst/>
          </a:prstGeom>
        </p:spPr>
      </p:pic>
    </p:spTree>
    <p:extLst>
      <p:ext uri="{BB962C8B-B14F-4D97-AF65-F5344CB8AC3E}">
        <p14:creationId xmlns:p14="http://schemas.microsoft.com/office/powerpoint/2010/main" val="356553770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Group 118"/>
          <p:cNvGrpSpPr/>
          <p:nvPr/>
        </p:nvGrpSpPr>
        <p:grpSpPr>
          <a:xfrm>
            <a:off x="2672821" y="2140719"/>
            <a:ext cx="540187" cy="666913"/>
            <a:chOff x="1994399" y="2158871"/>
            <a:chExt cx="589804" cy="728170"/>
          </a:xfrm>
        </p:grpSpPr>
        <p:sp>
          <p:nvSpPr>
            <p:cNvPr id="120" name="Freeform 5"/>
            <p:cNvSpPr>
              <a:spLocks/>
            </p:cNvSpPr>
            <p:nvPr/>
          </p:nvSpPr>
          <p:spPr bwMode="auto">
            <a:xfrm>
              <a:off x="1994399" y="2158871"/>
              <a:ext cx="459824" cy="728170"/>
            </a:xfrm>
            <a:custGeom>
              <a:avLst/>
              <a:gdLst>
                <a:gd name="T0" fmla="*/ 139 w 139"/>
                <a:gd name="T1" fmla="*/ 218 h 218"/>
                <a:gd name="T2" fmla="*/ 139 w 139"/>
                <a:gd name="T3" fmla="*/ 0 h 218"/>
                <a:gd name="T4" fmla="*/ 109 w 139"/>
                <a:gd name="T5" fmla="*/ 0 h 218"/>
                <a:gd name="T6" fmla="*/ 0 w 139"/>
                <a:gd name="T7" fmla="*/ 109 h 218"/>
                <a:gd name="T8" fmla="*/ 0 w 139"/>
                <a:gd name="T9" fmla="*/ 109 h 218"/>
                <a:gd name="T10" fmla="*/ 109 w 139"/>
                <a:gd name="T11" fmla="*/ 218 h 218"/>
                <a:gd name="T12" fmla="*/ 139 w 139"/>
                <a:gd name="T13" fmla="*/ 218 h 218"/>
              </a:gdLst>
              <a:ahLst/>
              <a:cxnLst>
                <a:cxn ang="0">
                  <a:pos x="T0" y="T1"/>
                </a:cxn>
                <a:cxn ang="0">
                  <a:pos x="T2" y="T3"/>
                </a:cxn>
                <a:cxn ang="0">
                  <a:pos x="T4" y="T5"/>
                </a:cxn>
                <a:cxn ang="0">
                  <a:pos x="T6" y="T7"/>
                </a:cxn>
                <a:cxn ang="0">
                  <a:pos x="T8" y="T9"/>
                </a:cxn>
                <a:cxn ang="0">
                  <a:pos x="T10" y="T11"/>
                </a:cxn>
                <a:cxn ang="0">
                  <a:pos x="T12" y="T13"/>
                </a:cxn>
              </a:cxnLst>
              <a:rect l="0" t="0" r="r" b="b"/>
              <a:pathLst>
                <a:path w="139" h="218">
                  <a:moveTo>
                    <a:pt x="139" y="218"/>
                  </a:moveTo>
                  <a:cubicBezTo>
                    <a:pt x="139" y="0"/>
                    <a:pt x="139" y="0"/>
                    <a:pt x="139" y="0"/>
                  </a:cubicBezTo>
                  <a:cubicBezTo>
                    <a:pt x="109" y="0"/>
                    <a:pt x="109" y="0"/>
                    <a:pt x="109" y="0"/>
                  </a:cubicBezTo>
                  <a:cubicBezTo>
                    <a:pt x="49" y="0"/>
                    <a:pt x="0" y="49"/>
                    <a:pt x="0" y="109"/>
                  </a:cubicBezTo>
                  <a:cubicBezTo>
                    <a:pt x="0" y="109"/>
                    <a:pt x="0" y="109"/>
                    <a:pt x="0" y="109"/>
                  </a:cubicBezTo>
                  <a:cubicBezTo>
                    <a:pt x="0" y="169"/>
                    <a:pt x="49" y="218"/>
                    <a:pt x="109" y="218"/>
                  </a:cubicBezTo>
                  <a:lnTo>
                    <a:pt x="139" y="218"/>
                  </a:lnTo>
                  <a:close/>
                </a:path>
              </a:pathLst>
            </a:custGeom>
            <a:solidFill>
              <a:srgbClr val="F2F2F2"/>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1" name="Rectangle 6"/>
            <p:cNvSpPr>
              <a:spLocks noChangeArrowheads="1"/>
            </p:cNvSpPr>
            <p:nvPr/>
          </p:nvSpPr>
          <p:spPr bwMode="auto">
            <a:xfrm>
              <a:off x="2417884" y="2158871"/>
              <a:ext cx="166319" cy="728170"/>
            </a:xfrm>
            <a:prstGeom prst="rect">
              <a:avLst/>
            </a:prstGeom>
            <a:solidFill>
              <a:schemeClr val="tx1">
                <a:lumMod val="65000"/>
                <a:lumOff val="35000"/>
              </a:scheme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2" name="Freeform 9"/>
            <p:cNvSpPr>
              <a:spLocks/>
            </p:cNvSpPr>
            <p:nvPr/>
          </p:nvSpPr>
          <p:spPr bwMode="auto">
            <a:xfrm>
              <a:off x="1994399" y="2523655"/>
              <a:ext cx="585611" cy="363386"/>
            </a:xfrm>
            <a:custGeom>
              <a:avLst/>
              <a:gdLst>
                <a:gd name="T0" fmla="*/ 0 w 177"/>
                <a:gd name="T1" fmla="*/ 0 h 109"/>
                <a:gd name="T2" fmla="*/ 177 w 177"/>
                <a:gd name="T3" fmla="*/ 0 h 109"/>
                <a:gd name="T4" fmla="*/ 177 w 177"/>
                <a:gd name="T5" fmla="*/ 109 h 109"/>
                <a:gd name="T6" fmla="*/ 139 w 177"/>
                <a:gd name="T7" fmla="*/ 109 h 109"/>
                <a:gd name="T8" fmla="*/ 128 w 177"/>
                <a:gd name="T9" fmla="*/ 109 h 109"/>
                <a:gd name="T10" fmla="*/ 109 w 177"/>
                <a:gd name="T11" fmla="*/ 109 h 109"/>
                <a:gd name="T12" fmla="*/ 0 w 177"/>
                <a:gd name="T13" fmla="*/ 0 h 109"/>
              </a:gdLst>
              <a:ahLst/>
              <a:cxnLst>
                <a:cxn ang="0">
                  <a:pos x="T0" y="T1"/>
                </a:cxn>
                <a:cxn ang="0">
                  <a:pos x="T2" y="T3"/>
                </a:cxn>
                <a:cxn ang="0">
                  <a:pos x="T4" y="T5"/>
                </a:cxn>
                <a:cxn ang="0">
                  <a:pos x="T6" y="T7"/>
                </a:cxn>
                <a:cxn ang="0">
                  <a:pos x="T8" y="T9"/>
                </a:cxn>
                <a:cxn ang="0">
                  <a:pos x="T10" y="T11"/>
                </a:cxn>
                <a:cxn ang="0">
                  <a:pos x="T12" y="T13"/>
                </a:cxn>
              </a:cxnLst>
              <a:rect l="0" t="0" r="r" b="b"/>
              <a:pathLst>
                <a:path w="177" h="109">
                  <a:moveTo>
                    <a:pt x="0" y="0"/>
                  </a:moveTo>
                  <a:cubicBezTo>
                    <a:pt x="177" y="0"/>
                    <a:pt x="177" y="0"/>
                    <a:pt x="177" y="0"/>
                  </a:cubicBezTo>
                  <a:cubicBezTo>
                    <a:pt x="177" y="109"/>
                    <a:pt x="177" y="109"/>
                    <a:pt x="177" y="109"/>
                  </a:cubicBezTo>
                  <a:cubicBezTo>
                    <a:pt x="139" y="109"/>
                    <a:pt x="139" y="109"/>
                    <a:pt x="139" y="109"/>
                  </a:cubicBezTo>
                  <a:cubicBezTo>
                    <a:pt x="128" y="109"/>
                    <a:pt x="128" y="109"/>
                    <a:pt x="128" y="109"/>
                  </a:cubicBezTo>
                  <a:cubicBezTo>
                    <a:pt x="109" y="109"/>
                    <a:pt x="109" y="109"/>
                    <a:pt x="109" y="109"/>
                  </a:cubicBezTo>
                  <a:cubicBezTo>
                    <a:pt x="49" y="109"/>
                    <a:pt x="0" y="60"/>
                    <a:pt x="0" y="0"/>
                  </a:cubicBez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3" name="Group 122"/>
          <p:cNvGrpSpPr/>
          <p:nvPr/>
        </p:nvGrpSpPr>
        <p:grpSpPr>
          <a:xfrm>
            <a:off x="3213006" y="2140719"/>
            <a:ext cx="928146" cy="666913"/>
            <a:chOff x="4530194" y="4285619"/>
            <a:chExt cx="382215" cy="532444"/>
          </a:xfrm>
        </p:grpSpPr>
        <p:sp>
          <p:nvSpPr>
            <p:cNvPr id="124" name="Rectangle 7"/>
            <p:cNvSpPr>
              <a:spLocks noChangeArrowheads="1"/>
            </p:cNvSpPr>
            <p:nvPr/>
          </p:nvSpPr>
          <p:spPr bwMode="auto">
            <a:xfrm>
              <a:off x="4530194" y="4285619"/>
              <a:ext cx="382215" cy="532444"/>
            </a:xfrm>
            <a:prstGeom prst="rect">
              <a:avLst/>
            </a:pr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1</a:t>
              </a:r>
              <a:endParaRPr lang="id-ID"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5" name="Rectangle 8"/>
            <p:cNvSpPr>
              <a:spLocks noChangeArrowheads="1"/>
            </p:cNvSpPr>
            <p:nvPr/>
          </p:nvSpPr>
          <p:spPr bwMode="auto">
            <a:xfrm>
              <a:off x="4530194" y="4552352"/>
              <a:ext cx="382215" cy="265711"/>
            </a:xfrm>
            <a:prstGeom prst="rect">
              <a:avLst/>
            </a:pr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6" name="Group 125"/>
          <p:cNvGrpSpPr/>
          <p:nvPr/>
        </p:nvGrpSpPr>
        <p:grpSpPr>
          <a:xfrm>
            <a:off x="4141151" y="2140719"/>
            <a:ext cx="1303787" cy="666913"/>
            <a:chOff x="4912409" y="4285619"/>
            <a:chExt cx="382215" cy="532444"/>
          </a:xfrm>
        </p:grpSpPr>
        <p:sp>
          <p:nvSpPr>
            <p:cNvPr id="127" name="Rectangle 10"/>
            <p:cNvSpPr>
              <a:spLocks noChangeArrowheads="1"/>
            </p:cNvSpPr>
            <p:nvPr/>
          </p:nvSpPr>
          <p:spPr bwMode="auto">
            <a:xfrm>
              <a:off x="4912409" y="4285619"/>
              <a:ext cx="382215" cy="532444"/>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8" name="Rectangle 11"/>
            <p:cNvSpPr>
              <a:spLocks noChangeArrowheads="1"/>
            </p:cNvSpPr>
            <p:nvPr/>
          </p:nvSpPr>
          <p:spPr bwMode="auto">
            <a:xfrm>
              <a:off x="4912409" y="4552352"/>
              <a:ext cx="382215" cy="265711"/>
            </a:xfrm>
            <a:prstGeom prst="rect">
              <a:avLst/>
            </a:prstGeom>
            <a:solidFill>
              <a:srgbClr val="333333">
                <a:alpha val="10000"/>
              </a:srgbClr>
            </a:solid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29" name="Group 128"/>
          <p:cNvGrpSpPr/>
          <p:nvPr/>
        </p:nvGrpSpPr>
        <p:grpSpPr>
          <a:xfrm>
            <a:off x="5444940" y="2140719"/>
            <a:ext cx="1915184" cy="666913"/>
            <a:chOff x="5294624" y="4285619"/>
            <a:chExt cx="383237" cy="532444"/>
          </a:xfrm>
        </p:grpSpPr>
        <p:sp>
          <p:nvSpPr>
            <p:cNvPr id="130" name="Rectangle 12"/>
            <p:cNvSpPr>
              <a:spLocks noChangeArrowheads="1"/>
            </p:cNvSpPr>
            <p:nvPr/>
          </p:nvSpPr>
          <p:spPr bwMode="auto">
            <a:xfrm>
              <a:off x="5294624" y="4285619"/>
              <a:ext cx="383237" cy="532444"/>
            </a:xfrm>
            <a:prstGeom prst="rect">
              <a:avLst/>
            </a:prstGeom>
            <a:solidFill>
              <a:schemeClr val="accent4"/>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2</a:t>
              </a:r>
              <a:endParaRPr lang="id-ID"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1" name="Rectangle 13"/>
            <p:cNvSpPr>
              <a:spLocks noChangeArrowheads="1"/>
            </p:cNvSpPr>
            <p:nvPr/>
          </p:nvSpPr>
          <p:spPr bwMode="auto">
            <a:xfrm>
              <a:off x="5294624" y="4559293"/>
              <a:ext cx="383237" cy="258769"/>
            </a:xfrm>
            <a:prstGeom prst="rect">
              <a:avLst/>
            </a:prstGeom>
            <a:solidFill>
              <a:srgbClr val="333333">
                <a:alpha val="10000"/>
              </a:srgbClr>
            </a:solid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33" name="Rectangle 14"/>
          <p:cNvSpPr>
            <a:spLocks noChangeArrowheads="1"/>
          </p:cNvSpPr>
          <p:nvPr/>
        </p:nvSpPr>
        <p:spPr bwMode="auto">
          <a:xfrm>
            <a:off x="7360123" y="2140719"/>
            <a:ext cx="1291596" cy="666913"/>
          </a:xfrm>
          <a:prstGeom prst="rect">
            <a:avLst/>
          </a:prstGeom>
          <a:solidFill>
            <a:schemeClr val="accent5"/>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endParaRPr lang="id-ID" sz="1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135" name="Group 134"/>
          <p:cNvGrpSpPr/>
          <p:nvPr/>
        </p:nvGrpSpPr>
        <p:grpSpPr>
          <a:xfrm>
            <a:off x="8651718" y="2140719"/>
            <a:ext cx="928146" cy="666913"/>
            <a:chOff x="6060077" y="4285619"/>
            <a:chExt cx="382215" cy="532444"/>
          </a:xfrm>
        </p:grpSpPr>
        <p:sp>
          <p:nvSpPr>
            <p:cNvPr id="136" name="Rectangle 16"/>
            <p:cNvSpPr>
              <a:spLocks noChangeArrowheads="1"/>
            </p:cNvSpPr>
            <p:nvPr/>
          </p:nvSpPr>
          <p:spPr bwMode="auto">
            <a:xfrm>
              <a:off x="6060077" y="4285619"/>
              <a:ext cx="382215" cy="532444"/>
            </a:xfrm>
            <a:prstGeom prst="rect">
              <a:avLst/>
            </a:prstGeom>
            <a:solidFill>
              <a:schemeClr val="accent6"/>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83748" tIns="41874" rIns="83748" bIns="41874" numCol="1" anchor="ctr" anchorCtr="0" compatLnSpc="1">
              <a:prstTxWarp prst="textNoShape">
                <a:avLst/>
              </a:prstTxWarp>
            </a:bodyPr>
            <a:lstStyle/>
            <a:p>
              <a:pPr algn="ctr">
                <a:lnSpc>
                  <a:spcPct val="120000"/>
                </a:lnSpc>
              </a:pPr>
              <a:r>
                <a:rPr lang="en-US"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id-ID" sz="28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7" name="Rectangle 17"/>
            <p:cNvSpPr>
              <a:spLocks noChangeArrowheads="1"/>
            </p:cNvSpPr>
            <p:nvPr/>
          </p:nvSpPr>
          <p:spPr bwMode="auto">
            <a:xfrm>
              <a:off x="6060077" y="4552352"/>
              <a:ext cx="382215" cy="265711"/>
            </a:xfrm>
            <a:prstGeom prst="rect">
              <a:avLst/>
            </a:prstGeom>
            <a:solidFill>
              <a:srgbClr val="333333">
                <a:alpha val="10000"/>
              </a:srgbClr>
            </a:solidFill>
            <a:ln>
              <a:noFill/>
            </a:ln>
          </p:spPr>
          <p:txBody>
            <a:bodyPr vert="horz" wrap="square" lIns="83748" tIns="41874" rIns="83748" bIns="41874" numCol="1" anchor="ctr"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38" name="Group 137"/>
          <p:cNvGrpSpPr/>
          <p:nvPr/>
        </p:nvGrpSpPr>
        <p:grpSpPr>
          <a:xfrm>
            <a:off x="9579864" y="2140719"/>
            <a:ext cx="606066" cy="666913"/>
            <a:chOff x="7739063" y="3990975"/>
            <a:chExt cx="414338" cy="827088"/>
          </a:xfrm>
        </p:grpSpPr>
        <p:sp>
          <p:nvSpPr>
            <p:cNvPr id="139" name="Freeform 18"/>
            <p:cNvSpPr>
              <a:spLocks/>
            </p:cNvSpPr>
            <p:nvPr/>
          </p:nvSpPr>
          <p:spPr bwMode="auto">
            <a:xfrm>
              <a:off x="7739063" y="3990975"/>
              <a:ext cx="414338" cy="827088"/>
            </a:xfrm>
            <a:custGeom>
              <a:avLst/>
              <a:gdLst>
                <a:gd name="T0" fmla="*/ 261 w 261"/>
                <a:gd name="T1" fmla="*/ 261 h 521"/>
                <a:gd name="T2" fmla="*/ 0 w 261"/>
                <a:gd name="T3" fmla="*/ 0 h 521"/>
                <a:gd name="T4" fmla="*/ 0 w 261"/>
                <a:gd name="T5" fmla="*/ 521 h 521"/>
                <a:gd name="T6" fmla="*/ 261 w 261"/>
                <a:gd name="T7" fmla="*/ 261 h 521"/>
              </a:gdLst>
              <a:ahLst/>
              <a:cxnLst>
                <a:cxn ang="0">
                  <a:pos x="T0" y="T1"/>
                </a:cxn>
                <a:cxn ang="0">
                  <a:pos x="T2" y="T3"/>
                </a:cxn>
                <a:cxn ang="0">
                  <a:pos x="T4" y="T5"/>
                </a:cxn>
                <a:cxn ang="0">
                  <a:pos x="T6" y="T7"/>
                </a:cxn>
              </a:cxnLst>
              <a:rect l="0" t="0" r="r" b="b"/>
              <a:pathLst>
                <a:path w="261" h="521">
                  <a:moveTo>
                    <a:pt x="261" y="261"/>
                  </a:moveTo>
                  <a:lnTo>
                    <a:pt x="0" y="0"/>
                  </a:lnTo>
                  <a:lnTo>
                    <a:pt x="0" y="521"/>
                  </a:lnTo>
                  <a:lnTo>
                    <a:pt x="261" y="261"/>
                  </a:lnTo>
                  <a:close/>
                </a:path>
              </a:pathLst>
            </a:custGeom>
            <a:solidFill>
              <a:srgbClr val="ECAE7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0" name="Freeform 19"/>
            <p:cNvSpPr>
              <a:spLocks/>
            </p:cNvSpPr>
            <p:nvPr/>
          </p:nvSpPr>
          <p:spPr bwMode="auto">
            <a:xfrm>
              <a:off x="8027988" y="4283075"/>
              <a:ext cx="125413" cy="242888"/>
            </a:xfrm>
            <a:custGeom>
              <a:avLst/>
              <a:gdLst>
                <a:gd name="T0" fmla="*/ 79 w 79"/>
                <a:gd name="T1" fmla="*/ 77 h 153"/>
                <a:gd name="T2" fmla="*/ 0 w 79"/>
                <a:gd name="T3" fmla="*/ 153 h 153"/>
                <a:gd name="T4" fmla="*/ 0 w 79"/>
                <a:gd name="T5" fmla="*/ 0 h 153"/>
                <a:gd name="T6" fmla="*/ 0 w 79"/>
                <a:gd name="T7" fmla="*/ 0 h 153"/>
                <a:gd name="T8" fmla="*/ 79 w 79"/>
                <a:gd name="T9" fmla="*/ 77 h 153"/>
              </a:gdLst>
              <a:ahLst/>
              <a:cxnLst>
                <a:cxn ang="0">
                  <a:pos x="T0" y="T1"/>
                </a:cxn>
                <a:cxn ang="0">
                  <a:pos x="T2" y="T3"/>
                </a:cxn>
                <a:cxn ang="0">
                  <a:pos x="T4" y="T5"/>
                </a:cxn>
                <a:cxn ang="0">
                  <a:pos x="T6" y="T7"/>
                </a:cxn>
                <a:cxn ang="0">
                  <a:pos x="T8" y="T9"/>
                </a:cxn>
              </a:cxnLst>
              <a:rect l="0" t="0" r="r" b="b"/>
              <a:pathLst>
                <a:path w="79" h="153">
                  <a:moveTo>
                    <a:pt x="79" y="77"/>
                  </a:moveTo>
                  <a:lnTo>
                    <a:pt x="0" y="153"/>
                  </a:lnTo>
                  <a:lnTo>
                    <a:pt x="0" y="0"/>
                  </a:lnTo>
                  <a:lnTo>
                    <a:pt x="0" y="0"/>
                  </a:lnTo>
                  <a:lnTo>
                    <a:pt x="79" y="77"/>
                  </a:lnTo>
                  <a:close/>
                </a:path>
              </a:pathLst>
            </a:custGeom>
            <a:solidFill>
              <a:srgbClr val="3333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1" name="Freeform 20"/>
            <p:cNvSpPr>
              <a:spLocks/>
            </p:cNvSpPr>
            <p:nvPr/>
          </p:nvSpPr>
          <p:spPr bwMode="auto">
            <a:xfrm>
              <a:off x="7739063" y="4405313"/>
              <a:ext cx="414338" cy="412750"/>
            </a:xfrm>
            <a:custGeom>
              <a:avLst/>
              <a:gdLst>
                <a:gd name="T0" fmla="*/ 261 w 261"/>
                <a:gd name="T1" fmla="*/ 0 h 260"/>
                <a:gd name="T2" fmla="*/ 0 w 261"/>
                <a:gd name="T3" fmla="*/ 260 h 260"/>
                <a:gd name="T4" fmla="*/ 0 w 261"/>
                <a:gd name="T5" fmla="*/ 0 h 260"/>
                <a:gd name="T6" fmla="*/ 261 w 261"/>
                <a:gd name="T7" fmla="*/ 0 h 260"/>
              </a:gdLst>
              <a:ahLst/>
              <a:cxnLst>
                <a:cxn ang="0">
                  <a:pos x="T0" y="T1"/>
                </a:cxn>
                <a:cxn ang="0">
                  <a:pos x="T2" y="T3"/>
                </a:cxn>
                <a:cxn ang="0">
                  <a:pos x="T4" y="T5"/>
                </a:cxn>
                <a:cxn ang="0">
                  <a:pos x="T6" y="T7"/>
                </a:cxn>
              </a:cxnLst>
              <a:rect l="0" t="0" r="r" b="b"/>
              <a:pathLst>
                <a:path w="261" h="260">
                  <a:moveTo>
                    <a:pt x="261" y="0"/>
                  </a:moveTo>
                  <a:lnTo>
                    <a:pt x="0" y="260"/>
                  </a:lnTo>
                  <a:lnTo>
                    <a:pt x="0" y="0"/>
                  </a:lnTo>
                  <a:lnTo>
                    <a:pt x="261" y="0"/>
                  </a:lnTo>
                  <a:close/>
                </a:path>
              </a:pathLst>
            </a:custGeom>
            <a:solidFill>
              <a:srgbClr val="333333">
                <a:alpha val="10000"/>
              </a:srgbClr>
            </a:solidFill>
            <a:ln>
              <a:noFill/>
            </a:ln>
          </p:spPr>
          <p:txBody>
            <a:bodyPr vert="horz" wrap="square" lIns="83748" tIns="41874" rIns="83748" bIns="41874" numCol="1" anchor="t" anchorCtr="0" compatLnSpc="1">
              <a:prstTxWarp prst="textNoShape">
                <a:avLst/>
              </a:prstTxWarp>
            </a:bodyPr>
            <a:lstStyle/>
            <a:p>
              <a:pPr algn="ctr">
                <a:lnSpc>
                  <a:spcPct val="120000"/>
                </a:lnSpc>
              </a:pPr>
              <a:endParaRPr lang="id-ID" sz="14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2" name="Group 1"/>
          <p:cNvGrpSpPr/>
          <p:nvPr/>
        </p:nvGrpSpPr>
        <p:grpSpPr>
          <a:xfrm>
            <a:off x="3183042" y="2873209"/>
            <a:ext cx="508856" cy="747970"/>
            <a:chOff x="2535169" y="2732605"/>
            <a:chExt cx="508856" cy="816672"/>
          </a:xfrm>
        </p:grpSpPr>
        <p:cxnSp>
          <p:nvCxnSpPr>
            <p:cNvPr id="143" name="Straight Connector 142"/>
            <p:cNvCxnSpPr/>
            <p:nvPr/>
          </p:nvCxnSpPr>
          <p:spPr>
            <a:xfrm rot="10800000">
              <a:off x="3044025" y="2732605"/>
              <a:ext cx="0" cy="360191"/>
            </a:xfrm>
            <a:prstGeom prst="line">
              <a:avLst/>
            </a:prstGeom>
            <a:ln>
              <a:solidFill>
                <a:schemeClr val="accent1"/>
              </a:solidFill>
              <a:tailEnd type="oval"/>
            </a:ln>
          </p:spPr>
          <p:style>
            <a:lnRef idx="1">
              <a:schemeClr val="accent1"/>
            </a:lnRef>
            <a:fillRef idx="0">
              <a:schemeClr val="accent1"/>
            </a:fillRef>
            <a:effectRef idx="0">
              <a:schemeClr val="accent1"/>
            </a:effectRef>
            <a:fontRef idx="minor">
              <a:schemeClr val="tx1"/>
            </a:fontRef>
          </p:style>
        </p:cxnSp>
        <p:sp>
          <p:nvSpPr>
            <p:cNvPr id="144" name="Oval 143"/>
            <p:cNvSpPr>
              <a:spLocks noChangeAspect="1"/>
            </p:cNvSpPr>
            <p:nvPr/>
          </p:nvSpPr>
          <p:spPr>
            <a:xfrm>
              <a:off x="2768028" y="2997284"/>
              <a:ext cx="551992" cy="551992"/>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endParaRPr lang="en-AU" sz="10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46" name="Text Placeholder 33"/>
          <p:cNvSpPr txBox="1">
            <a:spLocks/>
          </p:cNvSpPr>
          <p:nvPr/>
        </p:nvSpPr>
        <p:spPr>
          <a:xfrm>
            <a:off x="2958698" y="3825406"/>
            <a:ext cx="1382445" cy="82753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zh-CN" altLang="en-US" sz="2400" b="1" dirty="0">
                <a:solidFill>
                  <a:srgbClr val="212E3C"/>
                </a:solidFill>
                <a:latin typeface="宋体" panose="02010600030101010101" pitchFamily="2" charset="-122"/>
                <a:ea typeface="宋体" panose="02010600030101010101" pitchFamily="2" charset="-122"/>
                <a:sym typeface="Arial" panose="020B0604020202020204" pitchFamily="34" charset="0"/>
              </a:rPr>
              <a:t>睾丸生精功能评估</a:t>
            </a:r>
            <a:endParaRPr lang="id-ID" altLang="zh-CN" sz="2400" b="1" dirty="0">
              <a:solidFill>
                <a:srgbClr val="212E3C"/>
              </a:solidFill>
              <a:latin typeface="宋体" panose="02010600030101010101" pitchFamily="2" charset="-122"/>
              <a:ea typeface="宋体" panose="02010600030101010101" pitchFamily="2" charset="-122"/>
              <a:sym typeface="Arial" panose="020B0604020202020204" pitchFamily="34" charset="0"/>
            </a:endParaRPr>
          </a:p>
        </p:txBody>
      </p:sp>
      <p:grpSp>
        <p:nvGrpSpPr>
          <p:cNvPr id="3" name="Group 2"/>
          <p:cNvGrpSpPr/>
          <p:nvPr/>
        </p:nvGrpSpPr>
        <p:grpSpPr>
          <a:xfrm>
            <a:off x="6171768" y="2873210"/>
            <a:ext cx="505556" cy="1991870"/>
            <a:chOff x="4048268" y="2732606"/>
            <a:chExt cx="551992" cy="2174827"/>
          </a:xfrm>
        </p:grpSpPr>
        <p:cxnSp>
          <p:nvCxnSpPr>
            <p:cNvPr id="153" name="Straight Connector 152"/>
            <p:cNvCxnSpPr/>
            <p:nvPr/>
          </p:nvCxnSpPr>
          <p:spPr>
            <a:xfrm flipV="1">
              <a:off x="4324265" y="2732606"/>
              <a:ext cx="0" cy="1848567"/>
            </a:xfrm>
            <a:prstGeom prst="line">
              <a:avLst/>
            </a:prstGeom>
            <a:ln>
              <a:solidFill>
                <a:schemeClr val="accent2"/>
              </a:solidFill>
              <a:tailEnd type="oval"/>
            </a:ln>
          </p:spPr>
          <p:style>
            <a:lnRef idx="1">
              <a:schemeClr val="accent1"/>
            </a:lnRef>
            <a:fillRef idx="0">
              <a:schemeClr val="accent1"/>
            </a:fillRef>
            <a:effectRef idx="0">
              <a:schemeClr val="accent1"/>
            </a:effectRef>
            <a:fontRef idx="minor">
              <a:schemeClr val="tx1"/>
            </a:fontRef>
          </p:style>
        </p:cxnSp>
        <p:sp>
          <p:nvSpPr>
            <p:cNvPr id="154" name="Oval 153"/>
            <p:cNvSpPr>
              <a:spLocks noChangeAspect="1"/>
            </p:cNvSpPr>
            <p:nvPr/>
          </p:nvSpPr>
          <p:spPr>
            <a:xfrm>
              <a:off x="4048268" y="4355441"/>
              <a:ext cx="551992" cy="551992"/>
            </a:xfrm>
            <a:prstGeom prst="ellips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endParaRPr lang="en-AU"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56" name="Text Placeholder 33"/>
          <p:cNvSpPr txBox="1">
            <a:spLocks/>
          </p:cNvSpPr>
          <p:nvPr/>
        </p:nvSpPr>
        <p:spPr>
          <a:xfrm>
            <a:off x="5781303" y="5021039"/>
            <a:ext cx="1434804" cy="82753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pPr>
            <a:r>
              <a:rPr lang="en-US" altLang="zh-CN" sz="2400" b="1" dirty="0">
                <a:solidFill>
                  <a:srgbClr val="212E3C"/>
                </a:solidFill>
                <a:latin typeface="宋体" panose="02010600030101010101" pitchFamily="2" charset="-122"/>
                <a:ea typeface="宋体" panose="02010600030101010101" pitchFamily="2" charset="-122"/>
                <a:sym typeface="Arial" panose="020B0604020202020204" pitchFamily="34" charset="0"/>
              </a:rPr>
              <a:t>OA</a:t>
            </a:r>
            <a:r>
              <a:rPr lang="zh-CN" altLang="en-US" sz="2400" b="1" dirty="0">
                <a:solidFill>
                  <a:srgbClr val="212E3C"/>
                </a:solidFill>
                <a:latin typeface="宋体" panose="02010600030101010101" pitchFamily="2" charset="-122"/>
                <a:ea typeface="宋体" panose="02010600030101010101" pitchFamily="2" charset="-122"/>
                <a:sym typeface="Arial" panose="020B0604020202020204" pitchFamily="34" charset="0"/>
              </a:rPr>
              <a:t>与</a:t>
            </a:r>
            <a:r>
              <a:rPr lang="en-US" altLang="zh-CN" sz="2400" b="1" dirty="0">
                <a:solidFill>
                  <a:srgbClr val="212E3C"/>
                </a:solidFill>
                <a:latin typeface="宋体" panose="02010600030101010101" pitchFamily="2" charset="-122"/>
                <a:ea typeface="宋体" panose="02010600030101010101" pitchFamily="2" charset="-122"/>
                <a:sym typeface="Arial" panose="020B0604020202020204" pitchFamily="34" charset="0"/>
              </a:rPr>
              <a:t>NOA</a:t>
            </a:r>
            <a:r>
              <a:rPr lang="zh-CN" altLang="en-US" sz="2400" b="1" dirty="0">
                <a:solidFill>
                  <a:srgbClr val="212E3C"/>
                </a:solidFill>
                <a:latin typeface="宋体" panose="02010600030101010101" pitchFamily="2" charset="-122"/>
                <a:ea typeface="宋体" panose="02010600030101010101" pitchFamily="2" charset="-122"/>
                <a:sym typeface="Arial" panose="020B0604020202020204" pitchFamily="34" charset="0"/>
              </a:rPr>
              <a:t>的鉴别诊断</a:t>
            </a:r>
          </a:p>
        </p:txBody>
      </p:sp>
      <p:grpSp>
        <p:nvGrpSpPr>
          <p:cNvPr id="7" name="Group 6"/>
          <p:cNvGrpSpPr/>
          <p:nvPr/>
        </p:nvGrpSpPr>
        <p:grpSpPr>
          <a:xfrm>
            <a:off x="8857897" y="2873209"/>
            <a:ext cx="505556" cy="747969"/>
            <a:chOff x="8747586" y="2732605"/>
            <a:chExt cx="551992" cy="816671"/>
          </a:xfrm>
        </p:grpSpPr>
        <p:cxnSp>
          <p:nvCxnSpPr>
            <p:cNvPr id="163" name="Straight Connector 162"/>
            <p:cNvCxnSpPr/>
            <p:nvPr/>
          </p:nvCxnSpPr>
          <p:spPr>
            <a:xfrm rot="10800000">
              <a:off x="9023583" y="2732605"/>
              <a:ext cx="0" cy="360191"/>
            </a:xfrm>
            <a:prstGeom prst="line">
              <a:avLst/>
            </a:prstGeom>
            <a:ln>
              <a:solidFill>
                <a:schemeClr val="accent6"/>
              </a:solidFill>
              <a:tailEnd type="oval"/>
            </a:ln>
          </p:spPr>
          <p:style>
            <a:lnRef idx="1">
              <a:schemeClr val="accent1"/>
            </a:lnRef>
            <a:fillRef idx="0">
              <a:schemeClr val="accent1"/>
            </a:fillRef>
            <a:effectRef idx="0">
              <a:schemeClr val="accent1"/>
            </a:effectRef>
            <a:fontRef idx="minor">
              <a:schemeClr val="tx1"/>
            </a:fontRef>
          </p:style>
        </p:cxnSp>
        <p:sp>
          <p:nvSpPr>
            <p:cNvPr id="164" name="Oval 163"/>
            <p:cNvSpPr>
              <a:spLocks noChangeAspect="1"/>
            </p:cNvSpPr>
            <p:nvPr/>
          </p:nvSpPr>
          <p:spPr>
            <a:xfrm>
              <a:off x="8747586" y="2997284"/>
              <a:ext cx="551992" cy="551992"/>
            </a:xfrm>
            <a:prstGeom prst="ellipse">
              <a:avLst/>
            </a:prstGeom>
            <a:solidFill>
              <a:schemeClr val="accent6"/>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0" rIns="0" bIns="0" numCol="1" spcCol="0" rtlCol="0" fromWordArt="0" anchor="ctr" anchorCtr="1" forceAA="0" compatLnSpc="1">
              <a:prstTxWarp prst="textNoShape">
                <a:avLst/>
              </a:prstTxWarp>
              <a:noAutofit/>
            </a:bodyPr>
            <a:lstStyle/>
            <a:p>
              <a:pPr algn="ctr">
                <a:lnSpc>
                  <a:spcPct val="120000"/>
                </a:lnSpc>
              </a:pPr>
              <a:endParaRPr lang="en-US" sz="10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166" name="Text Placeholder 33"/>
          <p:cNvSpPr txBox="1">
            <a:spLocks/>
          </p:cNvSpPr>
          <p:nvPr/>
        </p:nvSpPr>
        <p:spPr>
          <a:xfrm>
            <a:off x="8395424" y="3825406"/>
            <a:ext cx="1544431" cy="827534"/>
          </a:xfrm>
          <a:prstGeom prst="rect">
            <a:avLst/>
          </a:prstGeom>
        </p:spPr>
        <p:txBody>
          <a:bodyPr wrap="square" lIns="0" tIns="0" rIns="0" bIns="0">
            <a:sp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Neris Thin" panose="00000300000000000000" pitchFamily="50" charset="0"/>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Neris Thin" panose="00000300000000000000" pitchFamily="50"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Neris Thin" panose="00000300000000000000" pitchFamily="50"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Neris Thin" panose="00000300000000000000" pitchFamily="50"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20000"/>
              </a:lnSpc>
              <a:buNone/>
              <a:defRPr sz="1800">
                <a:solidFill>
                  <a:srgbClr val="000000"/>
                </a:solidFill>
              </a:defRPr>
            </a:pPr>
            <a:r>
              <a:rPr lang="zh-CN" altLang="en-US" sz="2400" b="1" dirty="0">
                <a:solidFill>
                  <a:srgbClr val="212E3C"/>
                </a:solidFill>
                <a:latin typeface="宋体" panose="02010600030101010101" pitchFamily="2" charset="-122"/>
                <a:ea typeface="宋体" panose="02010600030101010101" pitchFamily="2" charset="-122"/>
                <a:sym typeface="Arial" panose="020B0604020202020204" pitchFamily="34" charset="0"/>
              </a:rPr>
              <a:t>手术取精获精率的预测</a:t>
            </a:r>
          </a:p>
        </p:txBody>
      </p:sp>
      <p:sp>
        <p:nvSpPr>
          <p:cNvPr id="53" name="任意多边形 18">
            <a:extLst>
              <a:ext uri="{FF2B5EF4-FFF2-40B4-BE49-F238E27FC236}">
                <a16:creationId xmlns:a16="http://schemas.microsoft.com/office/drawing/2014/main" id="{0C18FA70-501F-45FA-9762-E467BB12F611}"/>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4" name="任意多边形 23">
            <a:extLst>
              <a:ext uri="{FF2B5EF4-FFF2-40B4-BE49-F238E27FC236}">
                <a16:creationId xmlns:a16="http://schemas.microsoft.com/office/drawing/2014/main" id="{46F8AF75-5DDC-45D6-B889-E7F398C3A26F}"/>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Content Placeholder 2">
            <a:extLst>
              <a:ext uri="{FF2B5EF4-FFF2-40B4-BE49-F238E27FC236}">
                <a16:creationId xmlns:a16="http://schemas.microsoft.com/office/drawing/2014/main" id="{6A26AE17-4A56-4B72-9481-FEE008F7D0D3}"/>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临床应用</a:t>
            </a:r>
            <a:endPar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8" name="组合 7">
            <a:extLst>
              <a:ext uri="{FF2B5EF4-FFF2-40B4-BE49-F238E27FC236}">
                <a16:creationId xmlns:a16="http://schemas.microsoft.com/office/drawing/2014/main" id="{3F8D35D3-7F94-460D-998C-0CC88E2D64EA}"/>
              </a:ext>
            </a:extLst>
          </p:cNvPr>
          <p:cNvGrpSpPr/>
          <p:nvPr/>
        </p:nvGrpSpPr>
        <p:grpSpPr>
          <a:xfrm>
            <a:off x="3837087" y="1384077"/>
            <a:ext cx="6596850" cy="646331"/>
            <a:chOff x="3867343" y="1238753"/>
            <a:chExt cx="6596850" cy="646331"/>
          </a:xfrm>
        </p:grpSpPr>
        <p:sp>
          <p:nvSpPr>
            <p:cNvPr id="5" name="文本框 4">
              <a:extLst>
                <a:ext uri="{FF2B5EF4-FFF2-40B4-BE49-F238E27FC236}">
                  <a16:creationId xmlns:a16="http://schemas.microsoft.com/office/drawing/2014/main" id="{C7A36EE4-947F-4663-8084-B865B6900270}"/>
                </a:ext>
              </a:extLst>
            </p:cNvPr>
            <p:cNvSpPr txBox="1"/>
            <p:nvPr/>
          </p:nvSpPr>
          <p:spPr>
            <a:xfrm>
              <a:off x="3867343" y="1238753"/>
              <a:ext cx="2707037" cy="646331"/>
            </a:xfrm>
            <a:prstGeom prst="rect">
              <a:avLst/>
            </a:prstGeom>
            <a:noFill/>
          </p:spPr>
          <p:txBody>
            <a:bodyPr wrap="square" rtlCol="0">
              <a:spAutoFit/>
            </a:bodyPr>
            <a:lstStyle/>
            <a:p>
              <a:r>
                <a:rPr lang="zh-CN" altLang="en-US" sz="3600" dirty="0">
                  <a:solidFill>
                    <a:srgbClr val="C00000"/>
                  </a:solidFill>
                </a:rPr>
                <a:t>病因诊断</a:t>
              </a:r>
            </a:p>
          </p:txBody>
        </p:sp>
        <p:sp>
          <p:nvSpPr>
            <p:cNvPr id="40" name="文本框 39">
              <a:extLst>
                <a:ext uri="{FF2B5EF4-FFF2-40B4-BE49-F238E27FC236}">
                  <a16:creationId xmlns:a16="http://schemas.microsoft.com/office/drawing/2014/main" id="{94F2FA36-3E6F-43B0-9545-90C5A8686CEF}"/>
                </a:ext>
              </a:extLst>
            </p:cNvPr>
            <p:cNvSpPr txBox="1"/>
            <p:nvPr/>
          </p:nvSpPr>
          <p:spPr>
            <a:xfrm>
              <a:off x="7757156" y="1238753"/>
              <a:ext cx="2707037" cy="646331"/>
            </a:xfrm>
            <a:prstGeom prst="rect">
              <a:avLst/>
            </a:prstGeom>
            <a:noFill/>
          </p:spPr>
          <p:txBody>
            <a:bodyPr wrap="square" rtlCol="0">
              <a:spAutoFit/>
            </a:bodyPr>
            <a:lstStyle/>
            <a:p>
              <a:r>
                <a:rPr lang="zh-CN" altLang="en-US" sz="3600" dirty="0">
                  <a:solidFill>
                    <a:srgbClr val="C00000"/>
                  </a:solidFill>
                </a:rPr>
                <a:t>预测疗效</a:t>
              </a:r>
            </a:p>
          </p:txBody>
        </p:sp>
        <p:sp>
          <p:nvSpPr>
            <p:cNvPr id="6" name="箭头: 燕尾形 5">
              <a:extLst>
                <a:ext uri="{FF2B5EF4-FFF2-40B4-BE49-F238E27FC236}">
                  <a16:creationId xmlns:a16="http://schemas.microsoft.com/office/drawing/2014/main" id="{0D551F83-A73D-4ADD-B942-AABA230D0EA2}"/>
                </a:ext>
              </a:extLst>
            </p:cNvPr>
            <p:cNvSpPr/>
            <p:nvPr/>
          </p:nvSpPr>
          <p:spPr>
            <a:xfrm>
              <a:off x="6027584" y="1325957"/>
              <a:ext cx="1575934" cy="416852"/>
            </a:xfrm>
            <a:prstGeom prst="notchedRightArrow">
              <a:avLst/>
            </a:prstGeom>
            <a:solidFill>
              <a:srgbClr val="FABCA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17710444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任意多边形 18"/>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4" name="任意多边形 23"/>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1" name="Content Placeholder 2"/>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无精子症</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Rectangle 11">
            <a:extLst>
              <a:ext uri="{FF2B5EF4-FFF2-40B4-BE49-F238E27FC236}">
                <a16:creationId xmlns:a16="http://schemas.microsoft.com/office/drawing/2014/main" id="{297CE8AB-5CDF-4998-B0AC-6AA5D210F84C}"/>
              </a:ext>
            </a:extLst>
          </p:cNvPr>
          <p:cNvSpPr/>
          <p:nvPr/>
        </p:nvSpPr>
        <p:spPr>
          <a:xfrm>
            <a:off x="349932" y="4396034"/>
            <a:ext cx="3486051" cy="22840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Rectangle 12">
            <a:extLst>
              <a:ext uri="{FF2B5EF4-FFF2-40B4-BE49-F238E27FC236}">
                <a16:creationId xmlns:a16="http://schemas.microsoft.com/office/drawing/2014/main" id="{8DE5835C-8546-407E-955F-DCE7F2F425FB}"/>
              </a:ext>
            </a:extLst>
          </p:cNvPr>
          <p:cNvSpPr/>
          <p:nvPr/>
        </p:nvSpPr>
        <p:spPr>
          <a:xfrm>
            <a:off x="3165387" y="3888473"/>
            <a:ext cx="3375786" cy="227503"/>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Rectangle 13">
            <a:extLst>
              <a:ext uri="{FF2B5EF4-FFF2-40B4-BE49-F238E27FC236}">
                <a16:creationId xmlns:a16="http://schemas.microsoft.com/office/drawing/2014/main" id="{D1D002E2-C194-4351-B179-4E6ADA96760A}"/>
              </a:ext>
            </a:extLst>
          </p:cNvPr>
          <p:cNvSpPr/>
          <p:nvPr/>
        </p:nvSpPr>
        <p:spPr>
          <a:xfrm>
            <a:off x="6045707" y="3335418"/>
            <a:ext cx="3480012" cy="227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矩形 5">
            <a:extLst>
              <a:ext uri="{FF2B5EF4-FFF2-40B4-BE49-F238E27FC236}">
                <a16:creationId xmlns:a16="http://schemas.microsoft.com/office/drawing/2014/main" id="{881ACEE9-EEBF-400B-BAEA-C8C1E3711833}"/>
              </a:ext>
            </a:extLst>
          </p:cNvPr>
          <p:cNvSpPr/>
          <p:nvPr/>
        </p:nvSpPr>
        <p:spPr>
          <a:xfrm>
            <a:off x="380703" y="2842841"/>
            <a:ext cx="2736304" cy="1286250"/>
          </a:xfrm>
          <a:prstGeom prst="rect">
            <a:avLst/>
          </a:prstGeom>
        </p:spPr>
        <p:txBody>
          <a:bodyPr wrap="square">
            <a:noAutofit/>
          </a:bodyPr>
          <a:lstStyle/>
          <a:p>
            <a:pPr algn="just">
              <a:lnSpc>
                <a:spcPct val="150000"/>
              </a:lnSpc>
              <a:buClr>
                <a:schemeClr val="tx2"/>
              </a:buClr>
              <a:defRPr/>
            </a:pPr>
            <a:r>
              <a:rPr lang="en-US" altLang="zh-CN" sz="2000" dirty="0">
                <a:solidFill>
                  <a:srgbClr val="000000"/>
                </a:solidFill>
                <a:latin typeface="Times New Roman" pitchFamily="18" charset="0"/>
                <a:cs typeface="Times New Roman" pitchFamily="18" charset="0"/>
              </a:rPr>
              <a:t>WHO</a:t>
            </a:r>
            <a:r>
              <a:rPr lang="zh-CN" altLang="en-US" sz="2000" dirty="0">
                <a:solidFill>
                  <a:srgbClr val="000000"/>
                </a:solidFill>
                <a:latin typeface="Times New Roman" pitchFamily="18" charset="0"/>
                <a:cs typeface="Times New Roman" pitchFamily="18" charset="0"/>
              </a:rPr>
              <a:t>调查，</a:t>
            </a:r>
            <a:r>
              <a:rPr lang="en-US" altLang="zh-CN" sz="2000" dirty="0">
                <a:latin typeface="Times New Roman" pitchFamily="18" charset="0"/>
                <a:cs typeface="Times New Roman" pitchFamily="18" charset="0"/>
              </a:rPr>
              <a:t> </a:t>
            </a:r>
            <a:r>
              <a:rPr lang="en-US" altLang="zh-CN" sz="2000" dirty="0">
                <a:solidFill>
                  <a:schemeClr val="bg2">
                    <a:lumMod val="10000"/>
                  </a:schemeClr>
                </a:solidFill>
                <a:latin typeface="Times New Roman" pitchFamily="18" charset="0"/>
                <a:cs typeface="Times New Roman" pitchFamily="18" charset="0"/>
              </a:rPr>
              <a:t>15%</a:t>
            </a:r>
            <a:r>
              <a:rPr lang="zh-CN" altLang="zh-CN" sz="2000" dirty="0">
                <a:solidFill>
                  <a:schemeClr val="bg2">
                    <a:lumMod val="10000"/>
                  </a:schemeClr>
                </a:solidFill>
                <a:latin typeface="Times New Roman" pitchFamily="18" charset="0"/>
                <a:cs typeface="Times New Roman" pitchFamily="18" charset="0"/>
              </a:rPr>
              <a:t>的育龄夫妇</a:t>
            </a:r>
            <a:r>
              <a:rPr lang="zh-CN" altLang="en-US" sz="2000" dirty="0">
                <a:solidFill>
                  <a:schemeClr val="bg2">
                    <a:lumMod val="10000"/>
                  </a:schemeClr>
                </a:solidFill>
                <a:latin typeface="Times New Roman" pitchFamily="18" charset="0"/>
                <a:cs typeface="Times New Roman" pitchFamily="18" charset="0"/>
              </a:rPr>
              <a:t>受不孕不育问题困扰，</a:t>
            </a:r>
            <a:r>
              <a:rPr lang="zh-CN" altLang="en-US" sz="2000" b="1" dirty="0">
                <a:solidFill>
                  <a:srgbClr val="C00000"/>
                </a:solidFill>
                <a:latin typeface="Times New Roman" pitchFamily="18" charset="0"/>
                <a:cs typeface="Times New Roman" pitchFamily="18" charset="0"/>
              </a:rPr>
              <a:t>男方因素占</a:t>
            </a:r>
            <a:r>
              <a:rPr lang="en-US" altLang="zh-CN" sz="2000" b="1" dirty="0">
                <a:solidFill>
                  <a:srgbClr val="C00000"/>
                </a:solidFill>
                <a:latin typeface="Times New Roman" pitchFamily="18" charset="0"/>
                <a:cs typeface="Times New Roman" pitchFamily="18" charset="0"/>
              </a:rPr>
              <a:t>50%</a:t>
            </a:r>
          </a:p>
        </p:txBody>
      </p:sp>
      <p:sp>
        <p:nvSpPr>
          <p:cNvPr id="7" name="矩形 6">
            <a:extLst>
              <a:ext uri="{FF2B5EF4-FFF2-40B4-BE49-F238E27FC236}">
                <a16:creationId xmlns:a16="http://schemas.microsoft.com/office/drawing/2014/main" id="{4BF5FA2A-A5F0-45EF-93A5-ABBAF8BC7299}"/>
              </a:ext>
            </a:extLst>
          </p:cNvPr>
          <p:cNvSpPr/>
          <p:nvPr/>
        </p:nvSpPr>
        <p:spPr>
          <a:xfrm>
            <a:off x="3333335" y="2032149"/>
            <a:ext cx="2591984" cy="870751"/>
          </a:xfrm>
          <a:prstGeom prst="rect">
            <a:avLst/>
          </a:prstGeom>
        </p:spPr>
        <p:txBody>
          <a:bodyPr>
            <a:noAutofit/>
          </a:bodyPr>
          <a:lstStyle/>
          <a:p>
            <a:pPr algn="just">
              <a:lnSpc>
                <a:spcPct val="150000"/>
              </a:lnSpc>
              <a:buClr>
                <a:schemeClr val="tx2"/>
              </a:buClr>
              <a:defRPr/>
            </a:pPr>
            <a:r>
              <a:rPr lang="zh-CN" altLang="en-US" sz="2000" dirty="0">
                <a:solidFill>
                  <a:srgbClr val="000000"/>
                </a:solidFill>
                <a:latin typeface="Times New Roman" pitchFamily="18" charset="0"/>
                <a:cs typeface="Times New Roman" pitchFamily="18" charset="0"/>
              </a:rPr>
              <a:t>我国育龄人群中</a:t>
            </a:r>
            <a:r>
              <a:rPr lang="zh-CN" altLang="en-US" sz="2000" b="1" dirty="0">
                <a:solidFill>
                  <a:srgbClr val="C00000"/>
                </a:solidFill>
                <a:latin typeface="Times New Roman" pitchFamily="18" charset="0"/>
                <a:cs typeface="Times New Roman" pitchFamily="18" charset="0"/>
              </a:rPr>
              <a:t>男性不育</a:t>
            </a:r>
            <a:r>
              <a:rPr lang="zh-CN" altLang="en-US" sz="2000" dirty="0">
                <a:solidFill>
                  <a:srgbClr val="000000"/>
                </a:solidFill>
                <a:latin typeface="Times New Roman" pitchFamily="18" charset="0"/>
                <a:cs typeface="Times New Roman" pitchFamily="18" charset="0"/>
              </a:rPr>
              <a:t>率已达到</a:t>
            </a:r>
            <a:r>
              <a:rPr lang="en-US" altLang="zh-CN" sz="2000" b="1" dirty="0">
                <a:solidFill>
                  <a:srgbClr val="C00000"/>
                </a:solidFill>
                <a:latin typeface="Times New Roman" pitchFamily="18" charset="0"/>
                <a:cs typeface="Times New Roman" pitchFamily="18" charset="0"/>
              </a:rPr>
              <a:t>12.5%-15%</a:t>
            </a:r>
            <a:r>
              <a:rPr lang="zh-CN" altLang="en-US" sz="2000" dirty="0">
                <a:solidFill>
                  <a:srgbClr val="000000"/>
                </a:solidFill>
                <a:latin typeface="Times New Roman" pitchFamily="18" charset="0"/>
                <a:cs typeface="Times New Roman" pitchFamily="18" charset="0"/>
              </a:rPr>
              <a:t>，且有不断上升趋势</a:t>
            </a:r>
            <a:endParaRPr lang="en-US" altLang="zh-CN" sz="2000" dirty="0">
              <a:solidFill>
                <a:srgbClr val="000000"/>
              </a:solidFill>
              <a:latin typeface="Times New Roman" pitchFamily="18" charset="0"/>
              <a:cs typeface="Times New Roman" pitchFamily="18" charset="0"/>
            </a:endParaRPr>
          </a:p>
        </p:txBody>
      </p:sp>
      <p:sp>
        <p:nvSpPr>
          <p:cNvPr id="8" name="矩形 7">
            <a:extLst>
              <a:ext uri="{FF2B5EF4-FFF2-40B4-BE49-F238E27FC236}">
                <a16:creationId xmlns:a16="http://schemas.microsoft.com/office/drawing/2014/main" id="{655FD90E-7F6F-480F-BD3A-ECEB6CB7016D}"/>
              </a:ext>
            </a:extLst>
          </p:cNvPr>
          <p:cNvSpPr/>
          <p:nvPr/>
        </p:nvSpPr>
        <p:spPr>
          <a:xfrm>
            <a:off x="6213655" y="1456085"/>
            <a:ext cx="2736000" cy="870751"/>
          </a:xfrm>
          <a:prstGeom prst="rect">
            <a:avLst/>
          </a:prstGeom>
        </p:spPr>
        <p:txBody>
          <a:bodyPr>
            <a:noAutofit/>
          </a:bodyPr>
          <a:lstStyle/>
          <a:p>
            <a:pPr algn="just">
              <a:lnSpc>
                <a:spcPct val="150000"/>
              </a:lnSpc>
              <a:buClr>
                <a:schemeClr val="tx2"/>
              </a:buClr>
              <a:defRPr/>
            </a:pPr>
            <a:r>
              <a:rPr lang="zh-CN" altLang="en-US" sz="2000" dirty="0">
                <a:solidFill>
                  <a:srgbClr val="000000"/>
                </a:solidFill>
                <a:latin typeface="Times New Roman" pitchFamily="18" charset="0"/>
                <a:cs typeface="Times New Roman" pitchFamily="18" charset="0"/>
              </a:rPr>
              <a:t>造成男性不育的原因繁多且复杂，其中</a:t>
            </a:r>
            <a:r>
              <a:rPr lang="zh-CN" altLang="en-US" sz="2000" b="1" dirty="0">
                <a:solidFill>
                  <a:srgbClr val="C00000"/>
                </a:solidFill>
                <a:latin typeface="Times New Roman" pitchFamily="18" charset="0"/>
                <a:cs typeface="Times New Roman" pitchFamily="18" charset="0"/>
              </a:rPr>
              <a:t>无精子症占到</a:t>
            </a:r>
            <a:r>
              <a:rPr lang="en-US" altLang="zh-CN" sz="2000" b="1" dirty="0">
                <a:solidFill>
                  <a:srgbClr val="C00000"/>
                </a:solidFill>
                <a:latin typeface="Times New Roman" pitchFamily="18" charset="0"/>
                <a:cs typeface="Times New Roman" pitchFamily="18" charset="0"/>
              </a:rPr>
              <a:t>10%-15%</a:t>
            </a:r>
          </a:p>
        </p:txBody>
      </p:sp>
      <p:pic>
        <p:nvPicPr>
          <p:cNvPr id="84" name="图片 83" descr="th.jpg">
            <a:extLst>
              <a:ext uri="{FF2B5EF4-FFF2-40B4-BE49-F238E27FC236}">
                <a16:creationId xmlns:a16="http://schemas.microsoft.com/office/drawing/2014/main" id="{D75D36BA-49F3-4456-9709-CC320F20034C}"/>
              </a:ext>
            </a:extLst>
          </p:cNvPr>
          <p:cNvPicPr>
            <a:picLocks noChangeAspect="1"/>
          </p:cNvPicPr>
          <p:nvPr/>
        </p:nvPicPr>
        <p:blipFill>
          <a:blip r:embed="rId5" cstate="print"/>
          <a:stretch>
            <a:fillRect/>
          </a:stretch>
        </p:blipFill>
        <p:spPr>
          <a:xfrm>
            <a:off x="8871538" y="3938921"/>
            <a:ext cx="3456384" cy="2845756"/>
          </a:xfrm>
          <a:prstGeom prst="rect">
            <a:avLst/>
          </a:prstGeom>
        </p:spPr>
      </p:pic>
      <p:sp>
        <p:nvSpPr>
          <p:cNvPr id="85" name="矩形 84">
            <a:extLst>
              <a:ext uri="{FF2B5EF4-FFF2-40B4-BE49-F238E27FC236}">
                <a16:creationId xmlns:a16="http://schemas.microsoft.com/office/drawing/2014/main" id="{A91179F5-387D-4334-8FE9-9C7B884EA2DF}"/>
              </a:ext>
            </a:extLst>
          </p:cNvPr>
          <p:cNvSpPr/>
          <p:nvPr/>
        </p:nvSpPr>
        <p:spPr>
          <a:xfrm>
            <a:off x="823400" y="5208497"/>
            <a:ext cx="7618015" cy="1113766"/>
          </a:xfrm>
          <a:prstGeom prst="rect">
            <a:avLst/>
          </a:prstGeom>
        </p:spPr>
        <p:txBody>
          <a:bodyPr wrap="square">
            <a:spAutoFit/>
          </a:bodyPr>
          <a:lstStyle/>
          <a:p>
            <a:pPr>
              <a:lnSpc>
                <a:spcPct val="150000"/>
              </a:lnSpc>
              <a:defRPr/>
            </a:pPr>
            <a:r>
              <a:rPr lang="zh-CN" altLang="en-US" sz="2400" b="1" dirty="0">
                <a:solidFill>
                  <a:srgbClr val="0000FF"/>
                </a:solidFill>
                <a:latin typeface="楷体" pitchFamily="49" charset="-122"/>
                <a:ea typeface="楷体" pitchFamily="49" charset="-122"/>
                <a:cs typeface="Times New Roman" pitchFamily="18" charset="0"/>
              </a:rPr>
              <a:t>因睾丸生精障碍导致的无精子症，半数以上原因不明，给患者带来了痛苦，也给临床诊断和治疗带来了难题。</a:t>
            </a:r>
            <a:endParaRPr lang="zh-CN" altLang="en-US" sz="2400" b="1" dirty="0">
              <a:solidFill>
                <a:srgbClr val="0000FF"/>
              </a:solidFill>
              <a:latin typeface="楷体" pitchFamily="49" charset="-122"/>
              <a:ea typeface="楷体" pitchFamily="49" charset="-122"/>
            </a:endParaRPr>
          </a:p>
        </p:txBody>
      </p:sp>
      <p:sp>
        <p:nvSpPr>
          <p:cNvPr id="13" name="Rectangle 13">
            <a:extLst>
              <a:ext uri="{FF2B5EF4-FFF2-40B4-BE49-F238E27FC236}">
                <a16:creationId xmlns:a16="http://schemas.microsoft.com/office/drawing/2014/main" id="{5F651E2E-6471-4712-B400-AFDFEE72143C}"/>
              </a:ext>
            </a:extLst>
          </p:cNvPr>
          <p:cNvSpPr/>
          <p:nvPr/>
        </p:nvSpPr>
        <p:spPr>
          <a:xfrm>
            <a:off x="8926027" y="2824237"/>
            <a:ext cx="3480012" cy="227503"/>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GB" sz="800">
              <a:solidFill>
                <a:schemeClr val="bg1">
                  <a:lumMod val="65000"/>
                </a:schemeClr>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矩形 13">
            <a:extLst>
              <a:ext uri="{FF2B5EF4-FFF2-40B4-BE49-F238E27FC236}">
                <a16:creationId xmlns:a16="http://schemas.microsoft.com/office/drawing/2014/main" id="{C892C485-6A53-4616-8606-31ACB7749A90}"/>
              </a:ext>
            </a:extLst>
          </p:cNvPr>
          <p:cNvSpPr/>
          <p:nvPr/>
        </p:nvSpPr>
        <p:spPr>
          <a:xfrm>
            <a:off x="9309999" y="952029"/>
            <a:ext cx="2736000" cy="1872208"/>
          </a:xfrm>
          <a:prstGeom prst="rect">
            <a:avLst/>
          </a:prstGeom>
        </p:spPr>
        <p:txBody>
          <a:bodyPr>
            <a:noAutofit/>
          </a:bodyPr>
          <a:lstStyle/>
          <a:p>
            <a:pPr algn="just">
              <a:lnSpc>
                <a:spcPct val="150000"/>
              </a:lnSpc>
              <a:buClr>
                <a:schemeClr val="tx2"/>
              </a:buClr>
              <a:defRPr/>
            </a:pPr>
            <a:r>
              <a:rPr lang="zh-CN" altLang="en-US" sz="2000" dirty="0">
                <a:solidFill>
                  <a:srgbClr val="000000"/>
                </a:solidFill>
                <a:latin typeface="Times New Roman" pitchFamily="18" charset="0"/>
                <a:cs typeface="Times New Roman" pitchFamily="18" charset="0"/>
              </a:rPr>
              <a:t>无精子症中梗阻性无精子症</a:t>
            </a:r>
            <a:r>
              <a:rPr lang="zh-CN" altLang="en-US" sz="2000" b="1" dirty="0">
                <a:solidFill>
                  <a:srgbClr val="C00000"/>
                </a:solidFill>
                <a:latin typeface="Times New Roman" pitchFamily="18" charset="0"/>
                <a:cs typeface="Times New Roman" pitchFamily="18" charset="0"/>
              </a:rPr>
              <a:t>（</a:t>
            </a:r>
            <a:r>
              <a:rPr lang="en-US" altLang="zh-CN" sz="2000" b="1" dirty="0">
                <a:solidFill>
                  <a:srgbClr val="C00000"/>
                </a:solidFill>
                <a:latin typeface="Times New Roman" pitchFamily="18" charset="0"/>
                <a:cs typeface="Times New Roman" pitchFamily="18" charset="0"/>
              </a:rPr>
              <a:t>OA</a:t>
            </a:r>
            <a:r>
              <a:rPr lang="zh-CN" altLang="en-US" sz="2000" b="1" dirty="0">
                <a:solidFill>
                  <a:srgbClr val="C00000"/>
                </a:solidFill>
                <a:latin typeface="Times New Roman" pitchFamily="18" charset="0"/>
                <a:cs typeface="Times New Roman" pitchFamily="18" charset="0"/>
              </a:rPr>
              <a:t>）占</a:t>
            </a:r>
            <a:r>
              <a:rPr lang="en-US" altLang="zh-CN" sz="2000" b="1" dirty="0">
                <a:solidFill>
                  <a:srgbClr val="C00000"/>
                </a:solidFill>
                <a:latin typeface="Times New Roman" pitchFamily="18" charset="0"/>
                <a:cs typeface="Times New Roman" pitchFamily="18" charset="0"/>
              </a:rPr>
              <a:t>40%</a:t>
            </a:r>
            <a:r>
              <a:rPr lang="zh-CN" altLang="en-US" sz="2000" dirty="0">
                <a:solidFill>
                  <a:srgbClr val="000000"/>
                </a:solidFill>
                <a:latin typeface="Times New Roman" pitchFamily="18" charset="0"/>
                <a:cs typeface="Times New Roman" pitchFamily="18" charset="0"/>
              </a:rPr>
              <a:t>，非梗阻性无精子症</a:t>
            </a:r>
            <a:r>
              <a:rPr lang="zh-CN" altLang="en-US" sz="2000" b="1" dirty="0">
                <a:solidFill>
                  <a:srgbClr val="C00000"/>
                </a:solidFill>
                <a:latin typeface="Times New Roman" pitchFamily="18" charset="0"/>
                <a:cs typeface="Times New Roman" pitchFamily="18" charset="0"/>
              </a:rPr>
              <a:t>（</a:t>
            </a:r>
            <a:r>
              <a:rPr lang="en-US" altLang="zh-CN" sz="2000" b="1" dirty="0">
                <a:solidFill>
                  <a:srgbClr val="C00000"/>
                </a:solidFill>
                <a:latin typeface="Times New Roman" pitchFamily="18" charset="0"/>
                <a:cs typeface="Times New Roman" pitchFamily="18" charset="0"/>
              </a:rPr>
              <a:t>NOA</a:t>
            </a:r>
            <a:r>
              <a:rPr lang="zh-CN" altLang="en-US" sz="2000" b="1" dirty="0">
                <a:solidFill>
                  <a:srgbClr val="C00000"/>
                </a:solidFill>
                <a:latin typeface="Times New Roman" pitchFamily="18" charset="0"/>
                <a:cs typeface="Times New Roman" pitchFamily="18" charset="0"/>
              </a:rPr>
              <a:t>）占</a:t>
            </a:r>
            <a:r>
              <a:rPr lang="en-US" altLang="zh-CN" sz="2000" b="1" dirty="0">
                <a:solidFill>
                  <a:srgbClr val="C00000"/>
                </a:solidFill>
                <a:latin typeface="Times New Roman" pitchFamily="18" charset="0"/>
                <a:cs typeface="Times New Roman" pitchFamily="18" charset="0"/>
              </a:rPr>
              <a:t>60%</a:t>
            </a:r>
          </a:p>
        </p:txBody>
      </p:sp>
    </p:spTree>
    <p:extLst>
      <p:ext uri="{BB962C8B-B14F-4D97-AF65-F5344CB8AC3E}">
        <p14:creationId xmlns:p14="http://schemas.microsoft.com/office/powerpoint/2010/main" val="298594760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wipe(left)">
                                      <p:cBhvr>
                                        <p:cTn id="7" dur="500"/>
                                        <p:tgtEl>
                                          <p:spTgt spid="36"/>
                                        </p:tgtEl>
                                      </p:cBhvr>
                                    </p:animEffect>
                                  </p:childTnLst>
                                </p:cTn>
                              </p:par>
                            </p:childTnLst>
                          </p:cTn>
                        </p:par>
                        <p:par>
                          <p:cTn id="8" fill="hold">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37"/>
                                        </p:tgtEl>
                                        <p:attrNameLst>
                                          <p:attrName>style.visibility</p:attrName>
                                        </p:attrNameLst>
                                      </p:cBhvr>
                                      <p:to>
                                        <p:strVal val="visible"/>
                                      </p:to>
                                    </p:set>
                                    <p:animEffect transition="in" filter="wipe(left)">
                                      <p:cBhvr>
                                        <p:cTn id="11" dur="500"/>
                                        <p:tgtEl>
                                          <p:spTgt spid="37"/>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38"/>
                                        </p:tgtEl>
                                        <p:attrNameLst>
                                          <p:attrName>style.visibility</p:attrName>
                                        </p:attrNameLst>
                                      </p:cBhvr>
                                      <p:to>
                                        <p:strVal val="visible"/>
                                      </p:to>
                                    </p:set>
                                    <p:animEffect transition="in" filter="wipe(left)">
                                      <p:cBhvr>
                                        <p:cTn id="15" dur="500"/>
                                        <p:tgtEl>
                                          <p:spTgt spid="38"/>
                                        </p:tgtEl>
                                      </p:cBhvr>
                                    </p:animEffec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85"/>
                                        </p:tgtEl>
                                        <p:attrNameLst>
                                          <p:attrName>style.visibility</p:attrName>
                                        </p:attrNameLst>
                                      </p:cBhvr>
                                      <p:to>
                                        <p:strVal val="visible"/>
                                      </p:to>
                                    </p:set>
                                  </p:childTnLst>
                                </p:cTn>
                              </p:par>
                            </p:childTnLst>
                          </p:cTn>
                        </p:par>
                        <p:par>
                          <p:cTn id="20" fill="hold">
                            <p:stCondLst>
                              <p:cond delay="0"/>
                            </p:stCondLst>
                            <p:childTnLst>
                              <p:par>
                                <p:cTn id="21" presetID="22" presetClass="entr" presetSubtype="8" fill="hold" grpId="0" nodeType="after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wipe(left)">
                                      <p:cBhvr>
                                        <p:cTn id="23"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6" grpId="0" animBg="1"/>
      <p:bldP spid="37" grpId="0" animBg="1"/>
      <p:bldP spid="38" grpId="0" animBg="1"/>
      <p:bldP spid="85" grpId="0"/>
      <p:bldP spid="1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18">
            <a:extLst>
              <a:ext uri="{FF2B5EF4-FFF2-40B4-BE49-F238E27FC236}">
                <a16:creationId xmlns:a16="http://schemas.microsoft.com/office/drawing/2014/main" id="{4C1A4B57-E49A-4BE2-9F25-E6A664A5FD14}"/>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3">
            <a:extLst>
              <a:ext uri="{FF2B5EF4-FFF2-40B4-BE49-F238E27FC236}">
                <a16:creationId xmlns:a16="http://schemas.microsoft.com/office/drawing/2014/main" id="{ACD9F372-DA2D-4977-9524-996FEB13E1A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Content Placeholder 2">
            <a:extLst>
              <a:ext uri="{FF2B5EF4-FFF2-40B4-BE49-F238E27FC236}">
                <a16:creationId xmlns:a16="http://schemas.microsoft.com/office/drawing/2014/main" id="{122B9066-C641-49B7-9569-EDA51FF4549F}"/>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睾丸生精功能评估</a:t>
            </a:r>
          </a:p>
        </p:txBody>
      </p:sp>
      <p:graphicFrame>
        <p:nvGraphicFramePr>
          <p:cNvPr id="2" name="表格 2">
            <a:extLst>
              <a:ext uri="{FF2B5EF4-FFF2-40B4-BE49-F238E27FC236}">
                <a16:creationId xmlns:a16="http://schemas.microsoft.com/office/drawing/2014/main" id="{CFD064EA-FC0B-4819-B01A-6DDCABD9A8A8}"/>
              </a:ext>
            </a:extLst>
          </p:cNvPr>
          <p:cNvGraphicFramePr>
            <a:graphicFrameLocks noGrp="1"/>
          </p:cNvGraphicFramePr>
          <p:nvPr>
            <p:extLst>
              <p:ext uri="{D42A27DB-BD31-4B8C-83A1-F6EECF244321}">
                <p14:modId xmlns:p14="http://schemas.microsoft.com/office/powerpoint/2010/main" val="1745647419"/>
              </p:ext>
            </p:extLst>
          </p:nvPr>
        </p:nvGraphicFramePr>
        <p:xfrm>
          <a:off x="545740" y="1240061"/>
          <a:ext cx="11767269" cy="5286180"/>
        </p:xfrm>
        <a:graphic>
          <a:graphicData uri="http://schemas.openxmlformats.org/drawingml/2006/table">
            <a:tbl>
              <a:tblPr firstRow="1" bandRow="1">
                <a:tableStyleId>{5C22544A-7EE6-4342-B048-85BDC9FD1C3A}</a:tableStyleId>
              </a:tblPr>
              <a:tblGrid>
                <a:gridCol w="1963725">
                  <a:extLst>
                    <a:ext uri="{9D8B030D-6E8A-4147-A177-3AD203B41FA5}">
                      <a16:colId xmlns:a16="http://schemas.microsoft.com/office/drawing/2014/main" val="3555848410"/>
                    </a:ext>
                  </a:extLst>
                </a:gridCol>
                <a:gridCol w="5360070">
                  <a:extLst>
                    <a:ext uri="{9D8B030D-6E8A-4147-A177-3AD203B41FA5}">
                      <a16:colId xmlns:a16="http://schemas.microsoft.com/office/drawing/2014/main" val="1156705886"/>
                    </a:ext>
                  </a:extLst>
                </a:gridCol>
                <a:gridCol w="4443474">
                  <a:extLst>
                    <a:ext uri="{9D8B030D-6E8A-4147-A177-3AD203B41FA5}">
                      <a16:colId xmlns:a16="http://schemas.microsoft.com/office/drawing/2014/main" val="3940560209"/>
                    </a:ext>
                  </a:extLst>
                </a:gridCol>
              </a:tblGrid>
              <a:tr h="713390">
                <a:tc>
                  <a:txBody>
                    <a:bodyPr/>
                    <a:lstStyle/>
                    <a:p>
                      <a:pPr algn="ctr"/>
                      <a:r>
                        <a:rPr lang="zh-CN" altLang="en-US" sz="2000" dirty="0"/>
                        <a:t>常用评估方法</a:t>
                      </a:r>
                    </a:p>
                  </a:txBody>
                  <a:tcPr anchor="ctr"/>
                </a:tc>
                <a:tc>
                  <a:txBody>
                    <a:bodyPr/>
                    <a:lstStyle/>
                    <a:p>
                      <a:pPr algn="ctr"/>
                      <a:r>
                        <a:rPr lang="zh-CN" altLang="en-US" sz="2000" dirty="0"/>
                        <a:t>优势</a:t>
                      </a:r>
                    </a:p>
                  </a:txBody>
                  <a:tcPr anchor="ctr"/>
                </a:tc>
                <a:tc>
                  <a:txBody>
                    <a:bodyPr/>
                    <a:lstStyle/>
                    <a:p>
                      <a:pPr algn="ctr"/>
                      <a:r>
                        <a:rPr lang="zh-CN" altLang="en-US" sz="2000" dirty="0"/>
                        <a:t>不足</a:t>
                      </a:r>
                    </a:p>
                  </a:txBody>
                  <a:tcPr anchor="ctr"/>
                </a:tc>
                <a:extLst>
                  <a:ext uri="{0D108BD9-81ED-4DB2-BD59-A6C34878D82A}">
                    <a16:rowId xmlns:a16="http://schemas.microsoft.com/office/drawing/2014/main" val="1921049390"/>
                  </a:ext>
                </a:extLst>
              </a:tr>
              <a:tr h="713390">
                <a:tc>
                  <a:txBody>
                    <a:bodyPr/>
                    <a:lstStyle/>
                    <a:p>
                      <a:pPr algn="ctr"/>
                      <a:r>
                        <a:rPr lang="zh-CN" altLang="en-US" sz="2000" b="1" dirty="0"/>
                        <a:t>睾丸体积测量</a:t>
                      </a:r>
                    </a:p>
                  </a:txBody>
                  <a:tcPr anchor="ctr"/>
                </a:tc>
                <a:tc>
                  <a:txBody>
                    <a:bodyPr/>
                    <a:lstStyle/>
                    <a:p>
                      <a:pPr algn="ctr"/>
                      <a:r>
                        <a:rPr lang="zh-CN" altLang="en-US" sz="2000" dirty="0"/>
                        <a:t>判断男性生殖内分泌功能的主要参数之一</a:t>
                      </a:r>
                    </a:p>
                  </a:txBody>
                  <a:tcPr anchor="ctr"/>
                </a:tc>
                <a:tc>
                  <a:txBody>
                    <a:bodyPr/>
                    <a:lstStyle/>
                    <a:p>
                      <a:pPr algn="ctr"/>
                      <a:r>
                        <a:rPr lang="zh-CN" altLang="en-US" sz="2000" dirty="0"/>
                        <a:t>最初步的评估，敏感性低</a:t>
                      </a:r>
                    </a:p>
                  </a:txBody>
                  <a:tcPr anchor="ctr"/>
                </a:tc>
                <a:extLst>
                  <a:ext uri="{0D108BD9-81ED-4DB2-BD59-A6C34878D82A}">
                    <a16:rowId xmlns:a16="http://schemas.microsoft.com/office/drawing/2014/main" val="1297221182"/>
                  </a:ext>
                </a:extLst>
              </a:tr>
              <a:tr h="713390">
                <a:tc>
                  <a:txBody>
                    <a:bodyPr/>
                    <a:lstStyle/>
                    <a:p>
                      <a:pPr algn="ctr"/>
                      <a:r>
                        <a:rPr lang="zh-CN" altLang="en-US" sz="2000" b="1" dirty="0"/>
                        <a:t>输精管造影术</a:t>
                      </a:r>
                    </a:p>
                  </a:txBody>
                  <a:tcPr anchor="ctr"/>
                </a:tc>
                <a:tc>
                  <a:txBody>
                    <a:bodyPr/>
                    <a:lstStyle/>
                    <a:p>
                      <a:pPr algn="ctr"/>
                      <a:r>
                        <a:rPr lang="zh-CN" altLang="zh-CN" sz="2000" kern="1200" dirty="0">
                          <a:solidFill>
                            <a:schemeClr val="dk1"/>
                          </a:solidFill>
                          <a:latin typeface="+mn-lt"/>
                          <a:ea typeface="+mn-ea"/>
                          <a:cs typeface="+mn-cs"/>
                        </a:rPr>
                        <a:t>一定程度上反映睾丸的生精功能</a:t>
                      </a:r>
                      <a:endParaRPr lang="zh-CN" altLang="en-US" sz="2000" kern="1200" dirty="0">
                        <a:solidFill>
                          <a:schemeClr val="dk1"/>
                        </a:solidFill>
                        <a:latin typeface="+mn-lt"/>
                        <a:ea typeface="+mn-ea"/>
                        <a:cs typeface="+mn-cs"/>
                      </a:endParaRPr>
                    </a:p>
                  </a:txBody>
                  <a:tcPr anchor="ctr"/>
                </a:tc>
                <a:tc>
                  <a:txBody>
                    <a:bodyPr/>
                    <a:lstStyle/>
                    <a:p>
                      <a:pPr algn="ctr"/>
                      <a:r>
                        <a:rPr lang="zh-CN" altLang="en-US" sz="2000" dirty="0"/>
                        <a:t>侵入性、潜在并发症</a:t>
                      </a:r>
                    </a:p>
                  </a:txBody>
                  <a:tcPr anchor="ctr"/>
                </a:tc>
                <a:extLst>
                  <a:ext uri="{0D108BD9-81ED-4DB2-BD59-A6C34878D82A}">
                    <a16:rowId xmlns:a16="http://schemas.microsoft.com/office/drawing/2014/main" val="1395201317"/>
                  </a:ext>
                </a:extLst>
              </a:tr>
              <a:tr h="713390">
                <a:tc>
                  <a:txBody>
                    <a:bodyPr/>
                    <a:lstStyle/>
                    <a:p>
                      <a:pPr algn="ctr"/>
                      <a:r>
                        <a:rPr lang="zh-CN" altLang="en-US" sz="2000" b="1" dirty="0"/>
                        <a:t>睾丸活检</a:t>
                      </a:r>
                    </a:p>
                  </a:txBody>
                  <a:tcPr anchor="ctr"/>
                </a:tc>
                <a:tc>
                  <a:txBody>
                    <a:bodyPr/>
                    <a:lstStyle/>
                    <a:p>
                      <a:pPr algn="ctr"/>
                      <a:r>
                        <a:rPr lang="zh-CN" altLang="en-US" sz="2000" dirty="0"/>
                        <a:t>直接、金标准</a:t>
                      </a:r>
                    </a:p>
                  </a:txBody>
                  <a:tcPr anchor="ctr"/>
                </a:tc>
                <a:tc>
                  <a:txBody>
                    <a:bodyPr/>
                    <a:lstStyle/>
                    <a:p>
                      <a:pPr algn="ctr"/>
                      <a:r>
                        <a:rPr lang="zh-CN" altLang="en-US" sz="2000" dirty="0"/>
                        <a:t>侵入性、潜在并发症；局部性</a:t>
                      </a:r>
                    </a:p>
                  </a:txBody>
                  <a:tcPr anchor="ctr"/>
                </a:tc>
                <a:extLst>
                  <a:ext uri="{0D108BD9-81ED-4DB2-BD59-A6C34878D82A}">
                    <a16:rowId xmlns:a16="http://schemas.microsoft.com/office/drawing/2014/main" val="352007829"/>
                  </a:ext>
                </a:extLst>
              </a:tr>
              <a:tr h="713390">
                <a:tc>
                  <a:txBody>
                    <a:bodyPr/>
                    <a:lstStyle/>
                    <a:p>
                      <a:pPr algn="ctr"/>
                      <a:r>
                        <a:rPr lang="en-US" altLang="zh-CN" sz="2000" b="1" dirty="0"/>
                        <a:t>FSH</a:t>
                      </a:r>
                      <a:r>
                        <a:rPr lang="zh-CN" altLang="en-US" sz="2000" b="1" dirty="0"/>
                        <a:t>测定</a:t>
                      </a:r>
                    </a:p>
                  </a:txBody>
                  <a:tcPr anchor="ctr"/>
                </a:tc>
                <a:tc>
                  <a:txBody>
                    <a:bodyPr/>
                    <a:lstStyle/>
                    <a:p>
                      <a:pPr algn="ctr"/>
                      <a:r>
                        <a:rPr lang="zh-CN" altLang="en-US" sz="2000" dirty="0">
                          <a:solidFill>
                            <a:srgbClr val="C00000"/>
                          </a:solidFill>
                        </a:rPr>
                        <a:t>非侵入性</a:t>
                      </a:r>
                      <a:r>
                        <a:rPr lang="zh-CN" altLang="en-US" sz="2000" dirty="0"/>
                        <a:t>；判断睾丸生精功能的重要指标</a:t>
                      </a:r>
                    </a:p>
                  </a:txBody>
                  <a:tcPr anchor="ctr"/>
                </a:tc>
                <a:tc>
                  <a:txBody>
                    <a:bodyPr/>
                    <a:lstStyle/>
                    <a:p>
                      <a:pPr algn="ctr"/>
                      <a:r>
                        <a:rPr lang="zh-CN" altLang="en-US" sz="2000" dirty="0"/>
                        <a:t>正常值区间过大，特异性低；由垂体分泌，间接反映生精功能</a:t>
                      </a:r>
                    </a:p>
                  </a:txBody>
                  <a:tcPr anchor="ctr"/>
                </a:tc>
                <a:extLst>
                  <a:ext uri="{0D108BD9-81ED-4DB2-BD59-A6C34878D82A}">
                    <a16:rowId xmlns:a16="http://schemas.microsoft.com/office/drawing/2014/main" val="1935747866"/>
                  </a:ext>
                </a:extLst>
              </a:tr>
              <a:tr h="713390">
                <a:tc>
                  <a:txBody>
                    <a:bodyPr/>
                    <a:lstStyle/>
                    <a:p>
                      <a:pPr algn="ctr"/>
                      <a:r>
                        <a:rPr lang="en-US" altLang="zh-CN" sz="2000" b="1" dirty="0"/>
                        <a:t>INHB</a:t>
                      </a:r>
                      <a:r>
                        <a:rPr lang="zh-CN" altLang="en-US" sz="2000" b="1" dirty="0"/>
                        <a:t>测定</a:t>
                      </a:r>
                    </a:p>
                  </a:txBody>
                  <a:tcPr anchor="ct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sz="2000" dirty="0">
                          <a:solidFill>
                            <a:srgbClr val="C00000"/>
                          </a:solidFill>
                        </a:rPr>
                        <a:t>非侵入性</a:t>
                      </a:r>
                      <a:r>
                        <a:rPr lang="zh-CN" altLang="en-US" sz="2000" dirty="0"/>
                        <a:t>；</a:t>
                      </a:r>
                      <a:r>
                        <a:rPr lang="zh-CN" altLang="en-US" sz="2000" dirty="0">
                          <a:solidFill>
                            <a:srgbClr val="C00000"/>
                          </a:solidFill>
                        </a:rPr>
                        <a:t>更直接</a:t>
                      </a:r>
                      <a:r>
                        <a:rPr lang="zh-CN" altLang="en-US" sz="2000" dirty="0"/>
                        <a:t>反映睾丸生精功能的</a:t>
                      </a:r>
                      <a:r>
                        <a:rPr lang="zh-CN" altLang="en-US" sz="2000" dirty="0">
                          <a:solidFill>
                            <a:srgbClr val="C00000"/>
                          </a:solidFill>
                        </a:rPr>
                        <a:t>整体水平</a:t>
                      </a:r>
                      <a:r>
                        <a:rPr lang="zh-CN" altLang="en-US" sz="2000" dirty="0"/>
                        <a:t>；是精子发生最好和最重要的指标；可作为预测术后生精功能改变的指标</a:t>
                      </a:r>
                    </a:p>
                  </a:txBody>
                  <a:tcPr anchor="ctr"/>
                </a:tc>
                <a:tc>
                  <a:txBody>
                    <a:bodyPr/>
                    <a:lstStyle/>
                    <a:p>
                      <a:pPr algn="ctr"/>
                      <a:r>
                        <a:rPr lang="zh-CN" altLang="en-US" sz="2000" dirty="0"/>
                        <a:t>受下丘脑</a:t>
                      </a:r>
                      <a:r>
                        <a:rPr lang="en-US" altLang="zh-CN" sz="2000" dirty="0"/>
                        <a:t>-</a:t>
                      </a:r>
                      <a:r>
                        <a:rPr lang="zh-CN" altLang="en-US" sz="2000" dirty="0"/>
                        <a:t>垂体</a:t>
                      </a:r>
                      <a:r>
                        <a:rPr lang="en-US" altLang="zh-CN" sz="2000" dirty="0"/>
                        <a:t>-</a:t>
                      </a:r>
                      <a:r>
                        <a:rPr lang="zh-CN" altLang="en-US" sz="2000" dirty="0"/>
                        <a:t>睾丸轴影响；正常组和不育组的</a:t>
                      </a:r>
                      <a:r>
                        <a:rPr lang="en-US" altLang="zh-CN" sz="2000" dirty="0"/>
                        <a:t>AMH</a:t>
                      </a:r>
                      <a:r>
                        <a:rPr lang="zh-CN" altLang="en-US" sz="2000" dirty="0"/>
                        <a:t>有大范围重叠</a:t>
                      </a:r>
                    </a:p>
                  </a:txBody>
                  <a:tcPr anchor="ctr"/>
                </a:tc>
                <a:extLst>
                  <a:ext uri="{0D108BD9-81ED-4DB2-BD59-A6C34878D82A}">
                    <a16:rowId xmlns:a16="http://schemas.microsoft.com/office/drawing/2014/main" val="4084881303"/>
                  </a:ext>
                </a:extLst>
              </a:tr>
              <a:tr h="713390">
                <a:tc>
                  <a:txBody>
                    <a:bodyPr/>
                    <a:lstStyle/>
                    <a:p>
                      <a:pPr algn="ctr"/>
                      <a:r>
                        <a:rPr lang="en-US" altLang="zh-CN" sz="2000" b="1" dirty="0"/>
                        <a:t>AMH</a:t>
                      </a:r>
                      <a:r>
                        <a:rPr lang="zh-CN" altLang="en-US" sz="2000" b="1" dirty="0"/>
                        <a:t>测定</a:t>
                      </a:r>
                    </a:p>
                  </a:txBody>
                  <a:tcPr anchor="ctr"/>
                </a:tc>
                <a:tc>
                  <a:txBody>
                    <a:bodyPr/>
                    <a:lstStyle/>
                    <a:p>
                      <a:pPr algn="ctr"/>
                      <a:r>
                        <a:rPr lang="zh-CN" altLang="en-US" sz="2000" dirty="0">
                          <a:solidFill>
                            <a:srgbClr val="C00000"/>
                          </a:solidFill>
                        </a:rPr>
                        <a:t>非侵入性；</a:t>
                      </a:r>
                      <a:r>
                        <a:rPr lang="zh-CN" altLang="en-US" sz="2000" dirty="0">
                          <a:solidFill>
                            <a:srgbClr val="212E3C"/>
                          </a:solidFill>
                        </a:rPr>
                        <a:t>不</a:t>
                      </a:r>
                      <a:r>
                        <a:rPr lang="zh-CN" altLang="en-US" sz="2000" dirty="0"/>
                        <a:t>受下丘脑</a:t>
                      </a:r>
                      <a:r>
                        <a:rPr lang="en-US" altLang="zh-CN" sz="2000" dirty="0"/>
                        <a:t>-</a:t>
                      </a:r>
                      <a:r>
                        <a:rPr lang="zh-CN" altLang="en-US" sz="2000" dirty="0"/>
                        <a:t>垂体</a:t>
                      </a:r>
                      <a:r>
                        <a:rPr lang="en-US" altLang="zh-CN" sz="2000" dirty="0"/>
                        <a:t>-</a:t>
                      </a:r>
                      <a:r>
                        <a:rPr lang="zh-CN" altLang="en-US" sz="2000" dirty="0"/>
                        <a:t>睾丸轴影响，</a:t>
                      </a:r>
                      <a:r>
                        <a:rPr lang="zh-CN" altLang="en-US" sz="2000" dirty="0">
                          <a:solidFill>
                            <a:srgbClr val="C00000"/>
                          </a:solidFill>
                        </a:rPr>
                        <a:t>直接</a:t>
                      </a:r>
                      <a:r>
                        <a:rPr lang="zh-CN" altLang="en-US" sz="2000" dirty="0">
                          <a:solidFill>
                            <a:srgbClr val="212E3C"/>
                          </a:solidFill>
                        </a:rPr>
                        <a:t>反映生精小管生精功能状态</a:t>
                      </a:r>
                    </a:p>
                  </a:txBody>
                  <a:tcPr anchor="ctr"/>
                </a:tc>
                <a:tc>
                  <a:txBody>
                    <a:bodyPr/>
                    <a:lstStyle/>
                    <a:p>
                      <a:pPr algn="ctr"/>
                      <a:r>
                        <a:rPr lang="zh-CN" altLang="en-US" sz="2000" b="0" i="0" u="none" strike="noStrike" kern="1200" baseline="0" dirty="0">
                          <a:solidFill>
                            <a:schemeClr val="dk1"/>
                          </a:solidFill>
                          <a:latin typeface="+mn-lt"/>
                          <a:ea typeface="+mn-ea"/>
                          <a:cs typeface="+mn-cs"/>
                        </a:rPr>
                        <a:t>正常组和不育组的</a:t>
                      </a:r>
                      <a:r>
                        <a:rPr lang="en-US" altLang="zh-CN" sz="2000" b="0" i="0" u="none" strike="noStrike" kern="1200" baseline="0" dirty="0">
                          <a:solidFill>
                            <a:schemeClr val="dk1"/>
                          </a:solidFill>
                          <a:latin typeface="+mn-lt"/>
                          <a:ea typeface="+mn-ea"/>
                          <a:cs typeface="+mn-cs"/>
                        </a:rPr>
                        <a:t>AMH</a:t>
                      </a:r>
                      <a:r>
                        <a:rPr lang="zh-CN" altLang="en-US" sz="2000" b="0" i="0" u="none" strike="noStrike" kern="1200" baseline="0" dirty="0">
                          <a:solidFill>
                            <a:schemeClr val="dk1"/>
                          </a:solidFill>
                          <a:latin typeface="+mn-lt"/>
                          <a:ea typeface="+mn-ea"/>
                          <a:cs typeface="+mn-cs"/>
                        </a:rPr>
                        <a:t>有大范围重叠，不能成为精子发生的独立标志物</a:t>
                      </a:r>
                      <a:endParaRPr lang="zh-CN" altLang="en-US" sz="2000" dirty="0"/>
                    </a:p>
                  </a:txBody>
                  <a:tcPr anchor="ctr"/>
                </a:tc>
                <a:extLst>
                  <a:ext uri="{0D108BD9-81ED-4DB2-BD59-A6C34878D82A}">
                    <a16:rowId xmlns:a16="http://schemas.microsoft.com/office/drawing/2014/main" val="3475280449"/>
                  </a:ext>
                </a:extLst>
              </a:tr>
            </a:tbl>
          </a:graphicData>
        </a:graphic>
      </p:graphicFrame>
      <p:sp>
        <p:nvSpPr>
          <p:cNvPr id="4" name="矩形: 圆角 3">
            <a:extLst>
              <a:ext uri="{FF2B5EF4-FFF2-40B4-BE49-F238E27FC236}">
                <a16:creationId xmlns:a16="http://schemas.microsoft.com/office/drawing/2014/main" id="{0BBB6D73-5BE5-4513-A85E-5DC3893C683B}"/>
              </a:ext>
            </a:extLst>
          </p:cNvPr>
          <p:cNvSpPr/>
          <p:nvPr/>
        </p:nvSpPr>
        <p:spPr>
          <a:xfrm>
            <a:off x="367055" y="4768452"/>
            <a:ext cx="12125327" cy="1770583"/>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5" name="文本框 4">
            <a:extLst>
              <a:ext uri="{FF2B5EF4-FFF2-40B4-BE49-F238E27FC236}">
                <a16:creationId xmlns:a16="http://schemas.microsoft.com/office/drawing/2014/main" id="{80D9BEF3-E377-4DE7-8C63-5ED7B55BE3C9}"/>
              </a:ext>
            </a:extLst>
          </p:cNvPr>
          <p:cNvSpPr txBox="1"/>
          <p:nvPr/>
        </p:nvSpPr>
        <p:spPr>
          <a:xfrm>
            <a:off x="6141343" y="6712669"/>
            <a:ext cx="2088232" cy="461665"/>
          </a:xfrm>
          <a:prstGeom prst="rect">
            <a:avLst/>
          </a:prstGeom>
          <a:noFill/>
        </p:spPr>
        <p:txBody>
          <a:bodyPr wrap="square" rtlCol="0">
            <a:spAutoFit/>
          </a:bodyPr>
          <a:lstStyle/>
          <a:p>
            <a:r>
              <a:rPr lang="zh-CN" altLang="en-US" sz="2400" b="1" dirty="0">
                <a:solidFill>
                  <a:srgbClr val="C00000"/>
                </a:solidFill>
              </a:rPr>
              <a:t>无创、更直接</a:t>
            </a:r>
          </a:p>
        </p:txBody>
      </p:sp>
    </p:spTree>
    <p:extLst>
      <p:ext uri="{BB962C8B-B14F-4D97-AF65-F5344CB8AC3E}">
        <p14:creationId xmlns:p14="http://schemas.microsoft.com/office/powerpoint/2010/main" val="424148689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18">
            <a:extLst>
              <a:ext uri="{FF2B5EF4-FFF2-40B4-BE49-F238E27FC236}">
                <a16:creationId xmlns:a16="http://schemas.microsoft.com/office/drawing/2014/main" id="{4C1A4B57-E49A-4BE2-9F25-E6A664A5FD14}"/>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3">
            <a:extLst>
              <a:ext uri="{FF2B5EF4-FFF2-40B4-BE49-F238E27FC236}">
                <a16:creationId xmlns:a16="http://schemas.microsoft.com/office/drawing/2014/main" id="{ACD9F372-DA2D-4977-9524-996FEB13E1A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Content Placeholder 2">
            <a:extLst>
              <a:ext uri="{FF2B5EF4-FFF2-40B4-BE49-F238E27FC236}">
                <a16:creationId xmlns:a16="http://schemas.microsoft.com/office/drawing/2014/main" id="{122B9066-C641-49B7-9569-EDA51FF4549F}"/>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精浆、血清</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水平与生精</a:t>
            </a:r>
            <a:endPar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2" name="图片 1">
            <a:extLst>
              <a:ext uri="{FF2B5EF4-FFF2-40B4-BE49-F238E27FC236}">
                <a16:creationId xmlns:a16="http://schemas.microsoft.com/office/drawing/2014/main" id="{ED1697AD-BF87-4F6B-86D1-0FDC62331B40}"/>
              </a:ext>
            </a:extLst>
          </p:cNvPr>
          <p:cNvPicPr>
            <a:picLocks noChangeAspect="1"/>
          </p:cNvPicPr>
          <p:nvPr/>
        </p:nvPicPr>
        <p:blipFill>
          <a:blip r:embed="rId5"/>
          <a:stretch>
            <a:fillRect/>
          </a:stretch>
        </p:blipFill>
        <p:spPr>
          <a:xfrm>
            <a:off x="823400" y="1272915"/>
            <a:ext cx="7800975" cy="5619750"/>
          </a:xfrm>
          <a:prstGeom prst="rect">
            <a:avLst/>
          </a:prstGeom>
        </p:spPr>
      </p:pic>
      <p:sp>
        <p:nvSpPr>
          <p:cNvPr id="6" name="矩形: 圆角 5">
            <a:extLst>
              <a:ext uri="{FF2B5EF4-FFF2-40B4-BE49-F238E27FC236}">
                <a16:creationId xmlns:a16="http://schemas.microsoft.com/office/drawing/2014/main" id="{4E2B4B4E-C3B6-419F-8D1A-5C894C0F529F}"/>
              </a:ext>
            </a:extLst>
          </p:cNvPr>
          <p:cNvSpPr/>
          <p:nvPr/>
        </p:nvSpPr>
        <p:spPr>
          <a:xfrm>
            <a:off x="8805639" y="2464197"/>
            <a:ext cx="3744416" cy="3583390"/>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lnSpc>
                <a:spcPct val="130000"/>
              </a:lnSpc>
              <a:buFont typeface="Arial" panose="020B0604020202020204" pitchFamily="34" charset="0"/>
              <a:buChar char="•"/>
            </a:pPr>
            <a:r>
              <a:rPr lang="en-US" altLang="zh-CN" sz="2000" dirty="0">
                <a:solidFill>
                  <a:schemeClr val="accent5"/>
                </a:solidFill>
                <a:latin typeface="宋体" panose="02010600030101010101" pitchFamily="2" charset="-122"/>
                <a:ea typeface="宋体" panose="02010600030101010101" pitchFamily="2" charset="-122"/>
              </a:rPr>
              <a:t>NOA</a:t>
            </a:r>
            <a:r>
              <a:rPr lang="zh-CN" altLang="en-US" sz="2000" dirty="0">
                <a:solidFill>
                  <a:schemeClr val="accent5"/>
                </a:solidFill>
                <a:latin typeface="宋体" panose="02010600030101010101" pitchFamily="2" charset="-122"/>
                <a:ea typeface="宋体" panose="02010600030101010101" pitchFamily="2" charset="-122"/>
              </a:rPr>
              <a:t>组的血清</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水平较生育组、少精子症组、弱精子症组显著降低（</a:t>
            </a:r>
            <a:r>
              <a:rPr lang="en-US" altLang="zh-CN" sz="2000" i="1" dirty="0">
                <a:solidFill>
                  <a:schemeClr val="accent5"/>
                </a:solidFill>
                <a:latin typeface="宋体" panose="02010600030101010101" pitchFamily="2" charset="-122"/>
                <a:ea typeface="宋体" panose="02010600030101010101" pitchFamily="2" charset="-122"/>
              </a:rPr>
              <a:t>P</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0.05</a:t>
            </a:r>
            <a:r>
              <a:rPr lang="zh-CN" altLang="en-US" sz="2000" dirty="0">
                <a:solidFill>
                  <a:schemeClr val="accent5"/>
                </a:solidFill>
                <a:latin typeface="宋体" panose="02010600030101010101" pitchFamily="2" charset="-122"/>
                <a:ea typeface="宋体" panose="02010600030101010101" pitchFamily="2" charset="-122"/>
              </a:rPr>
              <a:t>）</a:t>
            </a:r>
            <a:endParaRPr lang="en-US" altLang="zh-CN" sz="2000" dirty="0">
              <a:solidFill>
                <a:schemeClr val="accent5"/>
              </a:solidFill>
              <a:latin typeface="宋体" panose="02010600030101010101" pitchFamily="2" charset="-122"/>
              <a:ea typeface="宋体" panose="02010600030101010101" pitchFamily="2" charset="-122"/>
            </a:endParaRPr>
          </a:p>
          <a:p>
            <a:pPr marL="285750" indent="-285750" algn="just">
              <a:lnSpc>
                <a:spcPct val="130000"/>
              </a:lnSpc>
              <a:buFont typeface="Arial" panose="020B0604020202020204" pitchFamily="34" charset="0"/>
              <a:buChar char="•"/>
            </a:pPr>
            <a:r>
              <a:rPr lang="zh-CN" altLang="en-US" sz="2000" dirty="0">
                <a:solidFill>
                  <a:schemeClr val="accent5"/>
                </a:solidFill>
                <a:latin typeface="宋体" panose="02010600030101010101" pitchFamily="2" charset="-122"/>
                <a:ea typeface="宋体" panose="02010600030101010101" pitchFamily="2" charset="-122"/>
              </a:rPr>
              <a:t>精浆</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变动范围较大</a:t>
            </a:r>
            <a:r>
              <a:rPr lang="en-US" altLang="zh-CN" sz="2000" dirty="0">
                <a:solidFill>
                  <a:schemeClr val="accent5"/>
                </a:solidFill>
                <a:latin typeface="宋体" panose="02010600030101010101" pitchFamily="2" charset="-122"/>
                <a:ea typeface="宋体" panose="02010600030101010101" pitchFamily="2" charset="-122"/>
              </a:rPr>
              <a:t>, </a:t>
            </a:r>
            <a:r>
              <a:rPr lang="zh-CN" altLang="en-US" sz="2000" dirty="0">
                <a:solidFill>
                  <a:schemeClr val="accent5"/>
                </a:solidFill>
                <a:latin typeface="宋体" panose="02010600030101010101" pitchFamily="2" charset="-122"/>
                <a:ea typeface="宋体" panose="02010600030101010101" pitchFamily="2" charset="-122"/>
              </a:rPr>
              <a:t>其水平仅在生育组与</a:t>
            </a:r>
            <a:r>
              <a:rPr lang="en-US" altLang="zh-CN" sz="2000" dirty="0">
                <a:solidFill>
                  <a:schemeClr val="accent5"/>
                </a:solidFill>
                <a:latin typeface="宋体" panose="02010600030101010101" pitchFamily="2" charset="-122"/>
                <a:ea typeface="宋体" panose="02010600030101010101" pitchFamily="2" charset="-122"/>
              </a:rPr>
              <a:t>NOA</a:t>
            </a:r>
            <a:r>
              <a:rPr lang="zh-CN" altLang="en-US" sz="2000" dirty="0">
                <a:solidFill>
                  <a:schemeClr val="accent5"/>
                </a:solidFill>
                <a:latin typeface="宋体" panose="02010600030101010101" pitchFamily="2" charset="-122"/>
                <a:ea typeface="宋体" panose="02010600030101010101" pitchFamily="2" charset="-122"/>
              </a:rPr>
              <a:t>组间及弱精子症组与</a:t>
            </a:r>
            <a:r>
              <a:rPr lang="en-US" altLang="zh-CN" sz="2000" dirty="0">
                <a:solidFill>
                  <a:schemeClr val="accent5"/>
                </a:solidFill>
                <a:latin typeface="宋体" panose="02010600030101010101" pitchFamily="2" charset="-122"/>
                <a:ea typeface="宋体" panose="02010600030101010101" pitchFamily="2" charset="-122"/>
              </a:rPr>
              <a:t>NOA</a:t>
            </a:r>
            <a:r>
              <a:rPr lang="zh-CN" altLang="en-US" sz="2000" dirty="0">
                <a:solidFill>
                  <a:schemeClr val="accent5"/>
                </a:solidFill>
                <a:latin typeface="宋体" panose="02010600030101010101" pitchFamily="2" charset="-122"/>
                <a:ea typeface="宋体" panose="02010600030101010101" pitchFamily="2" charset="-122"/>
              </a:rPr>
              <a:t>组间差异有显著性</a:t>
            </a:r>
            <a:r>
              <a:rPr lang="en-US" altLang="zh-CN" sz="2000" dirty="0">
                <a:solidFill>
                  <a:schemeClr val="accent5"/>
                </a:solidFill>
                <a:latin typeface="宋体" panose="02010600030101010101" pitchFamily="2" charset="-122"/>
                <a:ea typeface="宋体" panose="02010600030101010101" pitchFamily="2" charset="-122"/>
              </a:rPr>
              <a:t>(</a:t>
            </a:r>
            <a:r>
              <a:rPr lang="en-US" altLang="zh-CN" sz="2000" i="1" dirty="0">
                <a:solidFill>
                  <a:schemeClr val="accent5"/>
                </a:solidFill>
                <a:latin typeface="宋体" panose="02010600030101010101" pitchFamily="2" charset="-122"/>
                <a:ea typeface="宋体" panose="02010600030101010101" pitchFamily="2" charset="-122"/>
              </a:rPr>
              <a:t>P</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0.05)</a:t>
            </a:r>
          </a:p>
        </p:txBody>
      </p:sp>
      <p:sp>
        <p:nvSpPr>
          <p:cNvPr id="3" name="箭头: 下 2">
            <a:extLst>
              <a:ext uri="{FF2B5EF4-FFF2-40B4-BE49-F238E27FC236}">
                <a16:creationId xmlns:a16="http://schemas.microsoft.com/office/drawing/2014/main" id="{D7D4AC46-54F2-4AD5-9625-8D8E7630477B}"/>
              </a:ext>
            </a:extLst>
          </p:cNvPr>
          <p:cNvSpPr/>
          <p:nvPr/>
        </p:nvSpPr>
        <p:spPr>
          <a:xfrm>
            <a:off x="5779749" y="4840461"/>
            <a:ext cx="145569" cy="360040"/>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 name="箭头: 下 7">
            <a:extLst>
              <a:ext uri="{FF2B5EF4-FFF2-40B4-BE49-F238E27FC236}">
                <a16:creationId xmlns:a16="http://schemas.microsoft.com/office/drawing/2014/main" id="{881D6696-FFB5-4FA9-90C6-95D2B457FCFF}"/>
              </a:ext>
            </a:extLst>
          </p:cNvPr>
          <p:cNvSpPr/>
          <p:nvPr/>
        </p:nvSpPr>
        <p:spPr>
          <a:xfrm>
            <a:off x="8372038" y="4840461"/>
            <a:ext cx="145569" cy="360040"/>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Tree>
    <p:extLst>
      <p:ext uri="{BB962C8B-B14F-4D97-AF65-F5344CB8AC3E}">
        <p14:creationId xmlns:p14="http://schemas.microsoft.com/office/powerpoint/2010/main" val="40643625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18">
            <a:extLst>
              <a:ext uri="{FF2B5EF4-FFF2-40B4-BE49-F238E27FC236}">
                <a16:creationId xmlns:a16="http://schemas.microsoft.com/office/drawing/2014/main" id="{4C1A4B57-E49A-4BE2-9F25-E6A664A5FD14}"/>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3">
            <a:extLst>
              <a:ext uri="{FF2B5EF4-FFF2-40B4-BE49-F238E27FC236}">
                <a16:creationId xmlns:a16="http://schemas.microsoft.com/office/drawing/2014/main" id="{ACD9F372-DA2D-4977-9524-996FEB13E1A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Content Placeholder 2">
            <a:extLst>
              <a:ext uri="{FF2B5EF4-FFF2-40B4-BE49-F238E27FC236}">
                <a16:creationId xmlns:a16="http://schemas.microsoft.com/office/drawing/2014/main" id="{122B9066-C641-49B7-9569-EDA51FF4549F}"/>
              </a:ext>
            </a:extLst>
          </p:cNvPr>
          <p:cNvSpPr txBox="1">
            <a:spLocks/>
          </p:cNvSpPr>
          <p:nvPr/>
        </p:nvSpPr>
        <p:spPr>
          <a:xfrm>
            <a:off x="823399" y="365784"/>
            <a:ext cx="834228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患者中血清</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水平与遗传因素的相关性</a:t>
            </a:r>
          </a:p>
        </p:txBody>
      </p:sp>
      <p:pic>
        <p:nvPicPr>
          <p:cNvPr id="2" name="图片 1">
            <a:extLst>
              <a:ext uri="{FF2B5EF4-FFF2-40B4-BE49-F238E27FC236}">
                <a16:creationId xmlns:a16="http://schemas.microsoft.com/office/drawing/2014/main" id="{5C7B5587-6230-4325-8D15-C8060D5A2536}"/>
              </a:ext>
            </a:extLst>
          </p:cNvPr>
          <p:cNvPicPr>
            <a:picLocks noChangeAspect="1"/>
          </p:cNvPicPr>
          <p:nvPr/>
        </p:nvPicPr>
        <p:blipFill rotWithShape="1">
          <a:blip r:embed="rId5"/>
          <a:srcRect t="1287"/>
          <a:stretch/>
        </p:blipFill>
        <p:spPr>
          <a:xfrm>
            <a:off x="472125" y="1198859"/>
            <a:ext cx="2428858" cy="2880000"/>
          </a:xfrm>
          <a:prstGeom prst="rect">
            <a:avLst/>
          </a:prstGeom>
        </p:spPr>
      </p:pic>
      <p:pic>
        <p:nvPicPr>
          <p:cNvPr id="4" name="图片 3">
            <a:extLst>
              <a:ext uri="{FF2B5EF4-FFF2-40B4-BE49-F238E27FC236}">
                <a16:creationId xmlns:a16="http://schemas.microsoft.com/office/drawing/2014/main" id="{38F12ABE-B4C5-48BE-A246-89857332010B}"/>
              </a:ext>
            </a:extLst>
          </p:cNvPr>
          <p:cNvPicPr>
            <a:picLocks noChangeAspect="1"/>
          </p:cNvPicPr>
          <p:nvPr/>
        </p:nvPicPr>
        <p:blipFill rotWithShape="1">
          <a:blip r:embed="rId6"/>
          <a:srcRect b="1287"/>
          <a:stretch/>
        </p:blipFill>
        <p:spPr>
          <a:xfrm>
            <a:off x="3604877" y="1198859"/>
            <a:ext cx="2318356" cy="2880000"/>
          </a:xfrm>
          <a:prstGeom prst="rect">
            <a:avLst/>
          </a:prstGeom>
        </p:spPr>
      </p:pic>
      <p:sp>
        <p:nvSpPr>
          <p:cNvPr id="9" name="矩形: 圆角 8">
            <a:extLst>
              <a:ext uri="{FF2B5EF4-FFF2-40B4-BE49-F238E27FC236}">
                <a16:creationId xmlns:a16="http://schemas.microsoft.com/office/drawing/2014/main" id="{357E05A9-AC55-4BD2-B9F0-81D6A1B014F0}"/>
              </a:ext>
            </a:extLst>
          </p:cNvPr>
          <p:cNvSpPr/>
          <p:nvPr/>
        </p:nvSpPr>
        <p:spPr>
          <a:xfrm>
            <a:off x="472125" y="4347394"/>
            <a:ext cx="2428858" cy="2691990"/>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r>
              <a:rPr lang="zh-CN" altLang="en-US" b="1" dirty="0">
                <a:solidFill>
                  <a:schemeClr val="accent5"/>
                </a:solidFill>
                <a:latin typeface="宋体" panose="02010600030101010101" pitchFamily="2" charset="-122"/>
                <a:ea typeface="宋体" panose="02010600030101010101" pitchFamily="2" charset="-122"/>
              </a:rPr>
              <a:t>睾丸组织学与</a:t>
            </a:r>
            <a:r>
              <a:rPr lang="en-US" altLang="zh-CN" b="1" dirty="0">
                <a:solidFill>
                  <a:schemeClr val="accent5"/>
                </a:solidFill>
                <a:latin typeface="宋体" panose="02010600030101010101" pitchFamily="2" charset="-122"/>
                <a:ea typeface="宋体" panose="02010600030101010101" pitchFamily="2" charset="-122"/>
              </a:rPr>
              <a:t>INHB</a:t>
            </a:r>
            <a:r>
              <a:rPr lang="zh-CN" altLang="en-US" b="1" dirty="0">
                <a:solidFill>
                  <a:schemeClr val="accent5"/>
                </a:solidFill>
                <a:latin typeface="宋体" panose="02010600030101010101" pitchFamily="2" charset="-122"/>
                <a:ea typeface="宋体" panose="02010600030101010101" pitchFamily="2" charset="-122"/>
              </a:rPr>
              <a:t>：</a:t>
            </a:r>
            <a:endParaRPr lang="en-US" altLang="zh-CN" b="1" dirty="0">
              <a:solidFill>
                <a:schemeClr val="accent5"/>
              </a:solidFill>
              <a:latin typeface="宋体" panose="02010600030101010101" pitchFamily="2" charset="-122"/>
              <a:ea typeface="宋体" panose="02010600030101010101" pitchFamily="2" charset="-122"/>
            </a:endParaRPr>
          </a:p>
          <a:p>
            <a:pPr algn="just">
              <a:lnSpc>
                <a:spcPct val="130000"/>
              </a:lnSpc>
            </a:pPr>
            <a:r>
              <a:rPr lang="zh-CN" altLang="en-US" dirty="0">
                <a:solidFill>
                  <a:schemeClr val="accent5"/>
                </a:solidFill>
                <a:latin typeface="宋体" panose="02010600030101010101" pitchFamily="2" charset="-122"/>
                <a:ea typeface="宋体" panose="02010600030101010101" pitchFamily="2" charset="-122"/>
              </a:rPr>
              <a:t>与生精功能低下相比，</a:t>
            </a:r>
            <a:r>
              <a:rPr lang="zh-CN" altLang="en-US" dirty="0">
                <a:solidFill>
                  <a:srgbClr val="C00000"/>
                </a:solidFill>
                <a:latin typeface="宋体" panose="02010600030101010101" pitchFamily="2" charset="-122"/>
                <a:ea typeface="宋体" panose="02010600030101010101" pitchFamily="2" charset="-122"/>
              </a:rPr>
              <a:t>生精阻滞、唯支持细胞综合征、未睾丸活检</a:t>
            </a:r>
            <a:r>
              <a:rPr lang="zh-CN" altLang="en-US" dirty="0">
                <a:solidFill>
                  <a:schemeClr val="accent5"/>
                </a:solidFill>
                <a:latin typeface="宋体" panose="02010600030101010101" pitchFamily="2" charset="-122"/>
                <a:ea typeface="宋体" panose="02010600030101010101" pitchFamily="2" charset="-122"/>
              </a:rPr>
              <a:t>（睾丸体积</a:t>
            </a:r>
            <a:r>
              <a:rPr lang="en-US" altLang="zh-CN" dirty="0">
                <a:solidFill>
                  <a:schemeClr val="accent5"/>
                </a:solidFill>
                <a:latin typeface="宋体" panose="02010600030101010101" pitchFamily="2" charset="-122"/>
                <a:ea typeface="宋体" panose="02010600030101010101" pitchFamily="2" charset="-122"/>
              </a:rPr>
              <a:t>1-4ml</a:t>
            </a:r>
            <a:r>
              <a:rPr lang="zh-CN" altLang="en-US" dirty="0">
                <a:solidFill>
                  <a:schemeClr val="accent5"/>
                </a:solidFill>
                <a:latin typeface="宋体" panose="02010600030101010101" pitchFamily="2" charset="-122"/>
                <a:ea typeface="宋体" panose="02010600030101010101" pitchFamily="2" charset="-122"/>
              </a:rPr>
              <a:t>）的</a:t>
            </a:r>
            <a:r>
              <a:rPr lang="en-US" altLang="zh-CN" dirty="0">
                <a:solidFill>
                  <a:srgbClr val="C00000"/>
                </a:solidFill>
                <a:latin typeface="宋体" panose="02010600030101010101" pitchFamily="2" charset="-122"/>
                <a:ea typeface="宋体" panose="02010600030101010101" pitchFamily="2" charset="-122"/>
              </a:rPr>
              <a:t>INHB</a:t>
            </a:r>
            <a:r>
              <a:rPr lang="zh-CN" altLang="en-US" dirty="0">
                <a:solidFill>
                  <a:srgbClr val="C00000"/>
                </a:solidFill>
                <a:latin typeface="宋体" panose="02010600030101010101" pitchFamily="2" charset="-122"/>
                <a:ea typeface="宋体" panose="02010600030101010101" pitchFamily="2" charset="-122"/>
              </a:rPr>
              <a:t>显著降低</a:t>
            </a:r>
            <a:endParaRPr lang="en-US" altLang="zh-CN" dirty="0">
              <a:solidFill>
                <a:srgbClr val="C00000"/>
              </a:solidFill>
              <a:latin typeface="宋体" panose="02010600030101010101" pitchFamily="2" charset="-122"/>
              <a:ea typeface="宋体" panose="02010600030101010101" pitchFamily="2" charset="-122"/>
            </a:endParaRPr>
          </a:p>
        </p:txBody>
      </p:sp>
      <p:sp>
        <p:nvSpPr>
          <p:cNvPr id="10" name="矩形: 圆角 9">
            <a:extLst>
              <a:ext uri="{FF2B5EF4-FFF2-40B4-BE49-F238E27FC236}">
                <a16:creationId xmlns:a16="http://schemas.microsoft.com/office/drawing/2014/main" id="{BC4871E3-68C6-4B82-A17C-2F4DF6C4541D}"/>
              </a:ext>
            </a:extLst>
          </p:cNvPr>
          <p:cNvSpPr/>
          <p:nvPr/>
        </p:nvSpPr>
        <p:spPr>
          <a:xfrm>
            <a:off x="3549055" y="4347394"/>
            <a:ext cx="2430000" cy="2692800"/>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r>
              <a:rPr lang="zh-CN" altLang="en-US" b="1" dirty="0">
                <a:solidFill>
                  <a:schemeClr val="accent5"/>
                </a:solidFill>
                <a:latin typeface="宋体" panose="02010600030101010101" pitchFamily="2" charset="-122"/>
                <a:ea typeface="宋体" panose="02010600030101010101" pitchFamily="2" charset="-122"/>
              </a:rPr>
              <a:t>异常核型（</a:t>
            </a:r>
            <a:r>
              <a:rPr lang="en-US" altLang="zh-CN" b="1" dirty="0">
                <a:solidFill>
                  <a:schemeClr val="accent5"/>
                </a:solidFill>
                <a:latin typeface="宋体" panose="02010600030101010101" pitchFamily="2" charset="-122"/>
                <a:ea typeface="宋体" panose="02010600030101010101" pitchFamily="2" charset="-122"/>
              </a:rPr>
              <a:t>NOA</a:t>
            </a:r>
            <a:r>
              <a:rPr lang="zh-CN" altLang="en-US" b="1" dirty="0">
                <a:solidFill>
                  <a:schemeClr val="accent5"/>
                </a:solidFill>
                <a:latin typeface="宋体" panose="02010600030101010101" pitchFamily="2" charset="-122"/>
                <a:ea typeface="宋体" panose="02010600030101010101" pitchFamily="2" charset="-122"/>
              </a:rPr>
              <a:t>的发生率</a:t>
            </a:r>
            <a:r>
              <a:rPr lang="en-US" altLang="zh-CN" b="1" dirty="0">
                <a:solidFill>
                  <a:schemeClr val="accent5"/>
                </a:solidFill>
                <a:latin typeface="宋体" panose="02010600030101010101" pitchFamily="2" charset="-122"/>
                <a:ea typeface="宋体" panose="02010600030101010101" pitchFamily="2" charset="-122"/>
              </a:rPr>
              <a:t>38.5%</a:t>
            </a:r>
            <a:r>
              <a:rPr lang="zh-CN" altLang="en-US" b="1" dirty="0">
                <a:solidFill>
                  <a:schemeClr val="accent5"/>
                </a:solidFill>
                <a:latin typeface="宋体" panose="02010600030101010101" pitchFamily="2" charset="-122"/>
                <a:ea typeface="宋体" panose="02010600030101010101" pitchFamily="2" charset="-122"/>
              </a:rPr>
              <a:t>）与</a:t>
            </a:r>
            <a:r>
              <a:rPr lang="en-US" altLang="zh-CN" b="1" dirty="0">
                <a:solidFill>
                  <a:schemeClr val="accent5"/>
                </a:solidFill>
                <a:latin typeface="宋体" panose="02010600030101010101" pitchFamily="2" charset="-122"/>
                <a:ea typeface="宋体" panose="02010600030101010101" pitchFamily="2" charset="-122"/>
              </a:rPr>
              <a:t>INHB</a:t>
            </a:r>
            <a:r>
              <a:rPr lang="zh-CN" altLang="en-US" b="1" dirty="0">
                <a:solidFill>
                  <a:schemeClr val="accent5"/>
                </a:solidFill>
                <a:latin typeface="宋体" panose="02010600030101010101" pitchFamily="2" charset="-122"/>
                <a:ea typeface="宋体" panose="02010600030101010101" pitchFamily="2" charset="-122"/>
              </a:rPr>
              <a:t>：</a:t>
            </a:r>
            <a:endParaRPr lang="en-US" altLang="zh-CN" b="1" dirty="0">
              <a:solidFill>
                <a:schemeClr val="accent5"/>
              </a:solidFill>
              <a:latin typeface="宋体" panose="02010600030101010101" pitchFamily="2" charset="-122"/>
              <a:ea typeface="宋体" panose="02010600030101010101" pitchFamily="2" charset="-122"/>
            </a:endParaRPr>
          </a:p>
          <a:p>
            <a:pPr algn="just">
              <a:lnSpc>
                <a:spcPct val="130000"/>
              </a:lnSpc>
            </a:pPr>
            <a:r>
              <a:rPr lang="en-US" altLang="zh-CN" dirty="0">
                <a:solidFill>
                  <a:schemeClr val="accent5"/>
                </a:solidFill>
                <a:latin typeface="宋体" panose="02010600030101010101" pitchFamily="2" charset="-122"/>
                <a:ea typeface="宋体" panose="02010600030101010101" pitchFamily="2" charset="-122"/>
              </a:rPr>
              <a:t>INHB</a:t>
            </a:r>
            <a:r>
              <a:rPr lang="zh-CN" altLang="en-US" dirty="0">
                <a:solidFill>
                  <a:schemeClr val="accent5"/>
                </a:solidFill>
                <a:latin typeface="宋体" panose="02010600030101010101" pitchFamily="2" charset="-122"/>
                <a:ea typeface="宋体" panose="02010600030101010101" pitchFamily="2" charset="-122"/>
              </a:rPr>
              <a:t>的水平从低到高的核型</a:t>
            </a:r>
            <a:r>
              <a:rPr lang="en-US" altLang="zh-CN" dirty="0">
                <a:solidFill>
                  <a:srgbClr val="C00000"/>
                </a:solidFill>
                <a:latin typeface="宋体" panose="02010600030101010101" pitchFamily="2" charset="-122"/>
                <a:ea typeface="宋体" panose="02010600030101010101" pitchFamily="2" charset="-122"/>
              </a:rPr>
              <a:t>46,XX(</a:t>
            </a:r>
            <a:r>
              <a:rPr lang="zh-CN" altLang="en-US" dirty="0">
                <a:solidFill>
                  <a:srgbClr val="C00000"/>
                </a:solidFill>
                <a:latin typeface="宋体" panose="02010600030101010101" pitchFamily="2" charset="-122"/>
                <a:ea typeface="宋体" panose="02010600030101010101" pitchFamily="2" charset="-122"/>
              </a:rPr>
              <a:t>或</a:t>
            </a:r>
            <a:r>
              <a:rPr lang="en-US" altLang="zh-CN" dirty="0">
                <a:solidFill>
                  <a:srgbClr val="C00000"/>
                </a:solidFill>
                <a:latin typeface="宋体" panose="02010600030101010101" pitchFamily="2" charset="-122"/>
                <a:ea typeface="宋体" panose="02010600030101010101" pitchFamily="2" charset="-122"/>
              </a:rPr>
              <a:t>45,X)</a:t>
            </a:r>
            <a:r>
              <a:rPr lang="zh-CN" altLang="en-US" dirty="0">
                <a:solidFill>
                  <a:srgbClr val="C00000"/>
                </a:solidFill>
                <a:latin typeface="宋体" panose="02010600030101010101" pitchFamily="2" charset="-122"/>
                <a:ea typeface="宋体" panose="02010600030101010101" pitchFamily="2" charset="-122"/>
              </a:rPr>
              <a:t>＜</a:t>
            </a:r>
            <a:r>
              <a:rPr lang="en-US" altLang="zh-CN" dirty="0">
                <a:solidFill>
                  <a:srgbClr val="C00000"/>
                </a:solidFill>
                <a:latin typeface="宋体" panose="02010600030101010101" pitchFamily="2" charset="-122"/>
                <a:ea typeface="宋体" panose="02010600030101010101" pitchFamily="2" charset="-122"/>
              </a:rPr>
              <a:t>47,XXY</a:t>
            </a:r>
            <a:r>
              <a:rPr lang="zh-CN" altLang="en-US" dirty="0">
                <a:solidFill>
                  <a:srgbClr val="C00000"/>
                </a:solidFill>
                <a:latin typeface="宋体" panose="02010600030101010101" pitchFamily="2" charset="-122"/>
                <a:ea typeface="宋体" panose="02010600030101010101" pitchFamily="2" charset="-122"/>
              </a:rPr>
              <a:t>＜嵌合型＜多态性＜倒位＜易位</a:t>
            </a:r>
            <a:endParaRPr lang="en-US" altLang="zh-CN" dirty="0">
              <a:solidFill>
                <a:srgbClr val="C00000"/>
              </a:solidFill>
              <a:latin typeface="宋体" panose="02010600030101010101" pitchFamily="2" charset="-122"/>
              <a:ea typeface="宋体" panose="02010600030101010101" pitchFamily="2" charset="-122"/>
            </a:endParaRPr>
          </a:p>
        </p:txBody>
      </p:sp>
      <p:sp>
        <p:nvSpPr>
          <p:cNvPr id="11" name="矩形: 圆角 10">
            <a:extLst>
              <a:ext uri="{FF2B5EF4-FFF2-40B4-BE49-F238E27FC236}">
                <a16:creationId xmlns:a16="http://schemas.microsoft.com/office/drawing/2014/main" id="{D4B08C46-477E-4042-9B9C-2AC2FA0F8F7F}"/>
              </a:ext>
            </a:extLst>
          </p:cNvPr>
          <p:cNvSpPr/>
          <p:nvPr/>
        </p:nvSpPr>
        <p:spPr>
          <a:xfrm>
            <a:off x="6627127" y="4241389"/>
            <a:ext cx="5759497" cy="1792402"/>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30000"/>
              </a:lnSpc>
            </a:pPr>
            <a:r>
              <a:rPr lang="en-US" altLang="zh-CN" b="1" dirty="0">
                <a:solidFill>
                  <a:schemeClr val="accent5"/>
                </a:solidFill>
                <a:latin typeface="宋体" panose="02010600030101010101" pitchFamily="2" charset="-122"/>
                <a:ea typeface="宋体" panose="02010600030101010101" pitchFamily="2" charset="-122"/>
              </a:rPr>
              <a:t>Y</a:t>
            </a:r>
            <a:r>
              <a:rPr lang="zh-CN" altLang="en-US" b="1" dirty="0">
                <a:solidFill>
                  <a:schemeClr val="accent5"/>
                </a:solidFill>
                <a:latin typeface="宋体" panose="02010600030101010101" pitchFamily="2" charset="-122"/>
                <a:ea typeface="宋体" panose="02010600030101010101" pitchFamily="2" charset="-122"/>
              </a:rPr>
              <a:t>染色体微缺失（在</a:t>
            </a:r>
            <a:r>
              <a:rPr lang="en-US" altLang="zh-CN" b="1" dirty="0">
                <a:solidFill>
                  <a:schemeClr val="accent5"/>
                </a:solidFill>
                <a:latin typeface="宋体" panose="02010600030101010101" pitchFamily="2" charset="-122"/>
                <a:ea typeface="宋体" panose="02010600030101010101" pitchFamily="2" charset="-122"/>
              </a:rPr>
              <a:t>NOA</a:t>
            </a:r>
            <a:r>
              <a:rPr lang="zh-CN" altLang="en-US" b="1" dirty="0">
                <a:solidFill>
                  <a:schemeClr val="accent5"/>
                </a:solidFill>
                <a:latin typeface="宋体" panose="02010600030101010101" pitchFamily="2" charset="-122"/>
                <a:ea typeface="宋体" panose="02010600030101010101" pitchFamily="2" charset="-122"/>
              </a:rPr>
              <a:t>的发生率</a:t>
            </a:r>
            <a:r>
              <a:rPr lang="en-US" altLang="zh-CN" b="1" dirty="0">
                <a:solidFill>
                  <a:schemeClr val="accent5"/>
                </a:solidFill>
                <a:latin typeface="宋体" panose="02010600030101010101" pitchFamily="2" charset="-122"/>
                <a:ea typeface="宋体" panose="02010600030101010101" pitchFamily="2" charset="-122"/>
              </a:rPr>
              <a:t>18.0%</a:t>
            </a:r>
            <a:r>
              <a:rPr lang="zh-CN" altLang="en-US" b="1" dirty="0">
                <a:solidFill>
                  <a:schemeClr val="accent5"/>
                </a:solidFill>
                <a:latin typeface="宋体" panose="02010600030101010101" pitchFamily="2" charset="-122"/>
                <a:ea typeface="宋体" panose="02010600030101010101" pitchFamily="2" charset="-122"/>
              </a:rPr>
              <a:t>）与</a:t>
            </a:r>
            <a:r>
              <a:rPr lang="en-US" altLang="zh-CN" b="1" dirty="0">
                <a:solidFill>
                  <a:schemeClr val="accent5"/>
                </a:solidFill>
                <a:latin typeface="宋体" panose="02010600030101010101" pitchFamily="2" charset="-122"/>
                <a:ea typeface="宋体" panose="02010600030101010101" pitchFamily="2" charset="-122"/>
              </a:rPr>
              <a:t>INHB</a:t>
            </a:r>
            <a:r>
              <a:rPr lang="zh-CN" altLang="en-US" b="1" dirty="0">
                <a:solidFill>
                  <a:schemeClr val="accent5"/>
                </a:solidFill>
                <a:latin typeface="宋体" panose="02010600030101010101" pitchFamily="2" charset="-122"/>
                <a:ea typeface="宋体" panose="02010600030101010101" pitchFamily="2" charset="-122"/>
              </a:rPr>
              <a:t>：</a:t>
            </a:r>
            <a:endParaRPr lang="en-US" altLang="zh-CN" b="1" dirty="0">
              <a:solidFill>
                <a:schemeClr val="accent5"/>
              </a:solidFill>
              <a:latin typeface="宋体" panose="02010600030101010101" pitchFamily="2" charset="-122"/>
              <a:ea typeface="宋体" panose="02010600030101010101" pitchFamily="2" charset="-122"/>
            </a:endParaRPr>
          </a:p>
          <a:p>
            <a:pPr algn="just">
              <a:lnSpc>
                <a:spcPct val="130000"/>
              </a:lnSpc>
            </a:pPr>
            <a:r>
              <a:rPr lang="zh-CN" altLang="en-US" dirty="0">
                <a:solidFill>
                  <a:schemeClr val="accent5"/>
                </a:solidFill>
                <a:latin typeface="宋体" panose="02010600030101010101" pitchFamily="2" charset="-122"/>
                <a:ea typeface="宋体" panose="02010600030101010101" pitchFamily="2" charset="-122"/>
              </a:rPr>
              <a:t>没有</a:t>
            </a:r>
            <a:r>
              <a:rPr lang="en-US" altLang="zh-CN" dirty="0" err="1">
                <a:solidFill>
                  <a:schemeClr val="accent5"/>
                </a:solidFill>
                <a:latin typeface="宋体" panose="02010600030101010101" pitchFamily="2" charset="-122"/>
                <a:ea typeface="宋体" panose="02010600030101010101" pitchFamily="2" charset="-122"/>
              </a:rPr>
              <a:t>AZFa&amp;b</a:t>
            </a:r>
            <a:r>
              <a:rPr lang="zh-CN" altLang="en-US" dirty="0">
                <a:solidFill>
                  <a:schemeClr val="accent5"/>
                </a:solidFill>
                <a:latin typeface="宋体" panose="02010600030101010101" pitchFamily="2" charset="-122"/>
                <a:ea typeface="宋体" panose="02010600030101010101" pitchFamily="2" charset="-122"/>
              </a:rPr>
              <a:t>区缺失的精子发生优于</a:t>
            </a:r>
            <a:r>
              <a:rPr lang="en-US" altLang="zh-CN" dirty="0" err="1">
                <a:solidFill>
                  <a:schemeClr val="accent5"/>
                </a:solidFill>
                <a:latin typeface="宋体" panose="02010600030101010101" pitchFamily="2" charset="-122"/>
                <a:ea typeface="宋体" panose="02010600030101010101" pitchFamily="2" charset="-122"/>
              </a:rPr>
              <a:t>AZFa&amp;b</a:t>
            </a:r>
            <a:r>
              <a:rPr lang="zh-CN" altLang="en-US" dirty="0">
                <a:solidFill>
                  <a:schemeClr val="accent5"/>
                </a:solidFill>
                <a:latin typeface="宋体" panose="02010600030101010101" pitchFamily="2" charset="-122"/>
                <a:ea typeface="宋体" panose="02010600030101010101" pitchFamily="2" charset="-122"/>
              </a:rPr>
              <a:t>区缺失</a:t>
            </a:r>
            <a:endParaRPr lang="en-US" altLang="zh-CN" dirty="0">
              <a:solidFill>
                <a:schemeClr val="accent5"/>
              </a:solidFill>
              <a:latin typeface="宋体" panose="02010600030101010101" pitchFamily="2" charset="-122"/>
              <a:ea typeface="宋体" panose="02010600030101010101" pitchFamily="2" charset="-122"/>
            </a:endParaRPr>
          </a:p>
          <a:p>
            <a:pPr algn="just">
              <a:lnSpc>
                <a:spcPct val="130000"/>
              </a:lnSpc>
            </a:pPr>
            <a:r>
              <a:rPr lang="zh-CN" altLang="en-US" dirty="0">
                <a:solidFill>
                  <a:schemeClr val="accent5"/>
                </a:solidFill>
                <a:latin typeface="宋体" panose="02010600030101010101" pitchFamily="2" charset="-122"/>
                <a:ea typeface="宋体" panose="02010600030101010101" pitchFamily="2" charset="-122"/>
              </a:rPr>
              <a:t>与</a:t>
            </a:r>
            <a:r>
              <a:rPr lang="en-US" altLang="zh-CN" dirty="0" err="1">
                <a:solidFill>
                  <a:schemeClr val="accent5"/>
                </a:solidFill>
                <a:latin typeface="宋体" panose="02010600030101010101" pitchFamily="2" charset="-122"/>
                <a:ea typeface="宋体" panose="02010600030101010101" pitchFamily="2" charset="-122"/>
              </a:rPr>
              <a:t>AZFa&amp;b</a:t>
            </a:r>
            <a:r>
              <a:rPr lang="zh-CN" altLang="en-US" dirty="0">
                <a:solidFill>
                  <a:schemeClr val="accent5"/>
                </a:solidFill>
                <a:latin typeface="宋体" panose="02010600030101010101" pitchFamily="2" charset="-122"/>
                <a:ea typeface="宋体" panose="02010600030101010101" pitchFamily="2" charset="-122"/>
              </a:rPr>
              <a:t>区缺失相比，</a:t>
            </a:r>
            <a:r>
              <a:rPr lang="zh-CN" altLang="en-US" dirty="0">
                <a:solidFill>
                  <a:srgbClr val="C00000"/>
                </a:solidFill>
                <a:latin typeface="宋体" panose="02010600030101010101" pitchFamily="2" charset="-122"/>
                <a:ea typeface="宋体" panose="02010600030101010101" pitchFamily="2" charset="-122"/>
              </a:rPr>
              <a:t>非缺失和没有</a:t>
            </a:r>
            <a:r>
              <a:rPr lang="en-US" altLang="zh-CN" dirty="0" err="1">
                <a:solidFill>
                  <a:srgbClr val="C00000"/>
                </a:solidFill>
                <a:latin typeface="宋体" panose="02010600030101010101" pitchFamily="2" charset="-122"/>
                <a:ea typeface="宋体" panose="02010600030101010101" pitchFamily="2" charset="-122"/>
              </a:rPr>
              <a:t>AZFa&amp;b</a:t>
            </a:r>
            <a:r>
              <a:rPr lang="zh-CN" altLang="en-US" dirty="0">
                <a:solidFill>
                  <a:srgbClr val="C00000"/>
                </a:solidFill>
                <a:latin typeface="宋体" panose="02010600030101010101" pitchFamily="2" charset="-122"/>
                <a:ea typeface="宋体" panose="02010600030101010101" pitchFamily="2" charset="-122"/>
              </a:rPr>
              <a:t>区缺失的</a:t>
            </a:r>
            <a:r>
              <a:rPr lang="en-US" altLang="zh-CN" dirty="0">
                <a:solidFill>
                  <a:srgbClr val="C00000"/>
                </a:solidFill>
                <a:latin typeface="宋体" panose="02010600030101010101" pitchFamily="2" charset="-122"/>
                <a:ea typeface="宋体" panose="02010600030101010101" pitchFamily="2" charset="-122"/>
              </a:rPr>
              <a:t>INHB</a:t>
            </a:r>
            <a:r>
              <a:rPr lang="zh-CN" altLang="en-US" dirty="0">
                <a:solidFill>
                  <a:srgbClr val="C00000"/>
                </a:solidFill>
                <a:latin typeface="宋体" panose="02010600030101010101" pitchFamily="2" charset="-122"/>
                <a:ea typeface="宋体" panose="02010600030101010101" pitchFamily="2" charset="-122"/>
              </a:rPr>
              <a:t>显著升高</a:t>
            </a:r>
            <a:endParaRPr lang="en-US" altLang="zh-CN" dirty="0">
              <a:solidFill>
                <a:srgbClr val="C00000"/>
              </a:solidFill>
              <a:latin typeface="宋体" panose="02010600030101010101" pitchFamily="2" charset="-122"/>
              <a:ea typeface="宋体" panose="02010600030101010101" pitchFamily="2" charset="-122"/>
            </a:endParaRPr>
          </a:p>
        </p:txBody>
      </p:sp>
      <p:pic>
        <p:nvPicPr>
          <p:cNvPr id="6" name="图片 5">
            <a:extLst>
              <a:ext uri="{FF2B5EF4-FFF2-40B4-BE49-F238E27FC236}">
                <a16:creationId xmlns:a16="http://schemas.microsoft.com/office/drawing/2014/main" id="{088C3784-EF9F-41BD-AA1D-1EC055DF66C3}"/>
              </a:ext>
            </a:extLst>
          </p:cNvPr>
          <p:cNvPicPr>
            <a:picLocks noChangeAspect="1"/>
          </p:cNvPicPr>
          <p:nvPr/>
        </p:nvPicPr>
        <p:blipFill rotWithShape="1">
          <a:blip r:embed="rId7"/>
          <a:srcRect l="943"/>
          <a:stretch/>
        </p:blipFill>
        <p:spPr>
          <a:xfrm>
            <a:off x="6573391" y="1198859"/>
            <a:ext cx="5892058" cy="2880000"/>
          </a:xfrm>
          <a:prstGeom prst="rect">
            <a:avLst/>
          </a:prstGeom>
          <a:ln>
            <a:solidFill>
              <a:srgbClr val="212E3C"/>
            </a:solidFill>
          </a:ln>
        </p:spPr>
      </p:pic>
      <p:sp>
        <p:nvSpPr>
          <p:cNvPr id="7" name="箭头: 右 6">
            <a:extLst>
              <a:ext uri="{FF2B5EF4-FFF2-40B4-BE49-F238E27FC236}">
                <a16:creationId xmlns:a16="http://schemas.microsoft.com/office/drawing/2014/main" id="{58867721-8AAC-441B-B4D5-06F4CCE79FEE}"/>
              </a:ext>
            </a:extLst>
          </p:cNvPr>
          <p:cNvSpPr/>
          <p:nvPr/>
        </p:nvSpPr>
        <p:spPr>
          <a:xfrm>
            <a:off x="8654952" y="2392188"/>
            <a:ext cx="864096" cy="288005"/>
          </a:xfrm>
          <a:prstGeom prst="rightArrow">
            <a:avLst/>
          </a:prstGeom>
          <a:solidFill>
            <a:srgbClr val="FABCA8">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文本框 7">
            <a:extLst>
              <a:ext uri="{FF2B5EF4-FFF2-40B4-BE49-F238E27FC236}">
                <a16:creationId xmlns:a16="http://schemas.microsoft.com/office/drawing/2014/main" id="{58CAF9B3-584C-42AD-AAEF-AE6308CF5707}"/>
              </a:ext>
            </a:extLst>
          </p:cNvPr>
          <p:cNvSpPr txBox="1"/>
          <p:nvPr/>
        </p:nvSpPr>
        <p:spPr>
          <a:xfrm>
            <a:off x="8726960" y="2124092"/>
            <a:ext cx="720080" cy="369332"/>
          </a:xfrm>
          <a:prstGeom prst="rect">
            <a:avLst/>
          </a:prstGeom>
          <a:noFill/>
        </p:spPr>
        <p:txBody>
          <a:bodyPr wrap="square" rtlCol="0">
            <a:spAutoFit/>
          </a:bodyPr>
          <a:lstStyle/>
          <a:p>
            <a:r>
              <a:rPr lang="zh-CN" altLang="en-US" dirty="0">
                <a:solidFill>
                  <a:srgbClr val="C00000"/>
                </a:solidFill>
              </a:rPr>
              <a:t>细分</a:t>
            </a:r>
          </a:p>
        </p:txBody>
      </p:sp>
      <p:sp>
        <p:nvSpPr>
          <p:cNvPr id="15" name="矩形 14">
            <a:extLst>
              <a:ext uri="{FF2B5EF4-FFF2-40B4-BE49-F238E27FC236}">
                <a16:creationId xmlns:a16="http://schemas.microsoft.com/office/drawing/2014/main" id="{71E38C01-B282-4AA4-8B14-9E074536422D}"/>
              </a:ext>
            </a:extLst>
          </p:cNvPr>
          <p:cNvSpPr/>
          <p:nvPr/>
        </p:nvSpPr>
        <p:spPr>
          <a:xfrm>
            <a:off x="6512508" y="6007870"/>
            <a:ext cx="6013080" cy="1107996"/>
          </a:xfrm>
          <a:prstGeom prst="rect">
            <a:avLst/>
          </a:prstGeom>
        </p:spPr>
        <p:txBody>
          <a:bodyPr wrap="square">
            <a:spAutoFit/>
          </a:bodyPr>
          <a:lstStyle/>
          <a:p>
            <a:r>
              <a:rPr lang="zh-CN" altLang="en-US" sz="2200" dirty="0">
                <a:solidFill>
                  <a:srgbClr val="C00000"/>
                </a:solidFill>
                <a:latin typeface="Times New Roman" panose="02020603050405020304" pitchFamily="18" charset="0"/>
              </a:rPr>
              <a:t>血清</a:t>
            </a:r>
            <a:r>
              <a:rPr lang="en-US" altLang="zh-CN" sz="2200" dirty="0">
                <a:solidFill>
                  <a:srgbClr val="C00000"/>
                </a:solidFill>
                <a:latin typeface="Times New Roman" panose="02020603050405020304" pitchFamily="18" charset="0"/>
              </a:rPr>
              <a:t>INHB</a:t>
            </a:r>
            <a:r>
              <a:rPr lang="zh-CN" altLang="en-US" sz="2200" dirty="0">
                <a:solidFill>
                  <a:srgbClr val="C00000"/>
                </a:solidFill>
                <a:latin typeface="Times New Roman" panose="02020603050405020304" pitchFamily="18" charset="0"/>
              </a:rPr>
              <a:t>与睾丸生精功能、核型和</a:t>
            </a:r>
            <a:r>
              <a:rPr lang="en-US" altLang="zh-CN" sz="2200" dirty="0">
                <a:solidFill>
                  <a:srgbClr val="C00000"/>
                </a:solidFill>
                <a:latin typeface="Times New Roman" panose="02020603050405020304" pitchFamily="18" charset="0"/>
              </a:rPr>
              <a:t>Y</a:t>
            </a:r>
            <a:r>
              <a:rPr lang="zh-CN" altLang="en-US" sz="2200" dirty="0">
                <a:solidFill>
                  <a:srgbClr val="C00000"/>
                </a:solidFill>
                <a:latin typeface="Times New Roman" panose="02020603050405020304" pitchFamily="18" charset="0"/>
              </a:rPr>
              <a:t>染色体微缺失有密切关系，生精功能越差、越影响生精功能的遗传因素，其</a:t>
            </a:r>
            <a:r>
              <a:rPr lang="en-US" altLang="zh-CN" sz="2200" dirty="0">
                <a:solidFill>
                  <a:srgbClr val="C00000"/>
                </a:solidFill>
                <a:latin typeface="Times New Roman" panose="02020603050405020304" pitchFamily="18" charset="0"/>
              </a:rPr>
              <a:t>INHB</a:t>
            </a:r>
            <a:r>
              <a:rPr lang="zh-CN" altLang="en-US" sz="2200" dirty="0">
                <a:solidFill>
                  <a:srgbClr val="C00000"/>
                </a:solidFill>
                <a:latin typeface="Times New Roman" panose="02020603050405020304" pitchFamily="18" charset="0"/>
              </a:rPr>
              <a:t>越低。</a:t>
            </a:r>
          </a:p>
        </p:txBody>
      </p:sp>
      <p:sp>
        <p:nvSpPr>
          <p:cNvPr id="14" name="Text Box 9">
            <a:extLst>
              <a:ext uri="{FF2B5EF4-FFF2-40B4-BE49-F238E27FC236}">
                <a16:creationId xmlns:a16="http://schemas.microsoft.com/office/drawing/2014/main" id="{251F5F45-4458-4531-A9FF-7AE21107B0D7}"/>
              </a:ext>
            </a:extLst>
          </p:cNvPr>
          <p:cNvSpPr txBox="1">
            <a:spLocks noChangeArrowheads="1"/>
          </p:cNvSpPr>
          <p:nvPr/>
        </p:nvSpPr>
        <p:spPr bwMode="auto">
          <a:xfrm>
            <a:off x="9113243" y="6961977"/>
            <a:ext cx="3663312" cy="307777"/>
          </a:xfrm>
          <a:prstGeom prst="rect">
            <a:avLst/>
          </a:prstGeom>
          <a:noFill/>
          <a:ln w="9525">
            <a:noFill/>
            <a:miter lim="800000"/>
            <a:headEnd/>
            <a:tailEnd/>
          </a:ln>
        </p:spPr>
        <p:txBody>
          <a:bodyPr wrap="none">
            <a:spAutoFit/>
          </a:bodyPr>
          <a:lstStyle/>
          <a:p>
            <a:pPr algn="r" eaLnBrk="0" hangingPunct="0"/>
            <a:r>
              <a:rPr lang="en-US" altLang="zh-CN" sz="1400" i="1" dirty="0"/>
              <a:t>Qing-</a:t>
            </a:r>
            <a:r>
              <a:rPr lang="en-US" altLang="zh-CN" sz="1400" i="1" dirty="0" err="1"/>
              <a:t>jun</a:t>
            </a:r>
            <a:r>
              <a:rPr lang="en-US" altLang="zh-CN" sz="1400" i="1" dirty="0"/>
              <a:t> Chu et al</a:t>
            </a:r>
            <a:r>
              <a:rPr lang="fr-FR" altLang="zh-CN" sz="1400" i="1" dirty="0"/>
              <a:t>.</a:t>
            </a:r>
            <a:r>
              <a:rPr lang="zh-CN" altLang="en-US" sz="1400" i="1" dirty="0"/>
              <a:t> </a:t>
            </a:r>
            <a:r>
              <a:rPr lang="en-US" altLang="zh-CN" sz="1400" i="1" dirty="0"/>
              <a:t>BMC Medical Genetics.</a:t>
            </a:r>
            <a:r>
              <a:rPr lang="zh-CN" altLang="en-US" sz="1400" i="1" dirty="0"/>
              <a:t> </a:t>
            </a:r>
            <a:r>
              <a:rPr lang="fr-FR" altLang="zh-CN" sz="1400" i="1" dirty="0"/>
              <a:t>2017</a:t>
            </a:r>
          </a:p>
        </p:txBody>
      </p:sp>
    </p:spTree>
    <p:extLst>
      <p:ext uri="{BB962C8B-B14F-4D97-AF65-F5344CB8AC3E}">
        <p14:creationId xmlns:p14="http://schemas.microsoft.com/office/powerpoint/2010/main" val="399045310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down)">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a:extLst>
              <a:ext uri="{FF2B5EF4-FFF2-40B4-BE49-F238E27FC236}">
                <a16:creationId xmlns:a16="http://schemas.microsoft.com/office/drawing/2014/main" id="{50789F5C-8236-4615-8FDF-8CC9558D9540}"/>
              </a:ext>
            </a:extLst>
          </p:cNvPr>
          <p:cNvPicPr>
            <a:picLocks noChangeAspect="1"/>
          </p:cNvPicPr>
          <p:nvPr/>
        </p:nvPicPr>
        <p:blipFill>
          <a:blip r:embed="rId4"/>
          <a:stretch>
            <a:fillRect/>
          </a:stretch>
        </p:blipFill>
        <p:spPr>
          <a:xfrm>
            <a:off x="366711" y="1293388"/>
            <a:ext cx="12125327" cy="4489940"/>
          </a:xfrm>
          <a:prstGeom prst="rect">
            <a:avLst/>
          </a:prstGeom>
        </p:spPr>
      </p:pic>
      <p:sp>
        <p:nvSpPr>
          <p:cNvPr id="3" name="任意多边形 18">
            <a:extLst>
              <a:ext uri="{FF2B5EF4-FFF2-40B4-BE49-F238E27FC236}">
                <a16:creationId xmlns:a16="http://schemas.microsoft.com/office/drawing/2014/main" id="{ACAF4942-C841-4172-B92D-60CC540AE137}"/>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 name="任意多边形 23">
            <a:extLst>
              <a:ext uri="{FF2B5EF4-FFF2-40B4-BE49-F238E27FC236}">
                <a16:creationId xmlns:a16="http://schemas.microsoft.com/office/drawing/2014/main" id="{DF19EA25-6B61-4FF2-A349-027D1134BD3D}"/>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 name="Content Placeholder 2">
            <a:extLst>
              <a:ext uri="{FF2B5EF4-FFF2-40B4-BE49-F238E27FC236}">
                <a16:creationId xmlns:a16="http://schemas.microsoft.com/office/drawing/2014/main" id="{50274F0C-33C5-451E-A5B9-2059E8FA7436}"/>
              </a:ext>
            </a:extLst>
          </p:cNvPr>
          <p:cNvSpPr txBox="1">
            <a:spLocks/>
          </p:cNvSpPr>
          <p:nvPr/>
        </p:nvSpPr>
        <p:spPr>
          <a:xfrm>
            <a:off x="823399" y="365784"/>
            <a:ext cx="7550191"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精浆、血清</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AMH</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与精液参数的相关性</a:t>
            </a:r>
          </a:p>
        </p:txBody>
      </p:sp>
      <p:sp>
        <p:nvSpPr>
          <p:cNvPr id="6" name="矩形: 圆角 5">
            <a:extLst>
              <a:ext uri="{FF2B5EF4-FFF2-40B4-BE49-F238E27FC236}">
                <a16:creationId xmlns:a16="http://schemas.microsoft.com/office/drawing/2014/main" id="{7DB7674F-EE4C-4D0F-9C4A-93E4CEE2398F}"/>
              </a:ext>
            </a:extLst>
          </p:cNvPr>
          <p:cNvSpPr/>
          <p:nvPr/>
        </p:nvSpPr>
        <p:spPr>
          <a:xfrm>
            <a:off x="721234" y="5920581"/>
            <a:ext cx="11396773" cy="880021"/>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30000"/>
              </a:lnSpc>
              <a:buFont typeface="Arial" panose="020B0604020202020204" pitchFamily="34" charset="0"/>
              <a:buChar char="•"/>
            </a:pPr>
            <a:r>
              <a:rPr lang="zh-CN" altLang="en-US" sz="2000" dirty="0">
                <a:solidFill>
                  <a:srgbClr val="C00000"/>
                </a:solidFill>
                <a:latin typeface="宋体" panose="02010600030101010101" pitchFamily="2" charset="-122"/>
                <a:ea typeface="宋体" panose="02010600030101010101" pitchFamily="2" charset="-122"/>
              </a:rPr>
              <a:t>精浆</a:t>
            </a:r>
            <a:r>
              <a:rPr lang="en-US" altLang="zh-CN" sz="2000" dirty="0">
                <a:solidFill>
                  <a:srgbClr val="C00000"/>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与总精子数、精液浓度、前向精子活动力、总精子活动力、血清</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rgbClr val="C00000"/>
                </a:solidFill>
                <a:latin typeface="宋体" panose="02010600030101010101" pitchFamily="2" charset="-122"/>
                <a:ea typeface="宋体" panose="02010600030101010101" pitchFamily="2" charset="-122"/>
              </a:rPr>
              <a:t>呈正相关</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i="1" dirty="0">
                <a:solidFill>
                  <a:schemeClr val="accent5"/>
                </a:solidFill>
                <a:latin typeface="宋体" panose="02010600030101010101" pitchFamily="2" charset="-122"/>
                <a:ea typeface="宋体" panose="02010600030101010101" pitchFamily="2" charset="-122"/>
              </a:rPr>
              <a:t>P</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0.05</a:t>
            </a:r>
            <a:r>
              <a:rPr lang="zh-CN" altLang="en-US" sz="2000" dirty="0">
                <a:solidFill>
                  <a:schemeClr val="accent5"/>
                </a:solidFill>
                <a:latin typeface="宋体" panose="02010600030101010101" pitchFamily="2" charset="-122"/>
                <a:ea typeface="宋体" panose="02010600030101010101" pitchFamily="2" charset="-122"/>
              </a:rPr>
              <a:t>）</a:t>
            </a:r>
            <a:endParaRPr lang="en-US" altLang="zh-CN" sz="2000" dirty="0">
              <a:solidFill>
                <a:schemeClr val="accent5"/>
              </a:solidFill>
              <a:latin typeface="宋体" panose="02010600030101010101" pitchFamily="2" charset="-122"/>
              <a:ea typeface="宋体" panose="02010600030101010101" pitchFamily="2" charset="-122"/>
            </a:endParaRPr>
          </a:p>
          <a:p>
            <a:pPr marL="285750" indent="-285750">
              <a:lnSpc>
                <a:spcPct val="130000"/>
              </a:lnSpc>
              <a:buFont typeface="Arial" panose="020B0604020202020204" pitchFamily="34" charset="0"/>
              <a:buChar char="•"/>
            </a:pPr>
            <a:r>
              <a:rPr lang="zh-CN" altLang="en-US" sz="2000" dirty="0">
                <a:solidFill>
                  <a:srgbClr val="C00000"/>
                </a:solidFill>
                <a:latin typeface="宋体" panose="02010600030101010101" pitchFamily="2" charset="-122"/>
                <a:ea typeface="宋体" panose="02010600030101010101" pitchFamily="2" charset="-122"/>
              </a:rPr>
              <a:t>血清</a:t>
            </a:r>
            <a:r>
              <a:rPr lang="en-US" altLang="zh-CN" sz="2000" dirty="0">
                <a:solidFill>
                  <a:srgbClr val="C00000"/>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与血清</a:t>
            </a:r>
            <a:r>
              <a:rPr lang="en-US" altLang="zh-CN" sz="2000" dirty="0">
                <a:solidFill>
                  <a:schemeClr val="accent5"/>
                </a:solidFill>
                <a:latin typeface="宋体" panose="02010600030101010101" pitchFamily="2" charset="-122"/>
                <a:ea typeface="宋体" panose="02010600030101010101" pitchFamily="2" charset="-122"/>
              </a:rPr>
              <a:t>FSH</a:t>
            </a:r>
            <a:r>
              <a:rPr lang="zh-CN" altLang="en-US" sz="2000" dirty="0">
                <a:solidFill>
                  <a:schemeClr val="accent5"/>
                </a:solidFill>
                <a:latin typeface="宋体" panose="02010600030101010101" pitchFamily="2" charset="-122"/>
                <a:ea typeface="宋体" panose="02010600030101010101" pitchFamily="2" charset="-122"/>
              </a:rPr>
              <a:t>呈负相关，与血清</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rgbClr val="C00000"/>
                </a:solidFill>
                <a:latin typeface="宋体" panose="02010600030101010101" pitchFamily="2" charset="-122"/>
                <a:ea typeface="宋体" panose="02010600030101010101" pitchFamily="2" charset="-122"/>
              </a:rPr>
              <a:t>呈正相关</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i="1" dirty="0">
                <a:solidFill>
                  <a:schemeClr val="accent5"/>
                </a:solidFill>
                <a:latin typeface="宋体" panose="02010600030101010101" pitchFamily="2" charset="-122"/>
                <a:ea typeface="宋体" panose="02010600030101010101" pitchFamily="2" charset="-122"/>
              </a:rPr>
              <a:t>P</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0.05</a:t>
            </a:r>
            <a:r>
              <a:rPr lang="zh-CN" altLang="en-US" sz="2000" dirty="0">
                <a:solidFill>
                  <a:schemeClr val="accent5"/>
                </a:solidFill>
                <a:latin typeface="宋体" panose="02010600030101010101" pitchFamily="2" charset="-122"/>
                <a:ea typeface="宋体" panose="02010600030101010101" pitchFamily="2" charset="-122"/>
              </a:rPr>
              <a:t>）</a:t>
            </a:r>
            <a:endParaRPr lang="en-US" altLang="zh-CN" sz="2000" dirty="0">
              <a:solidFill>
                <a:schemeClr val="accent5"/>
              </a:solidFill>
              <a:latin typeface="宋体" panose="02010600030101010101" pitchFamily="2" charset="-122"/>
              <a:ea typeface="宋体" panose="02010600030101010101" pitchFamily="2" charset="-122"/>
            </a:endParaRPr>
          </a:p>
        </p:txBody>
      </p:sp>
      <p:sp>
        <p:nvSpPr>
          <p:cNvPr id="7" name="矩形: 圆角 6">
            <a:extLst>
              <a:ext uri="{FF2B5EF4-FFF2-40B4-BE49-F238E27FC236}">
                <a16:creationId xmlns:a16="http://schemas.microsoft.com/office/drawing/2014/main" id="{5D477338-AF87-4842-AD0A-302C4C218260}"/>
              </a:ext>
            </a:extLst>
          </p:cNvPr>
          <p:cNvSpPr/>
          <p:nvPr/>
        </p:nvSpPr>
        <p:spPr>
          <a:xfrm>
            <a:off x="248944" y="2464197"/>
            <a:ext cx="7404567" cy="1296144"/>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8" name="矩形: 圆角 7">
            <a:extLst>
              <a:ext uri="{FF2B5EF4-FFF2-40B4-BE49-F238E27FC236}">
                <a16:creationId xmlns:a16="http://schemas.microsoft.com/office/drawing/2014/main" id="{EA140F9B-168A-49F5-9A4C-0521DF65F310}"/>
              </a:ext>
            </a:extLst>
          </p:cNvPr>
          <p:cNvSpPr/>
          <p:nvPr/>
        </p:nvSpPr>
        <p:spPr>
          <a:xfrm>
            <a:off x="248944" y="5128493"/>
            <a:ext cx="12125327" cy="36004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9" name="矩形: 圆角 8">
            <a:extLst>
              <a:ext uri="{FF2B5EF4-FFF2-40B4-BE49-F238E27FC236}">
                <a16:creationId xmlns:a16="http://schemas.microsoft.com/office/drawing/2014/main" id="{37B1FD65-C42F-49ED-B39C-1CACC372E21E}"/>
              </a:ext>
            </a:extLst>
          </p:cNvPr>
          <p:cNvSpPr/>
          <p:nvPr/>
        </p:nvSpPr>
        <p:spPr>
          <a:xfrm>
            <a:off x="7941543" y="4405828"/>
            <a:ext cx="4432728" cy="360040"/>
          </a:xfrm>
          <a:prstGeom prst="roundRect">
            <a:avLst/>
          </a:prstGeom>
          <a:noFill/>
          <a:ln w="1905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Text Box 9">
            <a:extLst>
              <a:ext uri="{FF2B5EF4-FFF2-40B4-BE49-F238E27FC236}">
                <a16:creationId xmlns:a16="http://schemas.microsoft.com/office/drawing/2014/main" id="{A88A8072-0BE0-40BE-84B6-B9F7667ED2CD}"/>
              </a:ext>
            </a:extLst>
          </p:cNvPr>
          <p:cNvSpPr txBox="1">
            <a:spLocks noChangeArrowheads="1"/>
          </p:cNvSpPr>
          <p:nvPr/>
        </p:nvSpPr>
        <p:spPr bwMode="auto">
          <a:xfrm>
            <a:off x="9731593" y="6836940"/>
            <a:ext cx="2914580" cy="307777"/>
          </a:xfrm>
          <a:prstGeom prst="rect">
            <a:avLst/>
          </a:prstGeom>
          <a:noFill/>
          <a:ln w="9525">
            <a:noFill/>
            <a:miter lim="800000"/>
            <a:headEnd/>
            <a:tailEnd/>
          </a:ln>
        </p:spPr>
        <p:txBody>
          <a:bodyPr wrap="none">
            <a:spAutoFit/>
          </a:bodyPr>
          <a:lstStyle/>
          <a:p>
            <a:pPr algn="r" eaLnBrk="0" hangingPunct="0"/>
            <a:r>
              <a:rPr lang="zh-CN" altLang="en-US" sz="1400" i="1" dirty="0"/>
              <a:t>刘佳杰 等</a:t>
            </a:r>
            <a:r>
              <a:rPr lang="fr-FR" altLang="zh-CN" sz="1400" i="1" dirty="0"/>
              <a:t>.</a:t>
            </a:r>
            <a:r>
              <a:rPr lang="zh-CN" altLang="en-US" sz="1400" i="1" dirty="0"/>
              <a:t>国际检验医学杂志</a:t>
            </a:r>
            <a:r>
              <a:rPr lang="en-US" altLang="zh-CN" sz="1400" i="1" dirty="0"/>
              <a:t>.</a:t>
            </a:r>
            <a:r>
              <a:rPr lang="zh-CN" altLang="en-US" sz="1400" i="1" dirty="0"/>
              <a:t> </a:t>
            </a:r>
            <a:r>
              <a:rPr lang="fr-FR" altLang="zh-CN" sz="1400" i="1" dirty="0"/>
              <a:t>2017</a:t>
            </a:r>
          </a:p>
        </p:txBody>
      </p:sp>
    </p:spTree>
    <p:extLst>
      <p:ext uri="{BB962C8B-B14F-4D97-AF65-F5344CB8AC3E}">
        <p14:creationId xmlns:p14="http://schemas.microsoft.com/office/powerpoint/2010/main" val="18817712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399" y="365784"/>
            <a:ext cx="531794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血清</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AMH</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与睾丸生精功能</a:t>
            </a:r>
          </a:p>
        </p:txBody>
      </p:sp>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10335091" y="6784677"/>
            <a:ext cx="2311082" cy="307777"/>
          </a:xfrm>
          <a:prstGeom prst="rect">
            <a:avLst/>
          </a:prstGeom>
          <a:noFill/>
          <a:ln w="9525">
            <a:noFill/>
            <a:miter lim="800000"/>
            <a:headEnd/>
            <a:tailEnd/>
          </a:ln>
        </p:spPr>
        <p:txBody>
          <a:bodyPr wrap="none">
            <a:spAutoFit/>
          </a:bodyPr>
          <a:lstStyle/>
          <a:p>
            <a:pPr algn="r" eaLnBrk="0" hangingPunct="0"/>
            <a:r>
              <a:rPr lang="en-US" altLang="zh-CN" sz="1400" i="1" dirty="0" err="1"/>
              <a:t>Goulis</a:t>
            </a:r>
            <a:r>
              <a:rPr lang="en-US" altLang="zh-CN" sz="1400" i="1" dirty="0"/>
              <a:t> </a:t>
            </a:r>
            <a:r>
              <a:rPr lang="fr-FR" altLang="zh-CN" sz="1400" i="1" dirty="0"/>
              <a:t>et al. Fertil Steril</a:t>
            </a:r>
            <a:r>
              <a:rPr lang="en-US" altLang="zh-CN" sz="1400" i="1" dirty="0"/>
              <a:t>.</a:t>
            </a:r>
            <a:r>
              <a:rPr lang="zh-CN" altLang="en-US" sz="1400" i="1" dirty="0"/>
              <a:t> </a:t>
            </a:r>
            <a:r>
              <a:rPr lang="fr-FR" altLang="zh-CN" sz="1400" i="1" dirty="0"/>
              <a:t>2009</a:t>
            </a:r>
          </a:p>
        </p:txBody>
      </p:sp>
      <p:sp>
        <p:nvSpPr>
          <p:cNvPr id="15" name="文本框 14">
            <a:extLst>
              <a:ext uri="{FF2B5EF4-FFF2-40B4-BE49-F238E27FC236}">
                <a16:creationId xmlns:a16="http://schemas.microsoft.com/office/drawing/2014/main" id="{0201B454-2233-4C61-8172-E6119EF1C541}"/>
              </a:ext>
            </a:extLst>
          </p:cNvPr>
          <p:cNvSpPr txBox="1"/>
          <p:nvPr/>
        </p:nvSpPr>
        <p:spPr>
          <a:xfrm>
            <a:off x="605628" y="6210354"/>
            <a:ext cx="7983987" cy="646331"/>
          </a:xfrm>
          <a:prstGeom prst="rect">
            <a:avLst/>
          </a:prstGeom>
          <a:noFill/>
        </p:spPr>
        <p:txBody>
          <a:bodyPr wrap="square" rtlCol="0">
            <a:spAutoFit/>
          </a:bodyPr>
          <a:lstStyle/>
          <a:p>
            <a:pPr algn="just"/>
            <a:r>
              <a:rPr lang="en-US" altLang="zh-CN" dirty="0">
                <a:latin typeface="宋体" panose="02010600030101010101" pitchFamily="2" charset="-122"/>
                <a:cs typeface="Times New Roman" panose="02020603050405020304" pitchFamily="18" charset="0"/>
              </a:rPr>
              <a:t>FNA</a:t>
            </a:r>
            <a:r>
              <a:rPr lang="zh-CN" altLang="en-US" dirty="0">
                <a:latin typeface="宋体" panose="02010600030101010101" pitchFamily="2" charset="-122"/>
                <a:cs typeface="Times New Roman" panose="02020603050405020304" pitchFamily="18" charset="0"/>
              </a:rPr>
              <a:t>活检诊断：</a:t>
            </a:r>
            <a:r>
              <a:rPr lang="en-US" altLang="zh-CN" dirty="0">
                <a:latin typeface="宋体" panose="02010600030101010101" pitchFamily="2" charset="-122"/>
                <a:cs typeface="Times New Roman" panose="02020603050405020304" pitchFamily="18" charset="0"/>
              </a:rPr>
              <a:t>1</a:t>
            </a:r>
            <a:r>
              <a:rPr lang="zh-CN" altLang="en-US" dirty="0">
                <a:latin typeface="宋体" panose="02010600030101010101" pitchFamily="2" charset="-122"/>
                <a:cs typeface="Times New Roman" panose="02020603050405020304" pitchFamily="18" charset="0"/>
              </a:rPr>
              <a:t>、正常精子发生；</a:t>
            </a:r>
            <a:r>
              <a:rPr lang="en-US" altLang="zh-CN" dirty="0">
                <a:latin typeface="宋体" panose="02010600030101010101" pitchFamily="2" charset="-122"/>
                <a:cs typeface="Times New Roman" panose="02020603050405020304" pitchFamily="18" charset="0"/>
              </a:rPr>
              <a:t>2</a:t>
            </a:r>
            <a:r>
              <a:rPr lang="zh-CN" altLang="en-US" dirty="0">
                <a:latin typeface="宋体" panose="02010600030101010101" pitchFamily="2" charset="-122"/>
                <a:cs typeface="Times New Roman" panose="02020603050405020304" pitchFamily="18" charset="0"/>
              </a:rPr>
              <a:t>、生精功能低下；</a:t>
            </a:r>
            <a:r>
              <a:rPr lang="en-US" altLang="zh-CN" dirty="0">
                <a:latin typeface="宋体" panose="02010600030101010101" pitchFamily="2" charset="-122"/>
                <a:cs typeface="Times New Roman" panose="02020603050405020304" pitchFamily="18" charset="0"/>
              </a:rPr>
              <a:t>3</a:t>
            </a:r>
            <a:r>
              <a:rPr lang="zh-CN" altLang="en-US" dirty="0">
                <a:latin typeface="宋体" panose="02010600030101010101" pitchFamily="2" charset="-122"/>
                <a:cs typeface="Times New Roman" panose="02020603050405020304" pitchFamily="18" charset="0"/>
              </a:rPr>
              <a:t>、不完全生精阻滞；</a:t>
            </a:r>
            <a:endParaRPr lang="en-US" altLang="zh-CN" dirty="0">
              <a:latin typeface="宋体" panose="02010600030101010101" pitchFamily="2" charset="-122"/>
              <a:cs typeface="Times New Roman" panose="02020603050405020304" pitchFamily="18" charset="0"/>
            </a:endParaRPr>
          </a:p>
          <a:p>
            <a:pPr algn="just"/>
            <a:r>
              <a:rPr lang="en-US" altLang="zh-CN" dirty="0">
                <a:latin typeface="宋体" panose="02010600030101010101" pitchFamily="2" charset="-122"/>
                <a:cs typeface="Times New Roman" panose="02020603050405020304" pitchFamily="18" charset="0"/>
              </a:rPr>
              <a:t>4</a:t>
            </a:r>
            <a:r>
              <a:rPr lang="zh-CN" altLang="en-US" dirty="0">
                <a:latin typeface="宋体" panose="02010600030101010101" pitchFamily="2" charset="-122"/>
                <a:cs typeface="Times New Roman" panose="02020603050405020304" pitchFamily="18" charset="0"/>
              </a:rPr>
              <a:t>、完全生精阻滞；</a:t>
            </a:r>
            <a:r>
              <a:rPr lang="en-US" altLang="zh-CN" dirty="0">
                <a:latin typeface="宋体" panose="02010600030101010101" pitchFamily="2" charset="-122"/>
                <a:cs typeface="Times New Roman" panose="02020603050405020304" pitchFamily="18" charset="0"/>
              </a:rPr>
              <a:t>5</a:t>
            </a:r>
            <a:r>
              <a:rPr lang="zh-CN" altLang="en-US" dirty="0">
                <a:latin typeface="宋体" panose="02010600030101010101" pitchFamily="2" charset="-122"/>
                <a:cs typeface="Times New Roman" panose="02020603050405020304" pitchFamily="18" charset="0"/>
              </a:rPr>
              <a:t>、不完全唯支持细胞综合征；</a:t>
            </a:r>
            <a:r>
              <a:rPr lang="en-US" altLang="zh-CN" dirty="0">
                <a:latin typeface="宋体" panose="02010600030101010101" pitchFamily="2" charset="-122"/>
                <a:cs typeface="Times New Roman" panose="02020603050405020304" pitchFamily="18" charset="0"/>
              </a:rPr>
              <a:t>6</a:t>
            </a:r>
            <a:r>
              <a:rPr lang="zh-CN" altLang="en-US" dirty="0">
                <a:latin typeface="宋体" panose="02010600030101010101" pitchFamily="2" charset="-122"/>
                <a:cs typeface="Times New Roman" panose="02020603050405020304" pitchFamily="18" charset="0"/>
              </a:rPr>
              <a:t>、完全唯支持细胞综合征</a:t>
            </a:r>
          </a:p>
        </p:txBody>
      </p:sp>
      <p:sp>
        <p:nvSpPr>
          <p:cNvPr id="8" name="文本框 7">
            <a:extLst>
              <a:ext uri="{FF2B5EF4-FFF2-40B4-BE49-F238E27FC236}">
                <a16:creationId xmlns:a16="http://schemas.microsoft.com/office/drawing/2014/main" id="{E2A457F3-8F35-4AB7-86C3-60974E91DF8B}"/>
              </a:ext>
            </a:extLst>
          </p:cNvPr>
          <p:cNvSpPr txBox="1"/>
          <p:nvPr/>
        </p:nvSpPr>
        <p:spPr>
          <a:xfrm>
            <a:off x="8733631" y="1816125"/>
            <a:ext cx="3786176" cy="2862322"/>
          </a:xfrm>
          <a:prstGeom prst="rect">
            <a:avLst/>
          </a:prstGeom>
          <a:noFill/>
        </p:spPr>
        <p:txBody>
          <a:bodyPr wrap="square" rtlCol="0">
            <a:spAutoFit/>
          </a:bodyPr>
          <a:lstStyle/>
          <a:p>
            <a:pPr algn="just"/>
            <a:r>
              <a:rPr lang="zh-CN" altLang="en-US" sz="2000" b="1" dirty="0">
                <a:latin typeface="Times New Roman" panose="02020603050405020304" pitchFamily="18" charset="0"/>
              </a:rPr>
              <a:t>横断面研究：</a:t>
            </a:r>
            <a:endParaRPr lang="en-US" altLang="zh-CN" sz="2000" b="1" dirty="0">
              <a:latin typeface="Times New Roman" panose="02020603050405020304" pitchFamily="18" charset="0"/>
            </a:endParaRPr>
          </a:p>
          <a:p>
            <a:pPr marL="285750" indent="-285750" algn="just">
              <a:buFont typeface="Arial" panose="020B0604020202020204" pitchFamily="34" charset="0"/>
              <a:buChar char="•"/>
            </a:pPr>
            <a:r>
              <a:rPr lang="en-US" altLang="zh-CN" sz="2000" dirty="0">
                <a:solidFill>
                  <a:srgbClr val="C00000"/>
                </a:solidFill>
                <a:latin typeface="Times New Roman" panose="02020603050405020304" pitchFamily="18" charset="0"/>
              </a:rPr>
              <a:t>FSH</a:t>
            </a:r>
            <a:r>
              <a:rPr lang="zh-CN" altLang="en-US" sz="2000" dirty="0">
                <a:latin typeface="Times New Roman" panose="02020603050405020304" pitchFamily="18" charset="0"/>
              </a:rPr>
              <a:t>与</a:t>
            </a:r>
            <a:r>
              <a:rPr lang="en-US" altLang="zh-CN" sz="2000" dirty="0">
                <a:latin typeface="Times New Roman" panose="02020603050405020304" pitchFamily="18" charset="0"/>
              </a:rPr>
              <a:t>FNA</a:t>
            </a:r>
            <a:r>
              <a:rPr lang="zh-CN" altLang="en-US" sz="2000" dirty="0">
                <a:latin typeface="Times New Roman" panose="02020603050405020304" pitchFamily="18" charset="0"/>
              </a:rPr>
              <a:t>活检结果显著</a:t>
            </a:r>
            <a:r>
              <a:rPr lang="zh-CN" altLang="en-US" sz="2000" dirty="0">
                <a:solidFill>
                  <a:srgbClr val="C00000"/>
                </a:solidFill>
                <a:latin typeface="Times New Roman" panose="02020603050405020304" pitchFamily="18" charset="0"/>
              </a:rPr>
              <a:t>正相关（</a:t>
            </a:r>
            <a:r>
              <a:rPr lang="en-US" altLang="zh-CN" sz="2000" i="1" dirty="0">
                <a:solidFill>
                  <a:srgbClr val="C00000"/>
                </a:solidFill>
                <a:latin typeface="Times New Roman" panose="02020603050405020304" pitchFamily="18" charset="0"/>
              </a:rPr>
              <a:t>R</a:t>
            </a:r>
            <a:r>
              <a:rPr lang="en-US" altLang="zh-CN" sz="2000" dirty="0">
                <a:solidFill>
                  <a:srgbClr val="C00000"/>
                </a:solidFill>
                <a:latin typeface="Times New Roman" panose="02020603050405020304" pitchFamily="18" charset="0"/>
              </a:rPr>
              <a:t>=0.46</a:t>
            </a:r>
            <a:r>
              <a:rPr lang="zh-CN" altLang="en-US" sz="2000" dirty="0">
                <a:solidFill>
                  <a:srgbClr val="C00000"/>
                </a:solidFill>
                <a:latin typeface="Times New Roman" panose="02020603050405020304" pitchFamily="18" charset="0"/>
              </a:rPr>
              <a:t>，</a:t>
            </a:r>
            <a:r>
              <a:rPr lang="en-US" altLang="zh-CN" sz="2000" i="1" dirty="0">
                <a:solidFill>
                  <a:srgbClr val="C00000"/>
                </a:solidFill>
                <a:latin typeface="Times New Roman" panose="02020603050405020304" pitchFamily="18" charset="0"/>
              </a:rPr>
              <a:t>P</a:t>
            </a:r>
            <a:r>
              <a:rPr lang="en-US" altLang="zh-CN" sz="2000" dirty="0">
                <a:solidFill>
                  <a:srgbClr val="C00000"/>
                </a:solidFill>
                <a:latin typeface="Times New Roman" panose="02020603050405020304" pitchFamily="18" charset="0"/>
              </a:rPr>
              <a:t>=0.003</a:t>
            </a:r>
            <a:r>
              <a:rPr lang="zh-CN" altLang="en-US" sz="2000" dirty="0">
                <a:solidFill>
                  <a:srgbClr val="C00000"/>
                </a:solidFill>
                <a:latin typeface="Times New Roman" panose="02020603050405020304" pitchFamily="18" charset="0"/>
              </a:rPr>
              <a:t>）</a:t>
            </a:r>
            <a:endParaRPr lang="en-US" altLang="zh-CN" sz="2000" dirty="0">
              <a:solidFill>
                <a:srgbClr val="C00000"/>
              </a:solidFill>
              <a:latin typeface="Times New Roman" panose="02020603050405020304" pitchFamily="18" charset="0"/>
            </a:endParaRPr>
          </a:p>
          <a:p>
            <a:pPr marL="285750" indent="-285750" algn="just">
              <a:buFont typeface="Arial" panose="020B0604020202020204" pitchFamily="34" charset="0"/>
              <a:buChar char="•"/>
            </a:pPr>
            <a:r>
              <a:rPr lang="en-US" altLang="zh-CN" sz="2000" dirty="0">
                <a:solidFill>
                  <a:srgbClr val="C00000"/>
                </a:solidFill>
                <a:latin typeface="Times New Roman" panose="02020603050405020304" pitchFamily="18" charset="0"/>
              </a:rPr>
              <a:t>INHB</a:t>
            </a:r>
            <a:r>
              <a:rPr lang="zh-CN" altLang="en-US" sz="2000" dirty="0">
                <a:latin typeface="Times New Roman" panose="02020603050405020304" pitchFamily="18" charset="0"/>
              </a:rPr>
              <a:t>与</a:t>
            </a:r>
            <a:r>
              <a:rPr lang="en-US" altLang="zh-CN" sz="2000" dirty="0">
                <a:latin typeface="Times New Roman" panose="02020603050405020304" pitchFamily="18" charset="0"/>
              </a:rPr>
              <a:t>FNA</a:t>
            </a:r>
            <a:r>
              <a:rPr lang="zh-CN" altLang="en-US" sz="2000" dirty="0">
                <a:latin typeface="Times New Roman" panose="02020603050405020304" pitchFamily="18" charset="0"/>
              </a:rPr>
              <a:t>活检结果显著</a:t>
            </a:r>
            <a:r>
              <a:rPr lang="zh-CN" altLang="en-US" sz="2000" dirty="0">
                <a:solidFill>
                  <a:srgbClr val="C00000"/>
                </a:solidFill>
                <a:latin typeface="Times New Roman" panose="02020603050405020304" pitchFamily="18" charset="0"/>
              </a:rPr>
              <a:t>负相关（</a:t>
            </a:r>
            <a:r>
              <a:rPr lang="en-US" altLang="zh-CN" sz="2000" i="1" dirty="0">
                <a:solidFill>
                  <a:srgbClr val="C00000"/>
                </a:solidFill>
                <a:latin typeface="Times New Roman" panose="02020603050405020304" pitchFamily="18" charset="0"/>
              </a:rPr>
              <a:t>R</a:t>
            </a:r>
            <a:r>
              <a:rPr lang="en-US" altLang="zh-CN" sz="2000" dirty="0">
                <a:solidFill>
                  <a:srgbClr val="C00000"/>
                </a:solidFill>
                <a:latin typeface="Times New Roman" panose="02020603050405020304" pitchFamily="18" charset="0"/>
              </a:rPr>
              <a:t>=-0.37</a:t>
            </a:r>
            <a:r>
              <a:rPr lang="zh-CN" altLang="en-US" sz="2000" dirty="0">
                <a:solidFill>
                  <a:srgbClr val="C00000"/>
                </a:solidFill>
                <a:latin typeface="Times New Roman" panose="02020603050405020304" pitchFamily="18" charset="0"/>
              </a:rPr>
              <a:t>，</a:t>
            </a:r>
            <a:r>
              <a:rPr lang="en-US" altLang="zh-CN" sz="2000" i="1" dirty="0">
                <a:solidFill>
                  <a:srgbClr val="C00000"/>
                </a:solidFill>
                <a:latin typeface="Times New Roman" panose="02020603050405020304" pitchFamily="18" charset="0"/>
              </a:rPr>
              <a:t>P</a:t>
            </a:r>
            <a:r>
              <a:rPr lang="en-US" altLang="zh-CN" sz="2000" dirty="0">
                <a:solidFill>
                  <a:srgbClr val="C00000"/>
                </a:solidFill>
                <a:latin typeface="Times New Roman" panose="02020603050405020304" pitchFamily="18" charset="0"/>
              </a:rPr>
              <a:t>=0.019</a:t>
            </a:r>
            <a:r>
              <a:rPr lang="zh-CN" altLang="en-US" sz="2000" dirty="0">
                <a:solidFill>
                  <a:srgbClr val="C00000"/>
                </a:solidFill>
                <a:latin typeface="Times New Roman" panose="02020603050405020304" pitchFamily="18" charset="0"/>
              </a:rPr>
              <a:t>）</a:t>
            </a:r>
            <a:r>
              <a:rPr lang="zh-CN" altLang="en-US" sz="2000" dirty="0">
                <a:latin typeface="Times New Roman" panose="02020603050405020304" pitchFamily="18" charset="0"/>
              </a:rPr>
              <a:t>，从</a:t>
            </a:r>
            <a:r>
              <a:rPr lang="zh-CN" altLang="en-US" sz="2000" dirty="0">
                <a:latin typeface="Times New Roman" panose="02020603050405020304" pitchFamily="18" charset="0"/>
                <a:cs typeface="Times New Roman" panose="02020603050405020304" pitchFamily="18" charset="0"/>
              </a:rPr>
              <a:t>生精功能低下到唯支持细胞综合征呈循序渐进的模式下降</a:t>
            </a:r>
            <a:endParaRPr lang="en-US" altLang="zh-CN" sz="2000" dirty="0">
              <a:latin typeface="Times New Roman" panose="02020603050405020304" pitchFamily="18" charset="0"/>
              <a:cs typeface="Times New Roman" panose="02020603050405020304" pitchFamily="18" charset="0"/>
            </a:endParaRPr>
          </a:p>
          <a:p>
            <a:pPr marL="285750" indent="-285750" algn="just">
              <a:buFont typeface="Arial" panose="020B0604020202020204" pitchFamily="34" charset="0"/>
              <a:buChar char="•"/>
            </a:pPr>
            <a:r>
              <a:rPr lang="en-US" altLang="zh-CN" sz="2000" dirty="0">
                <a:solidFill>
                  <a:srgbClr val="C00000"/>
                </a:solidFill>
                <a:latin typeface="Times New Roman" panose="02020603050405020304" pitchFamily="18" charset="0"/>
                <a:cs typeface="Times New Roman" panose="02020603050405020304" pitchFamily="18" charset="0"/>
              </a:rPr>
              <a:t>AMH</a:t>
            </a:r>
            <a:r>
              <a:rPr lang="zh-CN" altLang="en-US" sz="2000" dirty="0">
                <a:solidFill>
                  <a:srgbClr val="C00000"/>
                </a:solidFill>
                <a:latin typeface="Times New Roman" panose="02020603050405020304" pitchFamily="18" charset="0"/>
                <a:cs typeface="Times New Roman" panose="02020603050405020304" pitchFamily="18" charset="0"/>
              </a:rPr>
              <a:t>、睾丸体积</a:t>
            </a:r>
            <a:r>
              <a:rPr lang="zh-CN" altLang="en-US" sz="2000" dirty="0">
                <a:latin typeface="Times New Roman" panose="02020603050405020304" pitchFamily="18" charset="0"/>
                <a:cs typeface="Times New Roman" panose="02020603050405020304" pitchFamily="18" charset="0"/>
              </a:rPr>
              <a:t>与</a:t>
            </a:r>
            <a:r>
              <a:rPr lang="en-US" altLang="zh-CN" sz="2000" dirty="0">
                <a:latin typeface="Times New Roman" panose="02020603050405020304" pitchFamily="18" charset="0"/>
              </a:rPr>
              <a:t>FNA</a:t>
            </a:r>
            <a:r>
              <a:rPr lang="zh-CN" altLang="en-US" sz="2000" dirty="0">
                <a:latin typeface="Times New Roman" panose="02020603050405020304" pitchFamily="18" charset="0"/>
              </a:rPr>
              <a:t>活检结果</a:t>
            </a:r>
            <a:r>
              <a:rPr lang="zh-CN" altLang="en-US" sz="2000" dirty="0">
                <a:solidFill>
                  <a:srgbClr val="C00000"/>
                </a:solidFill>
                <a:latin typeface="Times New Roman" panose="02020603050405020304" pitchFamily="18" charset="0"/>
              </a:rPr>
              <a:t>无显著相关性</a:t>
            </a:r>
          </a:p>
        </p:txBody>
      </p:sp>
      <p:pic>
        <p:nvPicPr>
          <p:cNvPr id="17" name="图片 16">
            <a:extLst>
              <a:ext uri="{FF2B5EF4-FFF2-40B4-BE49-F238E27FC236}">
                <a16:creationId xmlns:a16="http://schemas.microsoft.com/office/drawing/2014/main" id="{EC7397ED-DC36-4263-B32D-5382DF198469}"/>
              </a:ext>
            </a:extLst>
          </p:cNvPr>
          <p:cNvPicPr>
            <a:picLocks noChangeAspect="1"/>
          </p:cNvPicPr>
          <p:nvPr/>
        </p:nvPicPr>
        <p:blipFill>
          <a:blip r:embed="rId5"/>
          <a:stretch>
            <a:fillRect/>
          </a:stretch>
        </p:blipFill>
        <p:spPr>
          <a:xfrm>
            <a:off x="596727" y="1113430"/>
            <a:ext cx="7848872" cy="4890824"/>
          </a:xfrm>
          <a:prstGeom prst="rect">
            <a:avLst/>
          </a:prstGeom>
        </p:spPr>
      </p:pic>
      <p:sp>
        <p:nvSpPr>
          <p:cNvPr id="9" name="文本框 8">
            <a:extLst>
              <a:ext uri="{FF2B5EF4-FFF2-40B4-BE49-F238E27FC236}">
                <a16:creationId xmlns:a16="http://schemas.microsoft.com/office/drawing/2014/main" id="{E8ABE04F-2E31-41C2-8E74-A9DDB3AD3A04}"/>
              </a:ext>
            </a:extLst>
          </p:cNvPr>
          <p:cNvSpPr txBox="1"/>
          <p:nvPr/>
        </p:nvSpPr>
        <p:spPr>
          <a:xfrm>
            <a:off x="8877351" y="5209866"/>
            <a:ext cx="3786176" cy="1323439"/>
          </a:xfrm>
          <a:prstGeom prst="rect">
            <a:avLst/>
          </a:prstGeom>
          <a:noFill/>
        </p:spPr>
        <p:txBody>
          <a:bodyPr wrap="square" rtlCol="0">
            <a:spAutoFit/>
          </a:bodyPr>
          <a:lstStyle/>
          <a:p>
            <a:pPr algn="just"/>
            <a:r>
              <a:rPr lang="zh-CN" altLang="en-US" sz="2000" b="1" dirty="0">
                <a:solidFill>
                  <a:srgbClr val="C00000"/>
                </a:solidFill>
                <a:latin typeface="Times New Roman" panose="02020603050405020304" pitchFamily="18" charset="0"/>
              </a:rPr>
              <a:t>综上，睾丸生精功能越差，</a:t>
            </a:r>
            <a:r>
              <a:rPr lang="en-US" altLang="zh-CN" sz="2000" b="1" dirty="0">
                <a:solidFill>
                  <a:srgbClr val="C00000"/>
                </a:solidFill>
                <a:latin typeface="Times New Roman" panose="02020603050405020304" pitchFamily="18" charset="0"/>
              </a:rPr>
              <a:t>INHB</a:t>
            </a:r>
            <a:r>
              <a:rPr lang="zh-CN" altLang="en-US" sz="2000" b="1" dirty="0">
                <a:solidFill>
                  <a:srgbClr val="C00000"/>
                </a:solidFill>
                <a:latin typeface="Times New Roman" panose="02020603050405020304" pitchFamily="18" charset="0"/>
              </a:rPr>
              <a:t>就越低，</a:t>
            </a:r>
            <a:r>
              <a:rPr lang="en-US" altLang="zh-CN" sz="2000" b="1" dirty="0">
                <a:solidFill>
                  <a:srgbClr val="C00000"/>
                </a:solidFill>
                <a:latin typeface="Times New Roman" panose="02020603050405020304" pitchFamily="18" charset="0"/>
              </a:rPr>
              <a:t> </a:t>
            </a:r>
            <a:r>
              <a:rPr lang="zh-CN" altLang="en-US" sz="2000" b="1" dirty="0">
                <a:solidFill>
                  <a:srgbClr val="C00000"/>
                </a:solidFill>
                <a:latin typeface="Times New Roman" panose="02020603050405020304" pitchFamily="18" charset="0"/>
              </a:rPr>
              <a:t>两者相关性密切。</a:t>
            </a:r>
            <a:r>
              <a:rPr lang="zh-CN" altLang="en-US" sz="2000" b="1" dirty="0">
                <a:solidFill>
                  <a:srgbClr val="212E3C"/>
                </a:solidFill>
                <a:latin typeface="Times New Roman" panose="02020603050405020304" pitchFamily="18" charset="0"/>
              </a:rPr>
              <a:t>而</a:t>
            </a:r>
            <a:r>
              <a:rPr lang="en-US" altLang="zh-CN" sz="2000" b="1" dirty="0">
                <a:solidFill>
                  <a:srgbClr val="212E3C"/>
                </a:solidFill>
                <a:latin typeface="Times New Roman" panose="02020603050405020304" pitchFamily="18" charset="0"/>
              </a:rPr>
              <a:t>AMH</a:t>
            </a:r>
            <a:r>
              <a:rPr lang="zh-CN" altLang="en-US" sz="2000" b="1" dirty="0">
                <a:solidFill>
                  <a:srgbClr val="212E3C"/>
                </a:solidFill>
                <a:latin typeface="Times New Roman" panose="02020603050405020304" pitchFamily="18" charset="0"/>
              </a:rPr>
              <a:t>与睾丸生精功能的相关性较弱。</a:t>
            </a:r>
          </a:p>
        </p:txBody>
      </p:sp>
    </p:spTree>
    <p:extLst>
      <p:ext uri="{BB962C8B-B14F-4D97-AF65-F5344CB8AC3E}">
        <p14:creationId xmlns:p14="http://schemas.microsoft.com/office/powerpoint/2010/main" val="190855984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0" name="任意多边形 18">
            <a:extLst>
              <a:ext uri="{FF2B5EF4-FFF2-40B4-BE49-F238E27FC236}">
                <a16:creationId xmlns:a16="http://schemas.microsoft.com/office/drawing/2014/main" id="{4D0C0624-C9B2-4C80-950D-4F19DEB5570D}"/>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01" name="任意多边形 23">
            <a:extLst>
              <a:ext uri="{FF2B5EF4-FFF2-40B4-BE49-F238E27FC236}">
                <a16:creationId xmlns:a16="http://schemas.microsoft.com/office/drawing/2014/main" id="{E4BC94E7-E887-4318-B7A6-355032DC3BE2}"/>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202" name="Content Placeholder 2">
            <a:extLst>
              <a:ext uri="{FF2B5EF4-FFF2-40B4-BE49-F238E27FC236}">
                <a16:creationId xmlns:a16="http://schemas.microsoft.com/office/drawing/2014/main" id="{96DBCDB7-200D-4EAB-983D-56714B853105}"/>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p>
        </p:txBody>
      </p:sp>
      <p:sp>
        <p:nvSpPr>
          <p:cNvPr id="3" name="任意多边形: 形状 2">
            <a:extLst>
              <a:ext uri="{FF2B5EF4-FFF2-40B4-BE49-F238E27FC236}">
                <a16:creationId xmlns:a16="http://schemas.microsoft.com/office/drawing/2014/main" id="{141FBB4D-632F-4843-8A07-347EA2DB5358}"/>
              </a:ext>
            </a:extLst>
          </p:cNvPr>
          <p:cNvSpPr/>
          <p:nvPr/>
        </p:nvSpPr>
        <p:spPr>
          <a:xfrm>
            <a:off x="740743" y="2795221"/>
            <a:ext cx="2040278" cy="2040278"/>
          </a:xfrm>
          <a:custGeom>
            <a:avLst/>
            <a:gdLst>
              <a:gd name="connsiteX0" fmla="*/ 0 w 2588322"/>
              <a:gd name="connsiteY0" fmla="*/ 1294161 h 2588322"/>
              <a:gd name="connsiteX1" fmla="*/ 1294161 w 2588322"/>
              <a:gd name="connsiteY1" fmla="*/ 0 h 2588322"/>
              <a:gd name="connsiteX2" fmla="*/ 2588322 w 2588322"/>
              <a:gd name="connsiteY2" fmla="*/ 1294161 h 2588322"/>
              <a:gd name="connsiteX3" fmla="*/ 1294161 w 2588322"/>
              <a:gd name="connsiteY3" fmla="*/ 2588322 h 2588322"/>
              <a:gd name="connsiteX4" fmla="*/ 0 w 2588322"/>
              <a:gd name="connsiteY4" fmla="*/ 1294161 h 2588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88322" h="2588322">
                <a:moveTo>
                  <a:pt x="0" y="1294161"/>
                </a:moveTo>
                <a:cubicBezTo>
                  <a:pt x="0" y="579416"/>
                  <a:pt x="579416" y="0"/>
                  <a:pt x="1294161" y="0"/>
                </a:cubicBezTo>
                <a:cubicBezTo>
                  <a:pt x="2008906" y="0"/>
                  <a:pt x="2588322" y="579416"/>
                  <a:pt x="2588322" y="1294161"/>
                </a:cubicBezTo>
                <a:cubicBezTo>
                  <a:pt x="2588322" y="2008906"/>
                  <a:pt x="2008906" y="2588322"/>
                  <a:pt x="1294161" y="2588322"/>
                </a:cubicBezTo>
                <a:cubicBezTo>
                  <a:pt x="579416" y="2588322"/>
                  <a:pt x="0" y="2008906"/>
                  <a:pt x="0" y="1294161"/>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379051" tIns="379051" rIns="379051" bIns="379051" numCol="1" spcCol="1270" anchor="ctr" anchorCtr="0">
            <a:noAutofit/>
          </a:bodyPr>
          <a:lstStyle/>
          <a:p>
            <a:pPr marL="0" lvl="0" indent="0" algn="ctr" defTabSz="1377950" rtl="0">
              <a:lnSpc>
                <a:spcPct val="90000"/>
              </a:lnSpc>
              <a:spcBef>
                <a:spcPct val="0"/>
              </a:spcBef>
              <a:spcAft>
                <a:spcPct val="35000"/>
              </a:spcAft>
              <a:buNone/>
            </a:pPr>
            <a:r>
              <a:rPr lang="zh-CN" altLang="en-US" sz="2400" b="1" kern="1200" dirty="0"/>
              <a:t>睾丸</a:t>
            </a:r>
            <a:r>
              <a:rPr lang="zh-CN" sz="2400" b="1" kern="1200" dirty="0"/>
              <a:t>生精功能评估</a:t>
            </a:r>
            <a:endParaRPr lang="zh-CN" sz="2400" kern="1200" dirty="0"/>
          </a:p>
        </p:txBody>
      </p:sp>
      <p:sp>
        <p:nvSpPr>
          <p:cNvPr id="4" name="任意多边形: 形状 3">
            <a:extLst>
              <a:ext uri="{FF2B5EF4-FFF2-40B4-BE49-F238E27FC236}">
                <a16:creationId xmlns:a16="http://schemas.microsoft.com/office/drawing/2014/main" id="{D6326459-94D9-40B5-86DE-233A0DD4AC95}"/>
              </a:ext>
            </a:extLst>
          </p:cNvPr>
          <p:cNvSpPr/>
          <p:nvPr/>
        </p:nvSpPr>
        <p:spPr>
          <a:xfrm rot="17366049">
            <a:off x="2246237" y="2825003"/>
            <a:ext cx="1869342" cy="0"/>
          </a:xfrm>
          <a:custGeom>
            <a:avLst/>
            <a:gdLst/>
            <a:ahLst/>
            <a:cxnLst/>
            <a:rect l="0" t="0" r="0" b="0"/>
            <a:pathLst>
              <a:path>
                <a:moveTo>
                  <a:pt x="0" y="0"/>
                </a:moveTo>
                <a:lnTo>
                  <a:pt x="1869342"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6" name="直接连接符 5">
            <a:extLst>
              <a:ext uri="{FF2B5EF4-FFF2-40B4-BE49-F238E27FC236}">
                <a16:creationId xmlns:a16="http://schemas.microsoft.com/office/drawing/2014/main" id="{EA5CB2E3-EF5B-46FD-923A-F1723224F9DA}"/>
              </a:ext>
            </a:extLst>
          </p:cNvPr>
          <p:cNvSpPr/>
          <p:nvPr/>
        </p:nvSpPr>
        <p:spPr>
          <a:xfrm>
            <a:off x="3491895" y="1943585"/>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7" name="任意多边形: 形状 6">
            <a:extLst>
              <a:ext uri="{FF2B5EF4-FFF2-40B4-BE49-F238E27FC236}">
                <a16:creationId xmlns:a16="http://schemas.microsoft.com/office/drawing/2014/main" id="{0A009DE6-8C40-40BB-B3E1-18C3BC9BF23C}"/>
              </a:ext>
            </a:extLst>
          </p:cNvPr>
          <p:cNvSpPr/>
          <p:nvPr/>
        </p:nvSpPr>
        <p:spPr>
          <a:xfrm>
            <a:off x="3722426" y="1448407"/>
            <a:ext cx="2295027" cy="990357"/>
          </a:xfrm>
          <a:custGeom>
            <a:avLst/>
            <a:gdLst>
              <a:gd name="connsiteX0" fmla="*/ 0 w 2145274"/>
              <a:gd name="connsiteY0" fmla="*/ 0 h 990357"/>
              <a:gd name="connsiteX1" fmla="*/ 2145274 w 2145274"/>
              <a:gd name="connsiteY1" fmla="*/ 0 h 990357"/>
              <a:gd name="connsiteX2" fmla="*/ 2145274 w 2145274"/>
              <a:gd name="connsiteY2" fmla="*/ 990357 h 990357"/>
              <a:gd name="connsiteX3" fmla="*/ 0 w 2145274"/>
              <a:gd name="connsiteY3" fmla="*/ 990357 h 990357"/>
              <a:gd name="connsiteX4" fmla="*/ 0 w 2145274"/>
              <a:gd name="connsiteY4" fmla="*/ 0 h 9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274" h="990357">
                <a:moveTo>
                  <a:pt x="0" y="0"/>
                </a:moveTo>
                <a:lnTo>
                  <a:pt x="2145274" y="0"/>
                </a:lnTo>
                <a:lnTo>
                  <a:pt x="2145274" y="990357"/>
                </a:lnTo>
                <a:lnTo>
                  <a:pt x="0" y="990357"/>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zh-CN" altLang="zh-CN" sz="2000" kern="1200" dirty="0">
                <a:solidFill>
                  <a:schemeClr val="tx1"/>
                </a:solidFill>
                <a:effectLst/>
                <a:latin typeface="+mn-lt"/>
                <a:ea typeface="+mn-ea"/>
                <a:cs typeface="+mn-cs"/>
              </a:rPr>
              <a:t>生精功能正常</a:t>
            </a:r>
            <a:r>
              <a:rPr lang="zh-CN" altLang="en-US" sz="2000" kern="1200" dirty="0">
                <a:solidFill>
                  <a:schemeClr val="tx1"/>
                </a:solidFill>
                <a:effectLst/>
                <a:latin typeface="+mn-lt"/>
                <a:ea typeface="+mn-ea"/>
                <a:cs typeface="+mn-cs"/>
              </a:rPr>
              <a:t>、</a:t>
            </a:r>
            <a:endParaRPr lang="en-US" altLang="zh-CN" sz="2000" kern="1200" dirty="0">
              <a:solidFill>
                <a:schemeClr val="tx1"/>
              </a:solidFill>
              <a:effectLst/>
              <a:latin typeface="+mn-lt"/>
              <a:ea typeface="+mn-ea"/>
              <a:cs typeface="+mn-cs"/>
            </a:endParaRPr>
          </a:p>
          <a:p>
            <a:pPr marL="0" lvl="0" indent="0" algn="ctr" defTabSz="711200" rtl="0">
              <a:lnSpc>
                <a:spcPct val="90000"/>
              </a:lnSpc>
              <a:spcBef>
                <a:spcPct val="0"/>
              </a:spcBef>
              <a:spcAft>
                <a:spcPct val="35000"/>
              </a:spcAft>
              <a:buNone/>
            </a:pPr>
            <a:r>
              <a:rPr lang="zh-CN" altLang="en-US" sz="2000" kern="1200" dirty="0">
                <a:solidFill>
                  <a:schemeClr val="tx1"/>
                </a:solidFill>
                <a:effectLst/>
                <a:latin typeface="+mn-lt"/>
                <a:ea typeface="+mn-ea"/>
                <a:cs typeface="+mn-cs"/>
              </a:rPr>
              <a:t>生殖管道梗阻</a:t>
            </a:r>
            <a:endParaRPr lang="zh-CN" sz="2000" kern="1200" dirty="0"/>
          </a:p>
        </p:txBody>
      </p:sp>
      <p:sp>
        <p:nvSpPr>
          <p:cNvPr id="8" name="直接连接符 7">
            <a:extLst>
              <a:ext uri="{FF2B5EF4-FFF2-40B4-BE49-F238E27FC236}">
                <a16:creationId xmlns:a16="http://schemas.microsoft.com/office/drawing/2014/main" id="{1ABCEF58-996C-449B-8D5D-CB287F65A7D5}"/>
              </a:ext>
            </a:extLst>
          </p:cNvPr>
          <p:cNvSpPr/>
          <p:nvPr/>
        </p:nvSpPr>
        <p:spPr>
          <a:xfrm flipV="1">
            <a:off x="5880164" y="1912300"/>
            <a:ext cx="892719" cy="31283"/>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9" name="任意多边形: 形状 8">
            <a:extLst>
              <a:ext uri="{FF2B5EF4-FFF2-40B4-BE49-F238E27FC236}">
                <a16:creationId xmlns:a16="http://schemas.microsoft.com/office/drawing/2014/main" id="{1210F775-7E9D-4BC0-823C-96CF1FCD711D}"/>
              </a:ext>
            </a:extLst>
          </p:cNvPr>
          <p:cNvSpPr/>
          <p:nvPr/>
        </p:nvSpPr>
        <p:spPr>
          <a:xfrm rot="18312526">
            <a:off x="2641523" y="3374651"/>
            <a:ext cx="1078771" cy="0"/>
          </a:xfrm>
          <a:custGeom>
            <a:avLst/>
            <a:gdLst/>
            <a:ahLst/>
            <a:cxnLst/>
            <a:rect l="0" t="0" r="0" b="0"/>
            <a:pathLst>
              <a:path>
                <a:moveTo>
                  <a:pt x="0" y="0"/>
                </a:moveTo>
                <a:lnTo>
                  <a:pt x="1078771"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0" name="任意多边形: 形状 9">
            <a:extLst>
              <a:ext uri="{FF2B5EF4-FFF2-40B4-BE49-F238E27FC236}">
                <a16:creationId xmlns:a16="http://schemas.microsoft.com/office/drawing/2014/main" id="{476926E3-FCF9-4D67-A747-07BFF260F242}"/>
              </a:ext>
            </a:extLst>
          </p:cNvPr>
          <p:cNvSpPr/>
          <p:nvPr/>
        </p:nvSpPr>
        <p:spPr>
          <a:xfrm rot="14087474">
            <a:off x="6013848" y="3374651"/>
            <a:ext cx="1078771" cy="0"/>
          </a:xfrm>
          <a:custGeom>
            <a:avLst/>
            <a:gdLst/>
            <a:ahLst/>
            <a:cxnLst/>
            <a:rect l="0" t="0" r="0" b="0"/>
            <a:pathLst>
              <a:path>
                <a:moveTo>
                  <a:pt x="0" y="0"/>
                </a:moveTo>
                <a:lnTo>
                  <a:pt x="1078771"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1" name="直接连接符 10">
            <a:extLst>
              <a:ext uri="{FF2B5EF4-FFF2-40B4-BE49-F238E27FC236}">
                <a16:creationId xmlns:a16="http://schemas.microsoft.com/office/drawing/2014/main" id="{3C1BF9F1-6AA1-415C-B4B4-74AACCF4B897}"/>
              </a:ext>
            </a:extLst>
          </p:cNvPr>
          <p:cNvSpPr/>
          <p:nvPr/>
        </p:nvSpPr>
        <p:spPr>
          <a:xfrm>
            <a:off x="3491895" y="2933942"/>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2" name="任意多边形: 形状 11">
            <a:extLst>
              <a:ext uri="{FF2B5EF4-FFF2-40B4-BE49-F238E27FC236}">
                <a16:creationId xmlns:a16="http://schemas.microsoft.com/office/drawing/2014/main" id="{A3A06A78-0807-4C33-BA3E-BF2CEF4DCB96}"/>
              </a:ext>
            </a:extLst>
          </p:cNvPr>
          <p:cNvSpPr/>
          <p:nvPr/>
        </p:nvSpPr>
        <p:spPr>
          <a:xfrm>
            <a:off x="3722426" y="2438764"/>
            <a:ext cx="2295027" cy="990357"/>
          </a:xfrm>
          <a:custGeom>
            <a:avLst/>
            <a:gdLst>
              <a:gd name="connsiteX0" fmla="*/ 0 w 2145274"/>
              <a:gd name="connsiteY0" fmla="*/ 0 h 990357"/>
              <a:gd name="connsiteX1" fmla="*/ 2145274 w 2145274"/>
              <a:gd name="connsiteY1" fmla="*/ 0 h 990357"/>
              <a:gd name="connsiteX2" fmla="*/ 2145274 w 2145274"/>
              <a:gd name="connsiteY2" fmla="*/ 990357 h 990357"/>
              <a:gd name="connsiteX3" fmla="*/ 0 w 2145274"/>
              <a:gd name="connsiteY3" fmla="*/ 990357 h 990357"/>
              <a:gd name="connsiteX4" fmla="*/ 0 w 2145274"/>
              <a:gd name="connsiteY4" fmla="*/ 0 h 9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274" h="990357">
                <a:moveTo>
                  <a:pt x="0" y="0"/>
                </a:moveTo>
                <a:lnTo>
                  <a:pt x="2145274" y="0"/>
                </a:lnTo>
                <a:lnTo>
                  <a:pt x="2145274" y="990357"/>
                </a:lnTo>
                <a:lnTo>
                  <a:pt x="0" y="990357"/>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zh-CN" altLang="zh-CN" sz="2000" kern="1200" dirty="0">
                <a:solidFill>
                  <a:schemeClr val="tx1"/>
                </a:solidFill>
                <a:effectLst/>
                <a:latin typeface="+mn-lt"/>
                <a:ea typeface="+mn-ea"/>
                <a:cs typeface="+mn-cs"/>
              </a:rPr>
              <a:t>生精功能低下</a:t>
            </a:r>
            <a:endParaRPr lang="zh-CN" sz="2000" kern="1200" dirty="0"/>
          </a:p>
        </p:txBody>
      </p:sp>
      <p:sp>
        <p:nvSpPr>
          <p:cNvPr id="13" name="直接连接符 12">
            <a:extLst>
              <a:ext uri="{FF2B5EF4-FFF2-40B4-BE49-F238E27FC236}">
                <a16:creationId xmlns:a16="http://schemas.microsoft.com/office/drawing/2014/main" id="{DAD0F05B-C474-47E9-B0CE-248B0501FA91}"/>
              </a:ext>
            </a:extLst>
          </p:cNvPr>
          <p:cNvSpPr/>
          <p:nvPr/>
        </p:nvSpPr>
        <p:spPr>
          <a:xfrm>
            <a:off x="5939708" y="2933942"/>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4" name="任意多边形: 形状 13">
            <a:extLst>
              <a:ext uri="{FF2B5EF4-FFF2-40B4-BE49-F238E27FC236}">
                <a16:creationId xmlns:a16="http://schemas.microsoft.com/office/drawing/2014/main" id="{19618F90-B76F-4CBA-A2EF-EE96382B9A1F}"/>
              </a:ext>
            </a:extLst>
          </p:cNvPr>
          <p:cNvSpPr/>
          <p:nvPr/>
        </p:nvSpPr>
        <p:spPr>
          <a:xfrm>
            <a:off x="2869922" y="3924300"/>
            <a:ext cx="621973" cy="0"/>
          </a:xfrm>
          <a:custGeom>
            <a:avLst/>
            <a:gdLst/>
            <a:ahLst/>
            <a:cxnLst/>
            <a:rect l="0" t="0" r="0" b="0"/>
            <a:pathLst>
              <a:path>
                <a:moveTo>
                  <a:pt x="0" y="0"/>
                </a:moveTo>
                <a:lnTo>
                  <a:pt x="621973"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5" name="任意多边形: 形状 14">
            <a:extLst>
              <a:ext uri="{FF2B5EF4-FFF2-40B4-BE49-F238E27FC236}">
                <a16:creationId xmlns:a16="http://schemas.microsoft.com/office/drawing/2014/main" id="{10EA0C9E-4A89-493B-9340-B47A9F4A74C0}"/>
              </a:ext>
            </a:extLst>
          </p:cNvPr>
          <p:cNvSpPr/>
          <p:nvPr/>
        </p:nvSpPr>
        <p:spPr>
          <a:xfrm rot="10800000">
            <a:off x="6242247" y="3924300"/>
            <a:ext cx="621973" cy="0"/>
          </a:xfrm>
          <a:custGeom>
            <a:avLst/>
            <a:gdLst/>
            <a:ahLst/>
            <a:cxnLst/>
            <a:rect l="0" t="0" r="0" b="0"/>
            <a:pathLst>
              <a:path>
                <a:moveTo>
                  <a:pt x="0" y="0"/>
                </a:moveTo>
                <a:lnTo>
                  <a:pt x="621973"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16" name="直接连接符 15">
            <a:extLst>
              <a:ext uri="{FF2B5EF4-FFF2-40B4-BE49-F238E27FC236}">
                <a16:creationId xmlns:a16="http://schemas.microsoft.com/office/drawing/2014/main" id="{831A8D58-942D-4E66-BB0D-38F9691E6457}"/>
              </a:ext>
            </a:extLst>
          </p:cNvPr>
          <p:cNvSpPr/>
          <p:nvPr/>
        </p:nvSpPr>
        <p:spPr>
          <a:xfrm>
            <a:off x="3491895" y="3924300"/>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7" name="任意多边形: 形状 16">
            <a:extLst>
              <a:ext uri="{FF2B5EF4-FFF2-40B4-BE49-F238E27FC236}">
                <a16:creationId xmlns:a16="http://schemas.microsoft.com/office/drawing/2014/main" id="{FEEE7C8A-1A91-48E6-8E4B-579C88BB4C46}"/>
              </a:ext>
            </a:extLst>
          </p:cNvPr>
          <p:cNvSpPr/>
          <p:nvPr/>
        </p:nvSpPr>
        <p:spPr>
          <a:xfrm>
            <a:off x="3722426" y="3429121"/>
            <a:ext cx="2295027" cy="990357"/>
          </a:xfrm>
          <a:custGeom>
            <a:avLst/>
            <a:gdLst>
              <a:gd name="connsiteX0" fmla="*/ 0 w 2145274"/>
              <a:gd name="connsiteY0" fmla="*/ 0 h 990357"/>
              <a:gd name="connsiteX1" fmla="*/ 2145274 w 2145274"/>
              <a:gd name="connsiteY1" fmla="*/ 0 h 990357"/>
              <a:gd name="connsiteX2" fmla="*/ 2145274 w 2145274"/>
              <a:gd name="connsiteY2" fmla="*/ 990357 h 990357"/>
              <a:gd name="connsiteX3" fmla="*/ 0 w 2145274"/>
              <a:gd name="connsiteY3" fmla="*/ 990357 h 990357"/>
              <a:gd name="connsiteX4" fmla="*/ 0 w 2145274"/>
              <a:gd name="connsiteY4" fmla="*/ 0 h 9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274" h="990357">
                <a:moveTo>
                  <a:pt x="0" y="0"/>
                </a:moveTo>
                <a:lnTo>
                  <a:pt x="2145274" y="0"/>
                </a:lnTo>
                <a:lnTo>
                  <a:pt x="2145274" y="990357"/>
                </a:lnTo>
                <a:lnTo>
                  <a:pt x="0" y="990357"/>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zh-CN" altLang="zh-CN" sz="2000" kern="1200" dirty="0">
                <a:solidFill>
                  <a:schemeClr val="tx1"/>
                </a:solidFill>
                <a:effectLst/>
                <a:latin typeface="+mn-lt"/>
                <a:ea typeface="+mn-ea"/>
                <a:cs typeface="+mn-cs"/>
              </a:rPr>
              <a:t>精子</a:t>
            </a:r>
            <a:r>
              <a:rPr lang="zh-CN" altLang="en-US" sz="2000" kern="1200" dirty="0">
                <a:solidFill>
                  <a:schemeClr val="tx1"/>
                </a:solidFill>
                <a:effectLst/>
                <a:latin typeface="+mn-lt"/>
                <a:ea typeface="+mn-ea"/>
                <a:cs typeface="+mn-cs"/>
              </a:rPr>
              <a:t>早期、晚期</a:t>
            </a:r>
            <a:r>
              <a:rPr lang="zh-CN" altLang="zh-CN" sz="2000" kern="1200" dirty="0">
                <a:solidFill>
                  <a:schemeClr val="tx1"/>
                </a:solidFill>
                <a:effectLst/>
                <a:latin typeface="+mn-lt"/>
                <a:ea typeface="+mn-ea"/>
                <a:cs typeface="+mn-cs"/>
              </a:rPr>
              <a:t>成熟阻滞</a:t>
            </a:r>
            <a:endParaRPr lang="zh-CN" sz="2000" kern="1200" dirty="0"/>
          </a:p>
        </p:txBody>
      </p:sp>
      <p:sp>
        <p:nvSpPr>
          <p:cNvPr id="18" name="直接连接符 17">
            <a:extLst>
              <a:ext uri="{FF2B5EF4-FFF2-40B4-BE49-F238E27FC236}">
                <a16:creationId xmlns:a16="http://schemas.microsoft.com/office/drawing/2014/main" id="{601ECC38-A73A-4C78-9942-552ED9F8DF0D}"/>
              </a:ext>
            </a:extLst>
          </p:cNvPr>
          <p:cNvSpPr/>
          <p:nvPr/>
        </p:nvSpPr>
        <p:spPr>
          <a:xfrm>
            <a:off x="5939708" y="3924300"/>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19" name="任意多边形: 形状 18">
            <a:extLst>
              <a:ext uri="{FF2B5EF4-FFF2-40B4-BE49-F238E27FC236}">
                <a16:creationId xmlns:a16="http://schemas.microsoft.com/office/drawing/2014/main" id="{0BD6D508-7E68-4E46-AEB2-0647D98DA645}"/>
              </a:ext>
            </a:extLst>
          </p:cNvPr>
          <p:cNvSpPr/>
          <p:nvPr/>
        </p:nvSpPr>
        <p:spPr>
          <a:xfrm rot="3287474">
            <a:off x="2641523" y="4473948"/>
            <a:ext cx="1078771" cy="0"/>
          </a:xfrm>
          <a:custGeom>
            <a:avLst/>
            <a:gdLst/>
            <a:ahLst/>
            <a:cxnLst/>
            <a:rect l="0" t="0" r="0" b="0"/>
            <a:pathLst>
              <a:path>
                <a:moveTo>
                  <a:pt x="0" y="0"/>
                </a:moveTo>
                <a:lnTo>
                  <a:pt x="1078771"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0" name="任意多边形: 形状 19">
            <a:extLst>
              <a:ext uri="{FF2B5EF4-FFF2-40B4-BE49-F238E27FC236}">
                <a16:creationId xmlns:a16="http://schemas.microsoft.com/office/drawing/2014/main" id="{11FD5BDC-A968-4D47-B69D-6DCE38EDB38A}"/>
              </a:ext>
            </a:extLst>
          </p:cNvPr>
          <p:cNvSpPr/>
          <p:nvPr/>
        </p:nvSpPr>
        <p:spPr>
          <a:xfrm rot="7512526">
            <a:off x="6013848" y="4473948"/>
            <a:ext cx="1078771" cy="0"/>
          </a:xfrm>
          <a:custGeom>
            <a:avLst/>
            <a:gdLst/>
            <a:ahLst/>
            <a:cxnLst/>
            <a:rect l="0" t="0" r="0" b="0"/>
            <a:pathLst>
              <a:path>
                <a:moveTo>
                  <a:pt x="0" y="0"/>
                </a:moveTo>
                <a:lnTo>
                  <a:pt x="1078771"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1" name="直接连接符 20">
            <a:extLst>
              <a:ext uri="{FF2B5EF4-FFF2-40B4-BE49-F238E27FC236}">
                <a16:creationId xmlns:a16="http://schemas.microsoft.com/office/drawing/2014/main" id="{3811486C-1E32-4D33-96B1-A0187D36D5ED}"/>
              </a:ext>
            </a:extLst>
          </p:cNvPr>
          <p:cNvSpPr/>
          <p:nvPr/>
        </p:nvSpPr>
        <p:spPr>
          <a:xfrm>
            <a:off x="3491895" y="4914657"/>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2" name="任意多边形: 形状 21">
            <a:extLst>
              <a:ext uri="{FF2B5EF4-FFF2-40B4-BE49-F238E27FC236}">
                <a16:creationId xmlns:a16="http://schemas.microsoft.com/office/drawing/2014/main" id="{905FC14E-43A8-4654-BDA9-6623F43BFCBD}"/>
              </a:ext>
            </a:extLst>
          </p:cNvPr>
          <p:cNvSpPr/>
          <p:nvPr/>
        </p:nvSpPr>
        <p:spPr>
          <a:xfrm>
            <a:off x="3722426" y="4419478"/>
            <a:ext cx="2295027" cy="990357"/>
          </a:xfrm>
          <a:custGeom>
            <a:avLst/>
            <a:gdLst>
              <a:gd name="connsiteX0" fmla="*/ 0 w 2145274"/>
              <a:gd name="connsiteY0" fmla="*/ 0 h 990357"/>
              <a:gd name="connsiteX1" fmla="*/ 2145274 w 2145274"/>
              <a:gd name="connsiteY1" fmla="*/ 0 h 990357"/>
              <a:gd name="connsiteX2" fmla="*/ 2145274 w 2145274"/>
              <a:gd name="connsiteY2" fmla="*/ 990357 h 990357"/>
              <a:gd name="connsiteX3" fmla="*/ 0 w 2145274"/>
              <a:gd name="connsiteY3" fmla="*/ 990357 h 990357"/>
              <a:gd name="connsiteX4" fmla="*/ 0 w 2145274"/>
              <a:gd name="connsiteY4" fmla="*/ 0 h 9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274" h="990357">
                <a:moveTo>
                  <a:pt x="0" y="0"/>
                </a:moveTo>
                <a:lnTo>
                  <a:pt x="2145274" y="0"/>
                </a:lnTo>
                <a:lnTo>
                  <a:pt x="2145274" y="990357"/>
                </a:lnTo>
                <a:lnTo>
                  <a:pt x="0" y="990357"/>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zh-CN" altLang="zh-CN" sz="2000" kern="1200" dirty="0">
                <a:solidFill>
                  <a:schemeClr val="tx1"/>
                </a:solidFill>
                <a:effectLst/>
                <a:latin typeface="+mn-lt"/>
                <a:ea typeface="+mn-ea"/>
                <a:cs typeface="+mn-cs"/>
              </a:rPr>
              <a:t>唯支持细胞综合征</a:t>
            </a:r>
            <a:endParaRPr lang="zh-CN" sz="2000" kern="1200" dirty="0"/>
          </a:p>
        </p:txBody>
      </p:sp>
      <p:sp>
        <p:nvSpPr>
          <p:cNvPr id="23" name="直接连接符 22">
            <a:extLst>
              <a:ext uri="{FF2B5EF4-FFF2-40B4-BE49-F238E27FC236}">
                <a16:creationId xmlns:a16="http://schemas.microsoft.com/office/drawing/2014/main" id="{F5CD74C4-5518-4BBC-8EF2-9029853A7ECD}"/>
              </a:ext>
            </a:extLst>
          </p:cNvPr>
          <p:cNvSpPr/>
          <p:nvPr/>
        </p:nvSpPr>
        <p:spPr>
          <a:xfrm>
            <a:off x="5939708" y="4914657"/>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4" name="任意多边形: 形状 23">
            <a:extLst>
              <a:ext uri="{FF2B5EF4-FFF2-40B4-BE49-F238E27FC236}">
                <a16:creationId xmlns:a16="http://schemas.microsoft.com/office/drawing/2014/main" id="{8F84ADF3-5D9F-44F9-96E4-99EF3C30E2FB}"/>
              </a:ext>
            </a:extLst>
          </p:cNvPr>
          <p:cNvSpPr/>
          <p:nvPr/>
        </p:nvSpPr>
        <p:spPr>
          <a:xfrm rot="4233951">
            <a:off x="2246237" y="5023596"/>
            <a:ext cx="1869342" cy="0"/>
          </a:xfrm>
          <a:custGeom>
            <a:avLst/>
            <a:gdLst/>
            <a:ahLst/>
            <a:cxnLst/>
            <a:rect l="0" t="0" r="0" b="0"/>
            <a:pathLst>
              <a:path>
                <a:moveTo>
                  <a:pt x="0" y="0"/>
                </a:moveTo>
                <a:lnTo>
                  <a:pt x="1869342"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5" name="任意多边形: 形状 24">
            <a:extLst>
              <a:ext uri="{FF2B5EF4-FFF2-40B4-BE49-F238E27FC236}">
                <a16:creationId xmlns:a16="http://schemas.microsoft.com/office/drawing/2014/main" id="{72AA6936-2022-4628-A297-72471BF099D1}"/>
              </a:ext>
            </a:extLst>
          </p:cNvPr>
          <p:cNvSpPr/>
          <p:nvPr/>
        </p:nvSpPr>
        <p:spPr>
          <a:xfrm rot="6566049">
            <a:off x="5618563" y="5023596"/>
            <a:ext cx="1869342" cy="0"/>
          </a:xfrm>
          <a:custGeom>
            <a:avLst/>
            <a:gdLst/>
            <a:ahLst/>
            <a:cxnLst/>
            <a:rect l="0" t="0" r="0" b="0"/>
            <a:pathLst>
              <a:path>
                <a:moveTo>
                  <a:pt x="0" y="0"/>
                </a:moveTo>
                <a:lnTo>
                  <a:pt x="1869342" y="0"/>
                </a:lnTo>
              </a:path>
            </a:pathLst>
          </a:custGeom>
          <a:noFill/>
        </p:spPr>
        <p:style>
          <a:lnRef idx="2">
            <a:schemeClr val="accent1">
              <a:shade val="60000"/>
              <a:hueOff val="0"/>
              <a:satOff val="0"/>
              <a:lumOff val="0"/>
              <a:alphaOff val="0"/>
            </a:schemeClr>
          </a:lnRef>
          <a:fillRef idx="0">
            <a:scrgbClr r="0" g="0" b="0"/>
          </a:fillRef>
          <a:effectRef idx="0">
            <a:schemeClr val="accent1">
              <a:hueOff val="0"/>
              <a:satOff val="0"/>
              <a:lumOff val="0"/>
              <a:alphaOff val="0"/>
            </a:schemeClr>
          </a:effectRef>
          <a:fontRef idx="minor">
            <a:schemeClr val="tx1">
              <a:hueOff val="0"/>
              <a:satOff val="0"/>
              <a:lumOff val="0"/>
              <a:alphaOff val="0"/>
            </a:schemeClr>
          </a:fontRef>
        </p:style>
      </p:sp>
      <p:sp>
        <p:nvSpPr>
          <p:cNvPr id="26" name="直接连接符 25">
            <a:extLst>
              <a:ext uri="{FF2B5EF4-FFF2-40B4-BE49-F238E27FC236}">
                <a16:creationId xmlns:a16="http://schemas.microsoft.com/office/drawing/2014/main" id="{44A040D5-0E59-4AF8-AD1A-2E7DFC52A9AF}"/>
              </a:ext>
            </a:extLst>
          </p:cNvPr>
          <p:cNvSpPr/>
          <p:nvPr/>
        </p:nvSpPr>
        <p:spPr>
          <a:xfrm>
            <a:off x="3491895" y="5905014"/>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7" name="任意多边形: 形状 26">
            <a:extLst>
              <a:ext uri="{FF2B5EF4-FFF2-40B4-BE49-F238E27FC236}">
                <a16:creationId xmlns:a16="http://schemas.microsoft.com/office/drawing/2014/main" id="{F3C3A420-A4F0-492E-BEF6-FB43E423F54F}"/>
              </a:ext>
            </a:extLst>
          </p:cNvPr>
          <p:cNvSpPr/>
          <p:nvPr/>
        </p:nvSpPr>
        <p:spPr>
          <a:xfrm>
            <a:off x="3722426" y="5409835"/>
            <a:ext cx="2295027" cy="990357"/>
          </a:xfrm>
          <a:custGeom>
            <a:avLst/>
            <a:gdLst>
              <a:gd name="connsiteX0" fmla="*/ 0 w 2145274"/>
              <a:gd name="connsiteY0" fmla="*/ 0 h 990357"/>
              <a:gd name="connsiteX1" fmla="*/ 2145274 w 2145274"/>
              <a:gd name="connsiteY1" fmla="*/ 0 h 990357"/>
              <a:gd name="connsiteX2" fmla="*/ 2145274 w 2145274"/>
              <a:gd name="connsiteY2" fmla="*/ 990357 h 990357"/>
              <a:gd name="connsiteX3" fmla="*/ 0 w 2145274"/>
              <a:gd name="connsiteY3" fmla="*/ 990357 h 990357"/>
              <a:gd name="connsiteX4" fmla="*/ 0 w 2145274"/>
              <a:gd name="connsiteY4" fmla="*/ 0 h 99035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145274" h="990357">
                <a:moveTo>
                  <a:pt x="0" y="0"/>
                </a:moveTo>
                <a:lnTo>
                  <a:pt x="2145274" y="0"/>
                </a:lnTo>
                <a:lnTo>
                  <a:pt x="2145274" y="990357"/>
                </a:lnTo>
                <a:lnTo>
                  <a:pt x="0" y="990357"/>
                </a:lnTo>
                <a:lnTo>
                  <a:pt x="0" y="0"/>
                </a:lnTo>
                <a:close/>
              </a:path>
            </a:pathLst>
          </a:custGeom>
          <a:noFill/>
          <a:ln>
            <a:noFill/>
          </a:ln>
          <a:sp3d/>
        </p:spPr>
        <p:style>
          <a:lnRef idx="0">
            <a:scrgbClr r="0" g="0" b="0"/>
          </a:lnRef>
          <a:fillRef idx="0">
            <a:scrgbClr r="0" g="0" b="0"/>
          </a:fillRef>
          <a:effectRef idx="0">
            <a:schemeClr val="lt1">
              <a:alpha val="0"/>
              <a:hueOff val="0"/>
              <a:satOff val="0"/>
              <a:lumOff val="0"/>
              <a:alphaOff val="0"/>
            </a:schemeClr>
          </a:effectRef>
          <a:fontRef idx="minor">
            <a:schemeClr val="tx1">
              <a:hueOff val="0"/>
              <a:satOff val="0"/>
              <a:lumOff val="0"/>
              <a:alphaOff val="0"/>
            </a:schemeClr>
          </a:fontRef>
        </p:style>
        <p:txBody>
          <a:bodyPr spcFirstLastPara="0" vert="horz" wrap="square" lIns="113792" tIns="113792" rIns="113792" bIns="113792" numCol="1" spcCol="1270" anchor="ctr" anchorCtr="0">
            <a:noAutofit/>
          </a:bodyPr>
          <a:lstStyle/>
          <a:p>
            <a:pPr marL="0" lvl="0" indent="0" algn="ctr" defTabSz="711200" rtl="0">
              <a:lnSpc>
                <a:spcPct val="90000"/>
              </a:lnSpc>
              <a:spcBef>
                <a:spcPct val="0"/>
              </a:spcBef>
              <a:spcAft>
                <a:spcPct val="35000"/>
              </a:spcAft>
              <a:buNone/>
            </a:pPr>
            <a:r>
              <a:rPr lang="zh-CN" altLang="zh-CN" sz="2000" kern="1200" dirty="0">
                <a:solidFill>
                  <a:schemeClr val="tx1"/>
                </a:solidFill>
                <a:effectLst/>
                <a:latin typeface="+mn-lt"/>
                <a:ea typeface="+mn-ea"/>
                <a:cs typeface="+mn-cs"/>
              </a:rPr>
              <a:t>生精小管玻璃样变</a:t>
            </a:r>
            <a:endParaRPr lang="zh-CN" sz="2000" kern="1200" dirty="0"/>
          </a:p>
        </p:txBody>
      </p:sp>
      <p:sp>
        <p:nvSpPr>
          <p:cNvPr id="28" name="直接连接符 27">
            <a:extLst>
              <a:ext uri="{FF2B5EF4-FFF2-40B4-BE49-F238E27FC236}">
                <a16:creationId xmlns:a16="http://schemas.microsoft.com/office/drawing/2014/main" id="{A8A468CF-FC36-4569-BB30-C8663BF23774}"/>
              </a:ext>
            </a:extLst>
          </p:cNvPr>
          <p:cNvSpPr/>
          <p:nvPr/>
        </p:nvSpPr>
        <p:spPr>
          <a:xfrm>
            <a:off x="5939708" y="5905014"/>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sp>
        <p:nvSpPr>
          <p:cNvPr id="29" name="任意多边形: 形状 28">
            <a:extLst>
              <a:ext uri="{FF2B5EF4-FFF2-40B4-BE49-F238E27FC236}">
                <a16:creationId xmlns:a16="http://schemas.microsoft.com/office/drawing/2014/main" id="{D85B4C78-0E4D-4F56-A5FA-3B5CD5C58BB3}"/>
              </a:ext>
            </a:extLst>
          </p:cNvPr>
          <p:cNvSpPr/>
          <p:nvPr/>
        </p:nvSpPr>
        <p:spPr>
          <a:xfrm>
            <a:off x="6941094" y="3479613"/>
            <a:ext cx="1485930" cy="889373"/>
          </a:xfrm>
          <a:custGeom>
            <a:avLst/>
            <a:gdLst>
              <a:gd name="connsiteX0" fmla="*/ 0 w 1485930"/>
              <a:gd name="connsiteY0" fmla="*/ 444687 h 889373"/>
              <a:gd name="connsiteX1" fmla="*/ 742965 w 1485930"/>
              <a:gd name="connsiteY1" fmla="*/ 0 h 889373"/>
              <a:gd name="connsiteX2" fmla="*/ 1485930 w 1485930"/>
              <a:gd name="connsiteY2" fmla="*/ 444687 h 889373"/>
              <a:gd name="connsiteX3" fmla="*/ 742965 w 1485930"/>
              <a:gd name="connsiteY3" fmla="*/ 889374 h 889373"/>
              <a:gd name="connsiteX4" fmla="*/ 0 w 1485930"/>
              <a:gd name="connsiteY4" fmla="*/ 444687 h 889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5930" h="889373">
                <a:moveTo>
                  <a:pt x="0" y="444687"/>
                </a:moveTo>
                <a:cubicBezTo>
                  <a:pt x="0" y="199093"/>
                  <a:pt x="332637" y="0"/>
                  <a:pt x="742965" y="0"/>
                </a:cubicBezTo>
                <a:cubicBezTo>
                  <a:pt x="1153293" y="0"/>
                  <a:pt x="1485930" y="199093"/>
                  <a:pt x="1485930" y="444687"/>
                </a:cubicBezTo>
                <a:cubicBezTo>
                  <a:pt x="1485930" y="690281"/>
                  <a:pt x="1153293" y="889374"/>
                  <a:pt x="742965" y="889374"/>
                </a:cubicBezTo>
                <a:cubicBezTo>
                  <a:pt x="332637" y="889374"/>
                  <a:pt x="0" y="690281"/>
                  <a:pt x="0" y="444687"/>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09" tIns="130246" rIns="217609" bIns="130246" numCol="1" spcCol="1270" anchor="ctr" anchorCtr="0">
            <a:noAutofit/>
          </a:bodyPr>
          <a:lstStyle/>
          <a:p>
            <a:pPr marL="0" lvl="0" indent="0" algn="ctr" defTabSz="1377950" rtl="0">
              <a:lnSpc>
                <a:spcPct val="90000"/>
              </a:lnSpc>
              <a:spcBef>
                <a:spcPct val="0"/>
              </a:spcBef>
              <a:spcAft>
                <a:spcPct val="35000"/>
              </a:spcAft>
              <a:buNone/>
            </a:pPr>
            <a:r>
              <a:rPr lang="en-US" altLang="zh-CN" sz="2400" kern="1200" dirty="0"/>
              <a:t>NOA</a:t>
            </a:r>
            <a:endParaRPr lang="zh-CN" sz="2400" kern="1200" dirty="0"/>
          </a:p>
        </p:txBody>
      </p:sp>
      <p:sp>
        <p:nvSpPr>
          <p:cNvPr id="198" name="任意多边形: 形状 197">
            <a:extLst>
              <a:ext uri="{FF2B5EF4-FFF2-40B4-BE49-F238E27FC236}">
                <a16:creationId xmlns:a16="http://schemas.microsoft.com/office/drawing/2014/main" id="{AE12A7CB-9C93-415C-B326-1942FF47DC87}"/>
              </a:ext>
            </a:extLst>
          </p:cNvPr>
          <p:cNvSpPr/>
          <p:nvPr/>
        </p:nvSpPr>
        <p:spPr>
          <a:xfrm>
            <a:off x="6941094" y="1515855"/>
            <a:ext cx="1485930" cy="889373"/>
          </a:xfrm>
          <a:custGeom>
            <a:avLst/>
            <a:gdLst>
              <a:gd name="connsiteX0" fmla="*/ 0 w 1485930"/>
              <a:gd name="connsiteY0" fmla="*/ 444687 h 889373"/>
              <a:gd name="connsiteX1" fmla="*/ 742965 w 1485930"/>
              <a:gd name="connsiteY1" fmla="*/ 0 h 889373"/>
              <a:gd name="connsiteX2" fmla="*/ 1485930 w 1485930"/>
              <a:gd name="connsiteY2" fmla="*/ 444687 h 889373"/>
              <a:gd name="connsiteX3" fmla="*/ 742965 w 1485930"/>
              <a:gd name="connsiteY3" fmla="*/ 889374 h 889373"/>
              <a:gd name="connsiteX4" fmla="*/ 0 w 1485930"/>
              <a:gd name="connsiteY4" fmla="*/ 444687 h 889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5930" h="889373">
                <a:moveTo>
                  <a:pt x="0" y="444687"/>
                </a:moveTo>
                <a:cubicBezTo>
                  <a:pt x="0" y="199093"/>
                  <a:pt x="332637" y="0"/>
                  <a:pt x="742965" y="0"/>
                </a:cubicBezTo>
                <a:cubicBezTo>
                  <a:pt x="1153293" y="0"/>
                  <a:pt x="1485930" y="199093"/>
                  <a:pt x="1485930" y="444687"/>
                </a:cubicBezTo>
                <a:cubicBezTo>
                  <a:pt x="1485930" y="690281"/>
                  <a:pt x="1153293" y="889374"/>
                  <a:pt x="742965" y="889374"/>
                </a:cubicBezTo>
                <a:cubicBezTo>
                  <a:pt x="332637" y="889374"/>
                  <a:pt x="0" y="690281"/>
                  <a:pt x="0" y="444687"/>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09" tIns="130246" rIns="217609" bIns="130246" numCol="1" spcCol="1270" anchor="ctr" anchorCtr="0">
            <a:noAutofit/>
          </a:bodyPr>
          <a:lstStyle/>
          <a:p>
            <a:pPr marL="0" lvl="0" indent="0" algn="ctr" defTabSz="1377950" rtl="0">
              <a:lnSpc>
                <a:spcPct val="90000"/>
              </a:lnSpc>
              <a:spcBef>
                <a:spcPct val="0"/>
              </a:spcBef>
              <a:spcAft>
                <a:spcPct val="35000"/>
              </a:spcAft>
              <a:buNone/>
            </a:pPr>
            <a:r>
              <a:rPr lang="en-US" altLang="zh-CN" sz="2400" kern="1200" dirty="0"/>
              <a:t>OA</a:t>
            </a:r>
            <a:endParaRPr lang="zh-CN" sz="2400" kern="1200" dirty="0"/>
          </a:p>
        </p:txBody>
      </p:sp>
      <p:sp>
        <p:nvSpPr>
          <p:cNvPr id="203" name="直接连接符 202">
            <a:extLst>
              <a:ext uri="{FF2B5EF4-FFF2-40B4-BE49-F238E27FC236}">
                <a16:creationId xmlns:a16="http://schemas.microsoft.com/office/drawing/2014/main" id="{DDF2B3EE-4CB6-4D84-B42F-55BA271706D6}"/>
              </a:ext>
            </a:extLst>
          </p:cNvPr>
          <p:cNvSpPr/>
          <p:nvPr/>
        </p:nvSpPr>
        <p:spPr>
          <a:xfrm>
            <a:off x="8595235" y="2037099"/>
            <a:ext cx="302538" cy="0"/>
          </a:xfrm>
          <a:prstGeom prst="line">
            <a:avLst/>
          </a:prstGeom>
        </p:spPr>
        <p:style>
          <a:lnRef idx="2">
            <a:schemeClr val="accent1">
              <a:shade val="60000"/>
              <a:hueOff val="0"/>
              <a:satOff val="0"/>
              <a:lumOff val="0"/>
              <a:alphaOff val="0"/>
            </a:schemeClr>
          </a:lnRef>
          <a:fillRef idx="0">
            <a:schemeClr val="accent1">
              <a:hueOff val="0"/>
              <a:satOff val="0"/>
              <a:lumOff val="0"/>
              <a:alphaOff val="0"/>
            </a:schemeClr>
          </a:fillRef>
          <a:effectRef idx="0">
            <a:schemeClr val="accent1">
              <a:hueOff val="0"/>
              <a:satOff val="0"/>
              <a:lumOff val="0"/>
              <a:alphaOff val="0"/>
            </a:schemeClr>
          </a:effectRef>
          <a:fontRef idx="minor">
            <a:schemeClr val="tx1">
              <a:hueOff val="0"/>
              <a:satOff val="0"/>
              <a:lumOff val="0"/>
              <a:alphaOff val="0"/>
            </a:schemeClr>
          </a:fontRef>
        </p:style>
      </p:sp>
      <p:cxnSp>
        <p:nvCxnSpPr>
          <p:cNvPr id="31" name="直接连接符 30">
            <a:extLst>
              <a:ext uri="{FF2B5EF4-FFF2-40B4-BE49-F238E27FC236}">
                <a16:creationId xmlns:a16="http://schemas.microsoft.com/office/drawing/2014/main" id="{614FD4B3-3104-4D77-9AB9-F5C4ACAAD8DB}"/>
              </a:ext>
            </a:extLst>
          </p:cNvPr>
          <p:cNvCxnSpPr>
            <a:cxnSpLocks/>
            <a:stCxn id="203" idx="1"/>
          </p:cNvCxnSpPr>
          <p:nvPr/>
        </p:nvCxnSpPr>
        <p:spPr>
          <a:xfrm>
            <a:off x="8897773" y="2037100"/>
            <a:ext cx="864096" cy="1669321"/>
          </a:xfrm>
          <a:prstGeom prst="line">
            <a:avLst/>
          </a:prstGeom>
        </p:spPr>
        <p:style>
          <a:lnRef idx="1">
            <a:schemeClr val="accent1"/>
          </a:lnRef>
          <a:fillRef idx="0">
            <a:schemeClr val="accent1"/>
          </a:fillRef>
          <a:effectRef idx="0">
            <a:schemeClr val="accent1"/>
          </a:effectRef>
          <a:fontRef idx="minor">
            <a:schemeClr val="tx1"/>
          </a:fontRef>
        </p:style>
      </p:cxnSp>
      <p:sp>
        <p:nvSpPr>
          <p:cNvPr id="210" name="任意多边形: 形状 209">
            <a:extLst>
              <a:ext uri="{FF2B5EF4-FFF2-40B4-BE49-F238E27FC236}">
                <a16:creationId xmlns:a16="http://schemas.microsoft.com/office/drawing/2014/main" id="{BF60F90C-E91D-47B6-AE24-DB79CC4713A1}"/>
              </a:ext>
            </a:extLst>
          </p:cNvPr>
          <p:cNvSpPr/>
          <p:nvPr/>
        </p:nvSpPr>
        <p:spPr>
          <a:xfrm>
            <a:off x="9930080" y="3429121"/>
            <a:ext cx="2163061" cy="889373"/>
          </a:xfrm>
          <a:custGeom>
            <a:avLst/>
            <a:gdLst>
              <a:gd name="connsiteX0" fmla="*/ 0 w 1485930"/>
              <a:gd name="connsiteY0" fmla="*/ 444687 h 889373"/>
              <a:gd name="connsiteX1" fmla="*/ 742965 w 1485930"/>
              <a:gd name="connsiteY1" fmla="*/ 0 h 889373"/>
              <a:gd name="connsiteX2" fmla="*/ 1485930 w 1485930"/>
              <a:gd name="connsiteY2" fmla="*/ 444687 h 889373"/>
              <a:gd name="connsiteX3" fmla="*/ 742965 w 1485930"/>
              <a:gd name="connsiteY3" fmla="*/ 889374 h 889373"/>
              <a:gd name="connsiteX4" fmla="*/ 0 w 1485930"/>
              <a:gd name="connsiteY4" fmla="*/ 444687 h 88937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85930" h="889373">
                <a:moveTo>
                  <a:pt x="0" y="444687"/>
                </a:moveTo>
                <a:cubicBezTo>
                  <a:pt x="0" y="199093"/>
                  <a:pt x="332637" y="0"/>
                  <a:pt x="742965" y="0"/>
                </a:cubicBezTo>
                <a:cubicBezTo>
                  <a:pt x="1153293" y="0"/>
                  <a:pt x="1485930" y="199093"/>
                  <a:pt x="1485930" y="444687"/>
                </a:cubicBezTo>
                <a:cubicBezTo>
                  <a:pt x="1485930" y="690281"/>
                  <a:pt x="1153293" y="889374"/>
                  <a:pt x="742965" y="889374"/>
                </a:cubicBezTo>
                <a:cubicBezTo>
                  <a:pt x="332637" y="889374"/>
                  <a:pt x="0" y="690281"/>
                  <a:pt x="0" y="444687"/>
                </a:cubicBez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217609" tIns="130246" rIns="217609" bIns="130246" numCol="1" spcCol="1270" anchor="ctr" anchorCtr="0">
            <a:noAutofit/>
          </a:bodyPr>
          <a:lstStyle/>
          <a:p>
            <a:pPr marL="0" lvl="0" indent="0" algn="ctr" defTabSz="1377950" rtl="0">
              <a:lnSpc>
                <a:spcPct val="90000"/>
              </a:lnSpc>
              <a:spcBef>
                <a:spcPct val="0"/>
              </a:spcBef>
              <a:spcAft>
                <a:spcPct val="35000"/>
              </a:spcAft>
              <a:buNone/>
            </a:pPr>
            <a:r>
              <a:rPr lang="zh-CN" altLang="en-US" sz="2400" kern="1200" dirty="0"/>
              <a:t>无精子症</a:t>
            </a:r>
            <a:endParaRPr lang="zh-CN" sz="2400" kern="1200" dirty="0"/>
          </a:p>
        </p:txBody>
      </p:sp>
      <p:cxnSp>
        <p:nvCxnSpPr>
          <p:cNvPr id="49" name="直接连接符 48">
            <a:extLst>
              <a:ext uri="{FF2B5EF4-FFF2-40B4-BE49-F238E27FC236}">
                <a16:creationId xmlns:a16="http://schemas.microsoft.com/office/drawing/2014/main" id="{65728BD9-F0E9-4D97-952B-B08628594939}"/>
              </a:ext>
            </a:extLst>
          </p:cNvPr>
          <p:cNvCxnSpPr/>
          <p:nvPr/>
        </p:nvCxnSpPr>
        <p:spPr>
          <a:xfrm>
            <a:off x="8595235" y="3924300"/>
            <a:ext cx="1166634"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4491927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18">
            <a:extLst>
              <a:ext uri="{FF2B5EF4-FFF2-40B4-BE49-F238E27FC236}">
                <a16:creationId xmlns:a16="http://schemas.microsoft.com/office/drawing/2014/main" id="{ADEE226E-F2AA-407D-BE5A-CFB814B6E21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23">
            <a:extLst>
              <a:ext uri="{FF2B5EF4-FFF2-40B4-BE49-F238E27FC236}">
                <a16:creationId xmlns:a16="http://schemas.microsoft.com/office/drawing/2014/main" id="{5EDE37B0-5F14-476C-943B-27F6CAD5A22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a:extLst>
              <a:ext uri="{FF2B5EF4-FFF2-40B4-BE49-F238E27FC236}">
                <a16:creationId xmlns:a16="http://schemas.microsoft.com/office/drawing/2014/main" id="{947E7C18-72C8-4159-8423-05D906CDB1D0}"/>
              </a:ext>
            </a:extLst>
          </p:cNvPr>
          <p:cNvSpPr txBox="1">
            <a:spLocks/>
          </p:cNvSpPr>
          <p:nvPr/>
        </p:nvSpPr>
        <p:spPr>
          <a:xfrm>
            <a:off x="823399" y="365784"/>
            <a:ext cx="603802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p>
        </p:txBody>
      </p:sp>
      <p:graphicFrame>
        <p:nvGraphicFramePr>
          <p:cNvPr id="2" name="表格 2">
            <a:extLst>
              <a:ext uri="{FF2B5EF4-FFF2-40B4-BE49-F238E27FC236}">
                <a16:creationId xmlns:a16="http://schemas.microsoft.com/office/drawing/2014/main" id="{668B4876-9C97-4E4E-917E-AD1A9DD29B80}"/>
              </a:ext>
            </a:extLst>
          </p:cNvPr>
          <p:cNvGraphicFramePr>
            <a:graphicFrameLocks noGrp="1"/>
          </p:cNvGraphicFramePr>
          <p:nvPr>
            <p:extLst>
              <p:ext uri="{D42A27DB-BD31-4B8C-83A1-F6EECF244321}">
                <p14:modId xmlns:p14="http://schemas.microsoft.com/office/powerpoint/2010/main" val="399016951"/>
              </p:ext>
            </p:extLst>
          </p:nvPr>
        </p:nvGraphicFramePr>
        <p:xfrm>
          <a:off x="1245919" y="1888133"/>
          <a:ext cx="10366912" cy="3774236"/>
        </p:xfrm>
        <a:graphic>
          <a:graphicData uri="http://schemas.openxmlformats.org/drawingml/2006/table">
            <a:tbl>
              <a:tblPr firstRow="1" bandRow="1">
                <a:tableStyleId>{5C22544A-7EE6-4342-B048-85BDC9FD1C3A}</a:tableStyleId>
              </a:tblPr>
              <a:tblGrid>
                <a:gridCol w="1884418">
                  <a:extLst>
                    <a:ext uri="{9D8B030D-6E8A-4147-A177-3AD203B41FA5}">
                      <a16:colId xmlns:a16="http://schemas.microsoft.com/office/drawing/2014/main" val="241345346"/>
                    </a:ext>
                  </a:extLst>
                </a:gridCol>
                <a:gridCol w="1475956">
                  <a:extLst>
                    <a:ext uri="{9D8B030D-6E8A-4147-A177-3AD203B41FA5}">
                      <a16:colId xmlns:a16="http://schemas.microsoft.com/office/drawing/2014/main" val="1581169681"/>
                    </a:ext>
                  </a:extLst>
                </a:gridCol>
                <a:gridCol w="1509321">
                  <a:extLst>
                    <a:ext uri="{9D8B030D-6E8A-4147-A177-3AD203B41FA5}">
                      <a16:colId xmlns:a16="http://schemas.microsoft.com/office/drawing/2014/main" val="1695935188"/>
                    </a:ext>
                  </a:extLst>
                </a:gridCol>
                <a:gridCol w="2135830">
                  <a:extLst>
                    <a:ext uri="{9D8B030D-6E8A-4147-A177-3AD203B41FA5}">
                      <a16:colId xmlns:a16="http://schemas.microsoft.com/office/drawing/2014/main" val="4155957563"/>
                    </a:ext>
                  </a:extLst>
                </a:gridCol>
                <a:gridCol w="1681200">
                  <a:extLst>
                    <a:ext uri="{9D8B030D-6E8A-4147-A177-3AD203B41FA5}">
                      <a16:colId xmlns:a16="http://schemas.microsoft.com/office/drawing/2014/main" val="1770998649"/>
                    </a:ext>
                  </a:extLst>
                </a:gridCol>
                <a:gridCol w="1680187">
                  <a:extLst>
                    <a:ext uri="{9D8B030D-6E8A-4147-A177-3AD203B41FA5}">
                      <a16:colId xmlns:a16="http://schemas.microsoft.com/office/drawing/2014/main" val="1902976949"/>
                    </a:ext>
                  </a:extLst>
                </a:gridCol>
              </a:tblGrid>
              <a:tr h="977803">
                <a:tc>
                  <a:txBody>
                    <a:bodyPr/>
                    <a:lstStyle/>
                    <a:p>
                      <a:pPr algn="ctr"/>
                      <a:r>
                        <a:rPr lang="zh-CN" altLang="en-US" sz="2000" dirty="0">
                          <a:latin typeface="宋体" panose="02010600030101010101" pitchFamily="2" charset="-122"/>
                          <a:ea typeface="宋体" panose="02010600030101010101" pitchFamily="2" charset="-122"/>
                        </a:rPr>
                        <a:t>试剂盒品牌、检测方法</a:t>
                      </a:r>
                    </a:p>
                  </a:txBody>
                  <a:tcPr anchor="ctr"/>
                </a:tc>
                <a:tc>
                  <a:txBody>
                    <a:bodyPr/>
                    <a:lstStyle/>
                    <a:p>
                      <a:pPr algn="ctr"/>
                      <a:r>
                        <a:rPr lang="en-US" altLang="zh-CN" sz="2000" dirty="0">
                          <a:latin typeface="宋体" panose="02010600030101010101" pitchFamily="2" charset="-122"/>
                          <a:ea typeface="宋体" panose="02010600030101010101" pitchFamily="2" charset="-122"/>
                        </a:rPr>
                        <a:t>N</a:t>
                      </a:r>
                      <a:endParaRPr lang="zh-CN" altLang="en-US" sz="2000" dirty="0">
                        <a:latin typeface="宋体" panose="02010600030101010101" pitchFamily="2" charset="-122"/>
                        <a:ea typeface="宋体" panose="02010600030101010101" pitchFamily="2" charset="-122"/>
                      </a:endParaRPr>
                    </a:p>
                  </a:txBody>
                  <a:tcPr anchor="ctr"/>
                </a:tc>
                <a:tc>
                  <a:txBody>
                    <a:bodyPr/>
                    <a:lstStyle/>
                    <a:p>
                      <a:pPr algn="ctr"/>
                      <a:r>
                        <a:rPr lang="en-US" altLang="zh-CN" sz="2000" dirty="0">
                          <a:latin typeface="宋体" panose="02010600030101010101" pitchFamily="2" charset="-122"/>
                          <a:ea typeface="宋体" panose="02010600030101010101" pitchFamily="2" charset="-122"/>
                        </a:rPr>
                        <a:t>INHB</a:t>
                      </a:r>
                      <a:r>
                        <a:rPr lang="zh-CN" altLang="en-US" sz="2000" dirty="0">
                          <a:latin typeface="宋体" panose="02010600030101010101" pitchFamily="2" charset="-122"/>
                          <a:ea typeface="宋体" panose="02010600030101010101" pitchFamily="2" charset="-122"/>
                        </a:rPr>
                        <a:t>切点值（</a:t>
                      </a:r>
                      <a:r>
                        <a:rPr lang="en-US" altLang="zh-CN" sz="2000" dirty="0" err="1">
                          <a:latin typeface="Times New Roman" panose="02020603050405020304" pitchFamily="18" charset="0"/>
                          <a:cs typeface="Times New Roman" panose="02020603050405020304" pitchFamily="18" charset="0"/>
                        </a:rPr>
                        <a:t>pg</a:t>
                      </a:r>
                      <a:r>
                        <a:rPr lang="en-US" altLang="zh-CN" sz="2000" dirty="0">
                          <a:latin typeface="Times New Roman" panose="02020603050405020304" pitchFamily="18" charset="0"/>
                          <a:cs typeface="Times New Roman" panose="02020603050405020304" pitchFamily="18" charset="0"/>
                        </a:rPr>
                        <a:t>/ml</a:t>
                      </a:r>
                      <a:r>
                        <a:rPr lang="zh-CN" altLang="en-US" sz="2000" dirty="0">
                          <a:latin typeface="宋体" panose="02010600030101010101" pitchFamily="2" charset="-122"/>
                          <a:ea typeface="宋体" panose="02010600030101010101" pitchFamily="2" charset="-122"/>
                        </a:rPr>
                        <a:t>）</a:t>
                      </a:r>
                    </a:p>
                  </a:txBody>
                  <a:tcPr anchor="ctr"/>
                </a:tc>
                <a:tc>
                  <a:txBody>
                    <a:bodyPr/>
                    <a:lstStyle/>
                    <a:p>
                      <a:pPr algn="ctr"/>
                      <a:r>
                        <a:rPr lang="en-US" altLang="zh-CN" sz="2000" dirty="0">
                          <a:latin typeface="宋体" panose="02010600030101010101" pitchFamily="2" charset="-122"/>
                          <a:ea typeface="宋体" panose="02010600030101010101" pitchFamily="2" charset="-122"/>
                        </a:rPr>
                        <a:t>ROC</a:t>
                      </a:r>
                      <a:r>
                        <a:rPr lang="zh-CN" altLang="en-US" sz="2000" dirty="0">
                          <a:latin typeface="宋体" panose="02010600030101010101" pitchFamily="2" charset="-122"/>
                          <a:ea typeface="宋体" panose="02010600030101010101" pitchFamily="2" charset="-122"/>
                        </a:rPr>
                        <a:t>曲线下面积</a:t>
                      </a:r>
                    </a:p>
                  </a:txBody>
                  <a:tcPr anchor="ctr"/>
                </a:tc>
                <a:tc>
                  <a:txBody>
                    <a:bodyPr/>
                    <a:lstStyle/>
                    <a:p>
                      <a:pPr algn="ctr"/>
                      <a:r>
                        <a:rPr lang="zh-CN" altLang="en-US" sz="2000" dirty="0">
                          <a:latin typeface="宋体" panose="02010600030101010101" pitchFamily="2" charset="-122"/>
                          <a:ea typeface="宋体" panose="02010600030101010101" pitchFamily="2" charset="-122"/>
                        </a:rPr>
                        <a:t>特异性</a:t>
                      </a:r>
                      <a:endParaRPr lang="en-US" altLang="zh-CN" sz="2000" dirty="0">
                        <a:latin typeface="宋体" panose="02010600030101010101" pitchFamily="2" charset="-122"/>
                        <a:ea typeface="宋体" panose="02010600030101010101" pitchFamily="2" charset="-122"/>
                      </a:endParaRPr>
                    </a:p>
                    <a:p>
                      <a:pPr algn="ctr"/>
                      <a:r>
                        <a:rPr lang="zh-CN" altLang="en-US" sz="2000" dirty="0">
                          <a:latin typeface="宋体" panose="02010600030101010101" pitchFamily="2" charset="-122"/>
                          <a:ea typeface="宋体" panose="02010600030101010101" pitchFamily="2" charset="-122"/>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宋体" panose="02010600030101010101" pitchFamily="2" charset="-122"/>
                          <a:ea typeface="宋体" panose="02010600030101010101" pitchFamily="2" charset="-122"/>
                        </a:rPr>
                        <a:t>）</a:t>
                      </a:r>
                    </a:p>
                  </a:txBody>
                  <a:tcPr anchor="ctr"/>
                </a:tc>
                <a:tc>
                  <a:txBody>
                    <a:bodyPr/>
                    <a:lstStyle/>
                    <a:p>
                      <a:pPr algn="ctr"/>
                      <a:r>
                        <a:rPr lang="zh-CN" altLang="en-US" sz="2000" dirty="0">
                          <a:latin typeface="宋体" panose="02010600030101010101" pitchFamily="2" charset="-122"/>
                          <a:ea typeface="宋体" panose="02010600030101010101" pitchFamily="2" charset="-122"/>
                        </a:rPr>
                        <a:t>敏感性</a:t>
                      </a:r>
                      <a:endParaRPr lang="en-US" altLang="zh-CN" sz="2000" dirty="0">
                        <a:latin typeface="宋体" panose="02010600030101010101" pitchFamily="2" charset="-122"/>
                        <a:ea typeface="宋体" panose="02010600030101010101" pitchFamily="2" charset="-122"/>
                      </a:endParaRPr>
                    </a:p>
                    <a:p>
                      <a:pPr algn="ctr"/>
                      <a:r>
                        <a:rPr lang="zh-CN" altLang="en-US" sz="2000" dirty="0">
                          <a:latin typeface="宋体" panose="02010600030101010101" pitchFamily="2" charset="-122"/>
                          <a:ea typeface="宋体" panose="02010600030101010101" pitchFamily="2" charset="-122"/>
                        </a:rPr>
                        <a:t>（</a:t>
                      </a:r>
                      <a:r>
                        <a:rPr lang="en-US" altLang="zh-CN" sz="2000" dirty="0">
                          <a:latin typeface="Times New Roman" panose="02020603050405020304" pitchFamily="18" charset="0"/>
                          <a:cs typeface="Times New Roman" panose="02020603050405020304" pitchFamily="18" charset="0"/>
                        </a:rPr>
                        <a:t>%</a:t>
                      </a:r>
                      <a:r>
                        <a:rPr lang="zh-CN" altLang="en-US" sz="2000" dirty="0">
                          <a:latin typeface="宋体" panose="02010600030101010101" pitchFamily="2" charset="-122"/>
                          <a:ea typeface="宋体" panose="02010600030101010101" pitchFamily="2" charset="-122"/>
                        </a:rPr>
                        <a:t>）</a:t>
                      </a:r>
                    </a:p>
                  </a:txBody>
                  <a:tcPr anchor="ctr"/>
                </a:tc>
                <a:extLst>
                  <a:ext uri="{0D108BD9-81ED-4DB2-BD59-A6C34878D82A}">
                    <a16:rowId xmlns:a16="http://schemas.microsoft.com/office/drawing/2014/main" val="4270495687"/>
                  </a:ext>
                </a:extLst>
              </a:tr>
              <a:tr h="693313">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2000" dirty="0">
                          <a:solidFill>
                            <a:srgbClr val="C00000"/>
                          </a:solidFill>
                          <a:latin typeface="宋体" panose="02010600030101010101" pitchFamily="2" charset="-122"/>
                          <a:ea typeface="宋体" panose="02010600030101010101" pitchFamily="2" charset="-122"/>
                        </a:rPr>
                        <a:t>DSL</a:t>
                      </a:r>
                      <a:r>
                        <a:rPr lang="zh-CN" altLang="en-US" sz="2000" dirty="0">
                          <a:solidFill>
                            <a:srgbClr val="C00000"/>
                          </a:solidFill>
                          <a:latin typeface="宋体" panose="02010600030101010101" pitchFamily="2" charset="-122"/>
                          <a:ea typeface="宋体" panose="02010600030101010101" pitchFamily="2" charset="-122"/>
                        </a:rPr>
                        <a:t>公司、</a:t>
                      </a:r>
                    </a:p>
                    <a:p>
                      <a:pPr algn="ctr"/>
                      <a:r>
                        <a:rPr lang="en-US" altLang="zh-CN" sz="2000" dirty="0">
                          <a:solidFill>
                            <a:srgbClr val="C00000"/>
                          </a:solidFill>
                          <a:latin typeface="宋体" panose="02010600030101010101" pitchFamily="2" charset="-122"/>
                          <a:ea typeface="宋体" panose="02010600030101010101" pitchFamily="2" charset="-122"/>
                        </a:rPr>
                        <a:t>ELISA</a:t>
                      </a:r>
                      <a:r>
                        <a:rPr lang="zh-CN" altLang="en-US" sz="2000" dirty="0">
                          <a:solidFill>
                            <a:srgbClr val="C00000"/>
                          </a:solidFill>
                          <a:latin typeface="宋体" panose="02010600030101010101" pitchFamily="2" charset="-122"/>
                          <a:ea typeface="宋体" panose="02010600030101010101" pitchFamily="2" charset="-122"/>
                        </a:rPr>
                        <a:t>法</a:t>
                      </a:r>
                      <a:endParaRPr lang="zh-CN" altLang="en-US" sz="2400" dirty="0">
                        <a:solidFill>
                          <a:srgbClr val="C00000"/>
                        </a:solidFill>
                        <a:latin typeface="宋体" panose="02010600030101010101" pitchFamily="2" charset="-122"/>
                        <a:ea typeface="宋体" panose="02010600030101010101" pitchFamily="2" charset="-122"/>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95</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solidFill>
                            <a:srgbClr val="C00000"/>
                          </a:solidFill>
                          <a:latin typeface="Times New Roman" panose="02020603050405020304" pitchFamily="18" charset="0"/>
                          <a:cs typeface="Times New Roman" panose="02020603050405020304" pitchFamily="18" charset="0"/>
                        </a:rPr>
                        <a:t>41.5</a:t>
                      </a:r>
                      <a:endParaRPr lang="zh-CN" altLang="en-US" sz="2000" dirty="0">
                        <a:solidFill>
                          <a:srgbClr val="C00000"/>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0.954</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94</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92</a:t>
                      </a:r>
                      <a:endParaRPr lang="zh-CN" alt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2844951231"/>
                  </a:ext>
                </a:extLst>
              </a:tr>
              <a:tr h="693313">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dirty="0">
                          <a:solidFill>
                            <a:srgbClr val="C00000"/>
                          </a:solidFill>
                          <a:latin typeface="宋体" panose="02010600030101010101" pitchFamily="2" charset="-122"/>
                          <a:ea typeface="宋体" panose="02010600030101010101" pitchFamily="2" charset="-122"/>
                        </a:rPr>
                        <a:t>DSL</a:t>
                      </a:r>
                      <a:r>
                        <a:rPr lang="zh-CN" altLang="en-US" sz="1800" dirty="0">
                          <a:solidFill>
                            <a:srgbClr val="C00000"/>
                          </a:solidFill>
                          <a:latin typeface="宋体" panose="02010600030101010101" pitchFamily="2" charset="-122"/>
                          <a:ea typeface="宋体" panose="02010600030101010101" pitchFamily="2" charset="-122"/>
                        </a:rPr>
                        <a:t>公司、</a:t>
                      </a:r>
                    </a:p>
                    <a:p>
                      <a:pPr algn="ctr"/>
                      <a:r>
                        <a:rPr lang="en-US" altLang="zh-CN" sz="1800" dirty="0">
                          <a:solidFill>
                            <a:srgbClr val="C00000"/>
                          </a:solidFill>
                          <a:latin typeface="宋体" panose="02010600030101010101" pitchFamily="2" charset="-122"/>
                          <a:ea typeface="宋体" panose="02010600030101010101" pitchFamily="2" charset="-122"/>
                        </a:rPr>
                        <a:t>ELISA</a:t>
                      </a:r>
                      <a:r>
                        <a:rPr lang="zh-CN" altLang="en-US" sz="1800" dirty="0">
                          <a:solidFill>
                            <a:srgbClr val="C00000"/>
                          </a:solidFill>
                          <a:latin typeface="宋体" panose="02010600030101010101" pitchFamily="2" charset="-122"/>
                          <a:ea typeface="宋体" panose="02010600030101010101" pitchFamily="2" charset="-122"/>
                        </a:rPr>
                        <a:t>法</a:t>
                      </a:r>
                      <a:endParaRPr lang="zh-CN" altLang="en-US" sz="2000" dirty="0">
                        <a:solidFill>
                          <a:srgbClr val="C00000"/>
                        </a:solidFill>
                        <a:latin typeface="宋体" panose="02010600030101010101" pitchFamily="2" charset="-122"/>
                        <a:ea typeface="宋体" panose="02010600030101010101" pitchFamily="2" charset="-122"/>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186</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solidFill>
                            <a:srgbClr val="C00000"/>
                          </a:solidFill>
                          <a:latin typeface="Times New Roman" panose="02020603050405020304" pitchFamily="18" charset="0"/>
                          <a:cs typeface="Times New Roman" panose="02020603050405020304" pitchFamily="18" charset="0"/>
                        </a:rPr>
                        <a:t>49.89</a:t>
                      </a:r>
                      <a:endParaRPr lang="zh-CN" altLang="en-US" sz="2000" dirty="0">
                        <a:solidFill>
                          <a:srgbClr val="C00000"/>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0.985</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92.2</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97.4</a:t>
                      </a:r>
                      <a:endParaRPr lang="zh-CN" alt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506582051"/>
                  </a:ext>
                </a:extLst>
              </a:tr>
              <a:tr h="693313">
                <a:tc>
                  <a:txBody>
                    <a:bodyPr/>
                    <a:lstStyle/>
                    <a:p>
                      <a:pPr algn="ctr"/>
                      <a:r>
                        <a:rPr lang="en-US" altLang="zh-CN" sz="2000" dirty="0">
                          <a:solidFill>
                            <a:srgbClr val="C00000"/>
                          </a:solidFill>
                          <a:latin typeface="宋体" panose="02010600030101010101" pitchFamily="2" charset="-122"/>
                          <a:ea typeface="宋体" panose="02010600030101010101" pitchFamily="2" charset="-122"/>
                        </a:rPr>
                        <a:t>DSL</a:t>
                      </a:r>
                      <a:r>
                        <a:rPr lang="zh-CN" altLang="en-US" sz="2000" dirty="0">
                          <a:solidFill>
                            <a:srgbClr val="C00000"/>
                          </a:solidFill>
                          <a:latin typeface="宋体" panose="02010600030101010101" pitchFamily="2" charset="-122"/>
                          <a:ea typeface="宋体" panose="02010600030101010101" pitchFamily="2" charset="-122"/>
                        </a:rPr>
                        <a:t>公司、</a:t>
                      </a:r>
                      <a:r>
                        <a:rPr lang="en-US" altLang="zh-CN" sz="2000" dirty="0">
                          <a:solidFill>
                            <a:srgbClr val="C00000"/>
                          </a:solidFill>
                          <a:latin typeface="宋体" panose="02010600030101010101" pitchFamily="2" charset="-122"/>
                          <a:ea typeface="宋体" panose="02010600030101010101" pitchFamily="2" charset="-122"/>
                        </a:rPr>
                        <a:t>ELISA</a:t>
                      </a:r>
                      <a:r>
                        <a:rPr lang="zh-CN" altLang="en-US" sz="2000" dirty="0">
                          <a:solidFill>
                            <a:srgbClr val="C00000"/>
                          </a:solidFill>
                          <a:latin typeface="宋体" panose="02010600030101010101" pitchFamily="2" charset="-122"/>
                          <a:ea typeface="宋体" panose="02010600030101010101" pitchFamily="2" charset="-122"/>
                        </a:rPr>
                        <a:t>法</a:t>
                      </a: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100</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solidFill>
                            <a:srgbClr val="C00000"/>
                          </a:solidFill>
                          <a:latin typeface="Times New Roman" panose="02020603050405020304" pitchFamily="18" charset="0"/>
                          <a:cs typeface="Times New Roman" panose="02020603050405020304" pitchFamily="18" charset="0"/>
                        </a:rPr>
                        <a:t>45.5</a:t>
                      </a:r>
                      <a:endParaRPr lang="zh-CN" altLang="en-US" sz="2000" dirty="0">
                        <a:solidFill>
                          <a:srgbClr val="C00000"/>
                        </a:solidFill>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0.962</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94.1</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95.5</a:t>
                      </a:r>
                      <a:endParaRPr lang="zh-CN" alt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75092897"/>
                  </a:ext>
                </a:extLst>
              </a:tr>
              <a:tr h="693313">
                <a:tc>
                  <a:txBody>
                    <a:bodyPr/>
                    <a:lstStyle/>
                    <a:p>
                      <a:pPr algn="ctr"/>
                      <a:r>
                        <a:rPr lang="en-US" altLang="zh-CN" sz="2000" dirty="0">
                          <a:solidFill>
                            <a:schemeClr val="tx1"/>
                          </a:solidFill>
                          <a:latin typeface="宋体" panose="02010600030101010101" pitchFamily="2" charset="-122"/>
                          <a:ea typeface="宋体" panose="02010600030101010101" pitchFamily="2" charset="-122"/>
                        </a:rPr>
                        <a:t>Beckman</a:t>
                      </a:r>
                      <a:r>
                        <a:rPr lang="zh-CN" altLang="en-US" sz="2000" dirty="0">
                          <a:solidFill>
                            <a:schemeClr val="tx1"/>
                          </a:solidFill>
                          <a:latin typeface="宋体" panose="02010600030101010101" pitchFamily="2" charset="-122"/>
                          <a:ea typeface="宋体" panose="02010600030101010101" pitchFamily="2" charset="-122"/>
                        </a:rPr>
                        <a:t>公司、</a:t>
                      </a:r>
                      <a:r>
                        <a:rPr lang="en-US" altLang="zh-CN" sz="2000" dirty="0">
                          <a:solidFill>
                            <a:schemeClr val="tx1"/>
                          </a:solidFill>
                          <a:latin typeface="宋体" panose="02010600030101010101" pitchFamily="2" charset="-122"/>
                          <a:ea typeface="宋体" panose="02010600030101010101" pitchFamily="2" charset="-122"/>
                        </a:rPr>
                        <a:t>ELISA</a:t>
                      </a:r>
                      <a:r>
                        <a:rPr lang="zh-CN" altLang="en-US" sz="2000" dirty="0">
                          <a:solidFill>
                            <a:schemeClr val="tx1"/>
                          </a:solidFill>
                          <a:latin typeface="宋体" panose="02010600030101010101" pitchFamily="2" charset="-122"/>
                          <a:ea typeface="宋体" panose="02010600030101010101" pitchFamily="2" charset="-122"/>
                        </a:rPr>
                        <a:t>法</a:t>
                      </a:r>
                    </a:p>
                  </a:txBody>
                  <a:tcPr anchor="ctr"/>
                </a:tc>
                <a:tc>
                  <a:txBody>
                    <a:bodyPr/>
                    <a:lstStyle/>
                    <a:p>
                      <a:pPr marL="0" algn="ctr" defTabSz="914476" rtl="0" eaLnBrk="1" latinLnBrk="0" hangingPunct="1"/>
                      <a:r>
                        <a:rPr lang="en-US" altLang="zh-CN" sz="2000" kern="1200" dirty="0">
                          <a:solidFill>
                            <a:schemeClr val="dk1"/>
                          </a:solidFill>
                          <a:latin typeface="Times New Roman" panose="02020603050405020304" pitchFamily="18" charset="0"/>
                          <a:ea typeface="+mn-ea"/>
                          <a:cs typeface="Times New Roman" panose="02020603050405020304" pitchFamily="18" charset="0"/>
                        </a:rPr>
                        <a:t>168</a:t>
                      </a:r>
                      <a:endParaRPr lang="zh-CN" altLang="en-US" sz="2000" kern="1200" dirty="0">
                        <a:solidFill>
                          <a:schemeClr val="dk1"/>
                        </a:solidFill>
                        <a:latin typeface="Times New Roman" panose="02020603050405020304" pitchFamily="18" charset="0"/>
                        <a:ea typeface="+mn-ea"/>
                        <a:cs typeface="Times New Roman" panose="02020603050405020304" pitchFamily="18" charset="0"/>
                      </a:endParaRPr>
                    </a:p>
                  </a:txBody>
                  <a:tcPr anchor="ctr"/>
                </a:tc>
                <a:tc>
                  <a:txBody>
                    <a:bodyPr/>
                    <a:lstStyle/>
                    <a:p>
                      <a:pPr marL="0" algn="ctr" defTabSz="914476" rtl="0" eaLnBrk="1" latinLnBrk="0" hangingPunct="1"/>
                      <a:r>
                        <a:rPr lang="en-US" altLang="zh-CN" sz="2000" kern="1200" dirty="0">
                          <a:solidFill>
                            <a:schemeClr val="dk1"/>
                          </a:solidFill>
                          <a:latin typeface="Times New Roman" panose="02020603050405020304" pitchFamily="18" charset="0"/>
                          <a:ea typeface="+mn-ea"/>
                          <a:cs typeface="Times New Roman" panose="02020603050405020304" pitchFamily="18" charset="0"/>
                        </a:rPr>
                        <a:t>50.00</a:t>
                      </a:r>
                      <a:endParaRPr lang="zh-CN" altLang="en-US" sz="2000" kern="1200" dirty="0">
                        <a:solidFill>
                          <a:schemeClr val="dk1"/>
                        </a:solidFill>
                        <a:latin typeface="Times New Roman" panose="02020603050405020304" pitchFamily="18" charset="0"/>
                        <a:ea typeface="+mn-ea"/>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0.949</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92.7</a:t>
                      </a:r>
                      <a:endParaRPr lang="zh-CN" altLang="en-US" sz="2000" dirty="0">
                        <a:latin typeface="Times New Roman" panose="02020603050405020304" pitchFamily="18" charset="0"/>
                        <a:cs typeface="Times New Roman" panose="02020603050405020304" pitchFamily="18" charset="0"/>
                      </a:endParaRPr>
                    </a:p>
                  </a:txBody>
                  <a:tcPr anchor="ctr"/>
                </a:tc>
                <a:tc>
                  <a:txBody>
                    <a:bodyPr/>
                    <a:lstStyle/>
                    <a:p>
                      <a:pPr algn="ctr"/>
                      <a:r>
                        <a:rPr lang="en-US" altLang="zh-CN" sz="2000" dirty="0">
                          <a:latin typeface="Times New Roman" panose="02020603050405020304" pitchFamily="18" charset="0"/>
                          <a:cs typeface="Times New Roman" panose="02020603050405020304" pitchFamily="18" charset="0"/>
                        </a:rPr>
                        <a:t>94.1</a:t>
                      </a:r>
                      <a:endParaRPr lang="zh-CN" altLang="en-US" sz="2000" dirty="0">
                        <a:latin typeface="Times New Roman" panose="02020603050405020304" pitchFamily="18" charset="0"/>
                        <a:cs typeface="Times New Roman" panose="02020603050405020304" pitchFamily="18" charset="0"/>
                      </a:endParaRPr>
                    </a:p>
                  </a:txBody>
                  <a:tcPr anchor="ctr"/>
                </a:tc>
                <a:extLst>
                  <a:ext uri="{0D108BD9-81ED-4DB2-BD59-A6C34878D82A}">
                    <a16:rowId xmlns:a16="http://schemas.microsoft.com/office/drawing/2014/main" val="3679721105"/>
                  </a:ext>
                </a:extLst>
              </a:tr>
            </a:tbl>
          </a:graphicData>
        </a:graphic>
      </p:graphicFrame>
      <p:sp>
        <p:nvSpPr>
          <p:cNvPr id="4" name="矩形 3">
            <a:extLst>
              <a:ext uri="{FF2B5EF4-FFF2-40B4-BE49-F238E27FC236}">
                <a16:creationId xmlns:a16="http://schemas.microsoft.com/office/drawing/2014/main" id="{3531D806-FA24-472B-96D6-AC99B7C4363B}"/>
              </a:ext>
            </a:extLst>
          </p:cNvPr>
          <p:cNvSpPr/>
          <p:nvPr/>
        </p:nvSpPr>
        <p:spPr>
          <a:xfrm>
            <a:off x="3781855" y="1168053"/>
            <a:ext cx="5295039" cy="461665"/>
          </a:xfrm>
          <a:prstGeom prst="rect">
            <a:avLst/>
          </a:prstGeom>
        </p:spPr>
        <p:txBody>
          <a:bodyPr wrap="none">
            <a:spAutoFit/>
          </a:bodyPr>
          <a:lstStyle/>
          <a:p>
            <a:r>
              <a:rPr lang="zh-CN" altLang="en-US" sz="2400" b="1" dirty="0">
                <a:solidFill>
                  <a:srgbClr val="002060"/>
                </a:solidFill>
                <a:latin typeface="宋体" panose="02010600030101010101" pitchFamily="2" charset="-122"/>
                <a:cs typeface="+mn-ea"/>
                <a:sym typeface="Arial" panose="020B0604020202020204" pitchFamily="34" charset="0"/>
              </a:rPr>
              <a:t>不同实验室用于判断</a:t>
            </a:r>
            <a:r>
              <a:rPr lang="en-US" altLang="zh-CN" sz="2400" b="1" dirty="0">
                <a:solidFill>
                  <a:srgbClr val="002060"/>
                </a:solidFill>
                <a:latin typeface="宋体" panose="02010600030101010101" pitchFamily="2" charset="-122"/>
                <a:cs typeface="+mn-ea"/>
                <a:sym typeface="Arial" panose="020B0604020202020204" pitchFamily="34" charset="0"/>
              </a:rPr>
              <a:t>NOA</a:t>
            </a:r>
            <a:r>
              <a:rPr lang="zh-CN" altLang="en-US" sz="2400" b="1" dirty="0">
                <a:solidFill>
                  <a:srgbClr val="002060"/>
                </a:solidFill>
                <a:latin typeface="宋体" panose="02010600030101010101" pitchFamily="2" charset="-122"/>
                <a:cs typeface="+mn-ea"/>
                <a:sym typeface="Arial" panose="020B0604020202020204" pitchFamily="34" charset="0"/>
              </a:rPr>
              <a:t>的</a:t>
            </a:r>
            <a:r>
              <a:rPr lang="en-US" altLang="zh-CN" sz="2400" b="1" dirty="0">
                <a:solidFill>
                  <a:srgbClr val="002060"/>
                </a:solidFill>
                <a:latin typeface="宋体" panose="02010600030101010101" pitchFamily="2" charset="-122"/>
                <a:cs typeface="+mn-ea"/>
                <a:sym typeface="Arial" panose="020B0604020202020204" pitchFamily="34" charset="0"/>
              </a:rPr>
              <a:t>INHB</a:t>
            </a:r>
            <a:r>
              <a:rPr lang="zh-CN" altLang="en-US" sz="2400" b="1" dirty="0">
                <a:solidFill>
                  <a:srgbClr val="002060"/>
                </a:solidFill>
                <a:latin typeface="宋体" panose="02010600030101010101" pitchFamily="2" charset="-122"/>
                <a:cs typeface="+mn-ea"/>
                <a:sym typeface="Arial" panose="020B0604020202020204" pitchFamily="34" charset="0"/>
              </a:rPr>
              <a:t>切点值</a:t>
            </a:r>
            <a:endParaRPr lang="en-US" altLang="zh-CN" sz="2400" b="1" dirty="0">
              <a:solidFill>
                <a:srgbClr val="002060"/>
              </a:solidFill>
              <a:latin typeface="宋体" panose="02010600030101010101" pitchFamily="2" charset="-122"/>
              <a:cs typeface="+mn-ea"/>
              <a:sym typeface="Arial" panose="020B0604020202020204" pitchFamily="34" charset="0"/>
            </a:endParaRPr>
          </a:p>
        </p:txBody>
      </p:sp>
      <p:sp>
        <p:nvSpPr>
          <p:cNvPr id="8" name="Text Box 9">
            <a:extLst>
              <a:ext uri="{FF2B5EF4-FFF2-40B4-BE49-F238E27FC236}">
                <a16:creationId xmlns:a16="http://schemas.microsoft.com/office/drawing/2014/main" id="{123245F4-805A-4A1F-8275-29A5602DE5A8}"/>
              </a:ext>
            </a:extLst>
          </p:cNvPr>
          <p:cNvSpPr txBox="1">
            <a:spLocks noChangeArrowheads="1"/>
          </p:cNvSpPr>
          <p:nvPr/>
        </p:nvSpPr>
        <p:spPr bwMode="auto">
          <a:xfrm>
            <a:off x="9639153" y="6208613"/>
            <a:ext cx="3094117" cy="954107"/>
          </a:xfrm>
          <a:prstGeom prst="rect">
            <a:avLst/>
          </a:prstGeom>
          <a:noFill/>
          <a:ln w="9525">
            <a:noFill/>
            <a:miter lim="800000"/>
            <a:headEnd/>
            <a:tailEnd/>
          </a:ln>
        </p:spPr>
        <p:txBody>
          <a:bodyPr wrap="none">
            <a:spAutoFit/>
          </a:bodyPr>
          <a:lstStyle/>
          <a:p>
            <a:pPr algn="r" eaLnBrk="0" hangingPunct="0"/>
            <a:r>
              <a:rPr lang="zh-CN" altLang="en-US" sz="1400" i="1" dirty="0"/>
              <a:t>张卫星 等</a:t>
            </a:r>
            <a:r>
              <a:rPr lang="en-US" altLang="zh-CN" sz="1400" i="1" dirty="0"/>
              <a:t>.</a:t>
            </a:r>
            <a:r>
              <a:rPr lang="zh-CN" altLang="en-US" sz="1400" i="1" dirty="0"/>
              <a:t>中华男科学杂志</a:t>
            </a:r>
            <a:r>
              <a:rPr lang="en-US" altLang="zh-CN" sz="1400" i="1" dirty="0"/>
              <a:t>. 2007</a:t>
            </a:r>
          </a:p>
          <a:p>
            <a:pPr algn="r" eaLnBrk="0" hangingPunct="0"/>
            <a:r>
              <a:rPr lang="zh-CN" altLang="en-US" sz="1400" i="1" dirty="0"/>
              <a:t>蔡文娟等</a:t>
            </a:r>
            <a:r>
              <a:rPr lang="fr-FR" altLang="zh-CN" sz="1400" i="1" dirty="0"/>
              <a:t>.</a:t>
            </a:r>
            <a:r>
              <a:rPr lang="zh-CN" altLang="en-US" sz="1400" i="1" dirty="0"/>
              <a:t>生殖 医学杂 志</a:t>
            </a:r>
            <a:r>
              <a:rPr lang="en-US" altLang="zh-CN" sz="1400" i="1" dirty="0"/>
              <a:t>.</a:t>
            </a:r>
            <a:r>
              <a:rPr lang="zh-CN" altLang="en-US" sz="1400" i="1" dirty="0"/>
              <a:t> </a:t>
            </a:r>
            <a:r>
              <a:rPr lang="fr-FR" altLang="zh-CN" sz="1400" i="1" dirty="0"/>
              <a:t>2009</a:t>
            </a:r>
          </a:p>
          <a:p>
            <a:pPr algn="r" eaLnBrk="0" hangingPunct="0"/>
            <a:r>
              <a:rPr lang="zh-CN" altLang="en-US" sz="1400" i="1" dirty="0"/>
              <a:t>向代军等</a:t>
            </a:r>
            <a:r>
              <a:rPr lang="fr-FR" altLang="zh-CN" sz="1400" i="1" dirty="0"/>
              <a:t>.</a:t>
            </a:r>
            <a:r>
              <a:rPr lang="zh-CN" altLang="en-US" sz="1400" i="1" dirty="0"/>
              <a:t>实用医学杂志</a:t>
            </a:r>
            <a:r>
              <a:rPr lang="en-US" altLang="zh-CN" sz="1400" i="1" dirty="0"/>
              <a:t>.</a:t>
            </a:r>
            <a:r>
              <a:rPr lang="zh-CN" altLang="en-US" sz="1400" i="1" dirty="0"/>
              <a:t> </a:t>
            </a:r>
            <a:r>
              <a:rPr lang="fr-FR" altLang="zh-CN" sz="1400" i="1" dirty="0"/>
              <a:t>2011</a:t>
            </a:r>
          </a:p>
          <a:p>
            <a:pPr algn="r" eaLnBrk="0" hangingPunct="0"/>
            <a:r>
              <a:rPr lang="zh-CN" altLang="en-US" sz="1400" i="1" dirty="0"/>
              <a:t>王跃海 等</a:t>
            </a:r>
            <a:r>
              <a:rPr lang="en-US" altLang="zh-CN" sz="1400" i="1" dirty="0"/>
              <a:t>. </a:t>
            </a:r>
            <a:r>
              <a:rPr lang="zh-CN" altLang="en-US" sz="1400" i="1" dirty="0"/>
              <a:t>标记免疫分析与临床</a:t>
            </a:r>
            <a:r>
              <a:rPr lang="en-US" altLang="zh-CN" sz="1400" i="1" dirty="0"/>
              <a:t>. 2013</a:t>
            </a:r>
            <a:endParaRPr lang="fr-FR" altLang="zh-CN" sz="1400" i="1" dirty="0"/>
          </a:p>
        </p:txBody>
      </p:sp>
      <p:sp>
        <p:nvSpPr>
          <p:cNvPr id="3" name="矩形 2">
            <a:extLst>
              <a:ext uri="{FF2B5EF4-FFF2-40B4-BE49-F238E27FC236}">
                <a16:creationId xmlns:a16="http://schemas.microsoft.com/office/drawing/2014/main" id="{FFE7A0D4-68AC-49C6-B9FA-E2EEEFCB70A0}"/>
              </a:ext>
            </a:extLst>
          </p:cNvPr>
          <p:cNvSpPr/>
          <p:nvPr/>
        </p:nvSpPr>
        <p:spPr>
          <a:xfrm>
            <a:off x="1083612" y="6064597"/>
            <a:ext cx="8352928" cy="707886"/>
          </a:xfrm>
          <a:prstGeom prst="rect">
            <a:avLst/>
          </a:prstGeom>
        </p:spPr>
        <p:txBody>
          <a:bodyPr wrap="square">
            <a:spAutoFit/>
          </a:bodyPr>
          <a:lstStyle/>
          <a:p>
            <a:r>
              <a:rPr lang="zh-CN" altLang="en-US" sz="2000" dirty="0">
                <a:solidFill>
                  <a:srgbClr val="C00000"/>
                </a:solidFill>
                <a:latin typeface="宋体" panose="02010600030101010101" pitchFamily="2" charset="-122"/>
                <a:cs typeface="+mn-ea"/>
                <a:sym typeface="Arial" panose="020B0604020202020204" pitchFamily="34" charset="0"/>
              </a:rPr>
              <a:t>由于不同实验室使用的试剂盒和检测方法存在差异，建议不同实验室在使用时应作出自己实验室及相应人群的诊断切点值。</a:t>
            </a:r>
            <a:endParaRPr lang="en-US" altLang="zh-CN" sz="2000" dirty="0">
              <a:solidFill>
                <a:srgbClr val="C00000"/>
              </a:solidFill>
              <a:latin typeface="宋体" panose="02010600030101010101" pitchFamily="2" charset="-122"/>
              <a:cs typeface="+mn-ea"/>
              <a:sym typeface="Arial" panose="020B0604020202020204" pitchFamily="34" charset="0"/>
            </a:endParaRPr>
          </a:p>
        </p:txBody>
      </p:sp>
    </p:spTree>
    <p:extLst>
      <p:ext uri="{BB962C8B-B14F-4D97-AF65-F5344CB8AC3E}">
        <p14:creationId xmlns:p14="http://schemas.microsoft.com/office/powerpoint/2010/main" val="314313802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矩形 18"/>
          <p:cNvSpPr/>
          <p:nvPr/>
        </p:nvSpPr>
        <p:spPr>
          <a:xfrm>
            <a:off x="7221460" y="1132844"/>
            <a:ext cx="585417" cy="561885"/>
          </a:xfrm>
          <a:prstGeom prst="rect">
            <a:avLst/>
          </a:prstGeom>
          <a:effectLst/>
        </p:spPr>
        <p:txBody>
          <a:bodyPr wrap="none">
            <a:spAutoFit/>
          </a:bodyPr>
          <a:lstStyle/>
          <a:p>
            <a:pPr algn="r">
              <a:lnSpc>
                <a:spcPct val="120000"/>
              </a:lnSpc>
            </a:pPr>
            <a:r>
              <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20" name="矩形 19"/>
          <p:cNvSpPr/>
          <p:nvPr/>
        </p:nvSpPr>
        <p:spPr>
          <a:xfrm>
            <a:off x="7221461" y="1170904"/>
            <a:ext cx="555041" cy="52863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矩形 20"/>
          <p:cNvSpPr/>
          <p:nvPr/>
        </p:nvSpPr>
        <p:spPr>
          <a:xfrm>
            <a:off x="7221460" y="2306459"/>
            <a:ext cx="585417" cy="561885"/>
          </a:xfrm>
          <a:prstGeom prst="rect">
            <a:avLst/>
          </a:prstGeom>
          <a:effectLst/>
        </p:spPr>
        <p:txBody>
          <a:bodyPr wrap="none">
            <a:spAutoFit/>
          </a:bodyPr>
          <a:lstStyle/>
          <a:p>
            <a:pPr algn="r">
              <a:lnSpc>
                <a:spcPct val="120000"/>
              </a:lnSpc>
            </a:pPr>
            <a:r>
              <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33" name="矩形 32"/>
          <p:cNvSpPr/>
          <p:nvPr/>
        </p:nvSpPr>
        <p:spPr>
          <a:xfrm>
            <a:off x="7221461" y="2324590"/>
            <a:ext cx="555041" cy="52863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矩形 33"/>
          <p:cNvSpPr/>
          <p:nvPr/>
        </p:nvSpPr>
        <p:spPr>
          <a:xfrm>
            <a:off x="7221460" y="3486488"/>
            <a:ext cx="585417" cy="561885"/>
          </a:xfrm>
          <a:prstGeom prst="rect">
            <a:avLst/>
          </a:prstGeom>
          <a:effectLst/>
        </p:spPr>
        <p:txBody>
          <a:bodyPr wrap="none">
            <a:spAutoFit/>
          </a:bodyPr>
          <a:lstStyle/>
          <a:p>
            <a:pPr algn="r">
              <a:lnSpc>
                <a:spcPct val="120000"/>
              </a:lnSpc>
            </a:pPr>
            <a:r>
              <a:rPr lang="en-US" altLang="zh-CN" sz="2800" dirty="0">
                <a:solidFill>
                  <a:schemeClr val="accent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35" name="矩形 34"/>
          <p:cNvSpPr/>
          <p:nvPr/>
        </p:nvSpPr>
        <p:spPr>
          <a:xfrm>
            <a:off x="7221461" y="3493114"/>
            <a:ext cx="555041" cy="528636"/>
          </a:xfrm>
          <a:prstGeom prst="rect">
            <a:avLst/>
          </a:prstGeom>
          <a:noFill/>
          <a:ln w="127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chemeClr val="accent1"/>
              </a:solidFill>
              <a:latin typeface="Arial" panose="020B0604020202020204" pitchFamily="34" charset="0"/>
              <a:ea typeface="微软雅黑" panose="020B0503020204020204" pitchFamily="34" charset="-122"/>
              <a:sym typeface="Arial" panose="020B0604020202020204" pitchFamily="34" charset="0"/>
            </a:endParaRPr>
          </a:p>
        </p:txBody>
      </p:sp>
      <p:sp>
        <p:nvSpPr>
          <p:cNvPr id="38" name="TextBox 148"/>
          <p:cNvSpPr txBox="1"/>
          <p:nvPr/>
        </p:nvSpPr>
        <p:spPr>
          <a:xfrm>
            <a:off x="2324919" y="1867451"/>
            <a:ext cx="2476020" cy="1206099"/>
          </a:xfrm>
          <a:prstGeom prst="rect">
            <a:avLst/>
          </a:prstGeom>
          <a:noFill/>
        </p:spPr>
        <p:txBody>
          <a:bodyPr vert="horz" wrap="square" rtlCol="0">
            <a:spAutoFit/>
          </a:bodyPr>
          <a:lstStyle/>
          <a:p>
            <a:pPr>
              <a:lnSpc>
                <a:spcPct val="120000"/>
              </a:lnSpc>
            </a:pPr>
            <a:r>
              <a:rPr lang="zh-CN" altLang="en-US" sz="6600" b="1" cap="all" spc="3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目录</a:t>
            </a:r>
            <a:endParaRPr lang="en-US" altLang="zh-CN" sz="6600" b="1" cap="all" spc="300"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TextBox 148"/>
          <p:cNvSpPr txBox="1"/>
          <p:nvPr/>
        </p:nvSpPr>
        <p:spPr>
          <a:xfrm>
            <a:off x="2324919" y="2935612"/>
            <a:ext cx="3346876" cy="830164"/>
          </a:xfrm>
          <a:prstGeom prst="rect">
            <a:avLst/>
          </a:prstGeom>
          <a:noFill/>
        </p:spPr>
        <p:txBody>
          <a:bodyPr vert="horz" wrap="square" rtlCol="0">
            <a:spAutoFit/>
          </a:bodyPr>
          <a:lstStyle/>
          <a:p>
            <a:pPr>
              <a:lnSpc>
                <a:spcPct val="120000"/>
              </a:lnSpc>
            </a:pPr>
            <a:r>
              <a:rPr lang="en-US" altLang="zh-CN" sz="4400" b="1" dirty="0">
                <a:solidFill>
                  <a:schemeClr val="accent1"/>
                </a:solidFill>
                <a:latin typeface="Arial" panose="020B0604020202020204" pitchFamily="34" charset="0"/>
                <a:ea typeface="微软雅黑" panose="020B0503020204020204" pitchFamily="34" charset="-122"/>
                <a:cs typeface="+mn-ea"/>
                <a:sym typeface="Arial" panose="020B0604020202020204" pitchFamily="34" charset="0"/>
              </a:rPr>
              <a:t>CONTENTS</a:t>
            </a:r>
          </a:p>
        </p:txBody>
      </p:sp>
      <p:sp>
        <p:nvSpPr>
          <p:cNvPr id="2" name="文本框 1">
            <a:extLst>
              <a:ext uri="{FF2B5EF4-FFF2-40B4-BE49-F238E27FC236}">
                <a16:creationId xmlns:a16="http://schemas.microsoft.com/office/drawing/2014/main" id="{5CBA4C60-D574-4746-AB7A-386E63845B23}"/>
              </a:ext>
            </a:extLst>
          </p:cNvPr>
          <p:cNvSpPr txBox="1"/>
          <p:nvPr/>
        </p:nvSpPr>
        <p:spPr>
          <a:xfrm>
            <a:off x="8022901" y="1117726"/>
            <a:ext cx="4599162" cy="564898"/>
          </a:xfrm>
          <a:prstGeom prst="rect">
            <a:avLst/>
          </a:prstGeom>
          <a:noFill/>
        </p:spPr>
        <p:txBody>
          <a:bodyPr wrap="square" rtlCol="0">
            <a:spAutoFit/>
          </a:bodyPr>
          <a:lstStyle/>
          <a:p>
            <a:pPr>
              <a:lnSpc>
                <a:spcPct val="120000"/>
              </a:lnSpc>
            </a:pPr>
            <a:r>
              <a:rPr lang="en-US" altLang="zh-CN" sz="2800" dirty="0">
                <a:solidFill>
                  <a:schemeClr val="accent1"/>
                </a:solidFill>
                <a:latin typeface="Arial" panose="020B0604020202020204" pitchFamily="34" charset="0"/>
                <a:ea typeface="微软雅黑" panose="020B0503020204020204" pitchFamily="34" charset="-122"/>
              </a:rPr>
              <a:t>INHB</a:t>
            </a:r>
            <a:r>
              <a:rPr lang="zh-CN" altLang="en-US" sz="2800" dirty="0">
                <a:solidFill>
                  <a:schemeClr val="accent1"/>
                </a:solidFill>
                <a:latin typeface="Arial" panose="020B0604020202020204" pitchFamily="34" charset="0"/>
                <a:ea typeface="微软雅黑" panose="020B0503020204020204" pitchFamily="34" charset="-122"/>
              </a:rPr>
              <a:t>、</a:t>
            </a:r>
            <a:r>
              <a:rPr lang="en-US" altLang="zh-CN" sz="2800" dirty="0">
                <a:solidFill>
                  <a:schemeClr val="accent1"/>
                </a:solidFill>
                <a:latin typeface="Arial" panose="020B0604020202020204" pitchFamily="34" charset="0"/>
                <a:ea typeface="微软雅黑" panose="020B0503020204020204" pitchFamily="34" charset="-122"/>
              </a:rPr>
              <a:t>AMH</a:t>
            </a:r>
            <a:r>
              <a:rPr lang="zh-CN" altLang="en-US" sz="2800" dirty="0">
                <a:solidFill>
                  <a:schemeClr val="accent1"/>
                </a:solidFill>
                <a:latin typeface="Arial" panose="020B0604020202020204" pitchFamily="34" charset="0"/>
                <a:ea typeface="微软雅黑" panose="020B0503020204020204" pitchFamily="34" charset="-122"/>
              </a:rPr>
              <a:t>的生理基础</a:t>
            </a:r>
          </a:p>
        </p:txBody>
      </p:sp>
      <p:sp>
        <p:nvSpPr>
          <p:cNvPr id="17" name="文本框 16">
            <a:extLst>
              <a:ext uri="{FF2B5EF4-FFF2-40B4-BE49-F238E27FC236}">
                <a16:creationId xmlns:a16="http://schemas.microsoft.com/office/drawing/2014/main" id="{FF22A72E-EEB6-435C-8398-38CC43C5EE2F}"/>
              </a:ext>
            </a:extLst>
          </p:cNvPr>
          <p:cNvSpPr txBox="1"/>
          <p:nvPr/>
        </p:nvSpPr>
        <p:spPr>
          <a:xfrm>
            <a:off x="8005937" y="2305343"/>
            <a:ext cx="4599162" cy="564898"/>
          </a:xfrm>
          <a:prstGeom prst="rect">
            <a:avLst/>
          </a:prstGeom>
          <a:noFill/>
        </p:spPr>
        <p:txBody>
          <a:bodyPr wrap="square" rtlCol="0">
            <a:spAutoFit/>
          </a:bodyPr>
          <a:lstStyle/>
          <a:p>
            <a:pPr>
              <a:lnSpc>
                <a:spcPct val="120000"/>
              </a:lnSpc>
            </a:pPr>
            <a:r>
              <a:rPr lang="en-US" altLang="zh-CN" sz="2800" dirty="0">
                <a:solidFill>
                  <a:schemeClr val="accent1"/>
                </a:solidFill>
                <a:latin typeface="Arial" panose="020B0604020202020204" pitchFamily="34" charset="0"/>
                <a:ea typeface="微软雅黑" panose="020B0503020204020204" pitchFamily="34" charset="-122"/>
              </a:rPr>
              <a:t>INHB</a:t>
            </a:r>
            <a:r>
              <a:rPr lang="zh-CN" altLang="en-US" sz="2800" dirty="0">
                <a:solidFill>
                  <a:schemeClr val="accent1"/>
                </a:solidFill>
                <a:latin typeface="Arial" panose="020B0604020202020204" pitchFamily="34" charset="0"/>
                <a:ea typeface="微软雅黑" panose="020B0503020204020204" pitchFamily="34" charset="-122"/>
              </a:rPr>
              <a:t>、</a:t>
            </a:r>
            <a:r>
              <a:rPr lang="en-US" altLang="zh-CN" sz="2800" dirty="0">
                <a:solidFill>
                  <a:schemeClr val="accent1"/>
                </a:solidFill>
                <a:latin typeface="Arial" panose="020B0604020202020204" pitchFamily="34" charset="0"/>
                <a:ea typeface="微软雅黑" panose="020B0503020204020204" pitchFamily="34" charset="-122"/>
              </a:rPr>
              <a:t>AMH</a:t>
            </a:r>
            <a:r>
              <a:rPr lang="zh-CN" altLang="en-US" sz="2800" dirty="0">
                <a:solidFill>
                  <a:schemeClr val="accent1"/>
                </a:solidFill>
                <a:latin typeface="Arial" panose="020B0604020202020204" pitchFamily="34" charset="0"/>
                <a:ea typeface="微软雅黑" panose="020B0503020204020204" pitchFamily="34" charset="-122"/>
              </a:rPr>
              <a:t>的临床应用</a:t>
            </a:r>
          </a:p>
        </p:txBody>
      </p:sp>
      <p:sp>
        <p:nvSpPr>
          <p:cNvPr id="22" name="文本框 21">
            <a:extLst>
              <a:ext uri="{FF2B5EF4-FFF2-40B4-BE49-F238E27FC236}">
                <a16:creationId xmlns:a16="http://schemas.microsoft.com/office/drawing/2014/main" id="{B3D73EFF-3BC7-4F0E-8347-6E615BA6DF72}"/>
              </a:ext>
            </a:extLst>
          </p:cNvPr>
          <p:cNvSpPr txBox="1"/>
          <p:nvPr/>
        </p:nvSpPr>
        <p:spPr>
          <a:xfrm>
            <a:off x="8065925" y="3444605"/>
            <a:ext cx="4599162" cy="564898"/>
          </a:xfrm>
          <a:prstGeom prst="rect">
            <a:avLst/>
          </a:prstGeom>
          <a:noFill/>
        </p:spPr>
        <p:txBody>
          <a:bodyPr wrap="square" rtlCol="0">
            <a:spAutoFit/>
          </a:bodyPr>
          <a:lstStyle/>
          <a:p>
            <a:pPr>
              <a:lnSpc>
                <a:spcPct val="120000"/>
              </a:lnSpc>
            </a:pPr>
            <a:r>
              <a:rPr lang="zh-CN" altLang="en-US" sz="2800" dirty="0">
                <a:solidFill>
                  <a:schemeClr val="accent1"/>
                </a:solidFill>
                <a:latin typeface="Arial" panose="020B0604020202020204" pitchFamily="34" charset="0"/>
                <a:ea typeface="微软雅黑" panose="020B0503020204020204" pitchFamily="34" charset="-122"/>
              </a:rPr>
              <a:t>本实验室的研究结果</a:t>
            </a:r>
          </a:p>
        </p:txBody>
      </p:sp>
      <p:pic>
        <p:nvPicPr>
          <p:cNvPr id="25" name="图片 24">
            <a:extLst>
              <a:ext uri="{FF2B5EF4-FFF2-40B4-BE49-F238E27FC236}">
                <a16:creationId xmlns:a16="http://schemas.microsoft.com/office/drawing/2014/main" id="{69DDDFBD-D612-413C-9AD8-58DFD64329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9" y="92592"/>
            <a:ext cx="3693247" cy="643414"/>
          </a:xfrm>
          <a:prstGeom prst="rect">
            <a:avLst/>
          </a:prstGeom>
        </p:spPr>
      </p:pic>
      <p:pic>
        <p:nvPicPr>
          <p:cNvPr id="26" name="图片 25">
            <a:extLst>
              <a:ext uri="{FF2B5EF4-FFF2-40B4-BE49-F238E27FC236}">
                <a16:creationId xmlns:a16="http://schemas.microsoft.com/office/drawing/2014/main" id="{CBD1AB1A-D625-4A53-919F-73EEA7BB6093}"/>
              </a:ext>
            </a:extLst>
          </p:cNvPr>
          <p:cNvPicPr>
            <a:picLocks noChangeAspect="1"/>
          </p:cNvPicPr>
          <p:nvPr/>
        </p:nvPicPr>
        <p:blipFill rotWithShape="1">
          <a:blip r:embed="rId4">
            <a:extLst>
              <a:ext uri="{28A0092B-C50C-407E-A947-70E740481C1C}">
                <a14:useLocalDpi xmlns:a14="http://schemas.microsoft.com/office/drawing/2010/main" val="0"/>
              </a:ext>
            </a:extLst>
          </a:blip>
          <a:srcRect b="63580"/>
          <a:stretch/>
        </p:blipFill>
        <p:spPr>
          <a:xfrm>
            <a:off x="0" y="4646960"/>
            <a:ext cx="12858750" cy="2569765"/>
          </a:xfrm>
          <a:prstGeom prst="rect">
            <a:avLst/>
          </a:prstGeom>
        </p:spPr>
      </p:pic>
    </p:spTree>
    <p:extLst>
      <p:ext uri="{BB962C8B-B14F-4D97-AF65-F5344CB8AC3E}">
        <p14:creationId xmlns:p14="http://schemas.microsoft.com/office/powerpoint/2010/main" val="317902874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p15:prstTrans prst="pageCurlDouble"/>
      </p:transition>
    </mc:Choice>
    <mc:Fallback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任意多边形 18">
            <a:extLst>
              <a:ext uri="{FF2B5EF4-FFF2-40B4-BE49-F238E27FC236}">
                <a16:creationId xmlns:a16="http://schemas.microsoft.com/office/drawing/2014/main" id="{4C1A4B57-E49A-4BE2-9F25-E6A664A5FD14}"/>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8" name="任意多边形 23">
            <a:extLst>
              <a:ext uri="{FF2B5EF4-FFF2-40B4-BE49-F238E27FC236}">
                <a16:creationId xmlns:a16="http://schemas.microsoft.com/office/drawing/2014/main" id="{ACD9F372-DA2D-4977-9524-996FEB13E1A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9" name="Content Placeholder 2">
            <a:extLst>
              <a:ext uri="{FF2B5EF4-FFF2-40B4-BE49-F238E27FC236}">
                <a16:creationId xmlns:a16="http://schemas.microsoft.com/office/drawing/2014/main" id="{122B9066-C641-49B7-9569-EDA51FF4549F}"/>
              </a:ext>
            </a:extLst>
          </p:cNvPr>
          <p:cNvSpPr txBox="1">
            <a:spLocks/>
          </p:cNvSpPr>
          <p:nvPr/>
        </p:nvSpPr>
        <p:spPr>
          <a:xfrm>
            <a:off x="823399" y="365784"/>
            <a:ext cx="834228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p>
        </p:txBody>
      </p:sp>
      <p:pic>
        <p:nvPicPr>
          <p:cNvPr id="3" name="图片 2">
            <a:extLst>
              <a:ext uri="{FF2B5EF4-FFF2-40B4-BE49-F238E27FC236}">
                <a16:creationId xmlns:a16="http://schemas.microsoft.com/office/drawing/2014/main" id="{4B22E1F1-AE1E-472E-AC2D-C1015CF588B9}"/>
              </a:ext>
            </a:extLst>
          </p:cNvPr>
          <p:cNvPicPr>
            <a:picLocks noChangeAspect="1"/>
          </p:cNvPicPr>
          <p:nvPr/>
        </p:nvPicPr>
        <p:blipFill>
          <a:blip r:embed="rId5"/>
          <a:stretch>
            <a:fillRect/>
          </a:stretch>
        </p:blipFill>
        <p:spPr>
          <a:xfrm>
            <a:off x="746921" y="1586112"/>
            <a:ext cx="11397927" cy="3769036"/>
          </a:xfrm>
          <a:prstGeom prst="rect">
            <a:avLst/>
          </a:prstGeom>
        </p:spPr>
      </p:pic>
      <p:sp>
        <p:nvSpPr>
          <p:cNvPr id="8" name="Text Box 9">
            <a:extLst>
              <a:ext uri="{FF2B5EF4-FFF2-40B4-BE49-F238E27FC236}">
                <a16:creationId xmlns:a16="http://schemas.microsoft.com/office/drawing/2014/main" id="{CC7296E0-E466-4C91-9D41-AC6072B7AE8E}"/>
              </a:ext>
            </a:extLst>
          </p:cNvPr>
          <p:cNvSpPr txBox="1">
            <a:spLocks noChangeArrowheads="1"/>
          </p:cNvSpPr>
          <p:nvPr/>
        </p:nvSpPr>
        <p:spPr bwMode="auto">
          <a:xfrm>
            <a:off x="10285399" y="6784677"/>
            <a:ext cx="2360774" cy="307777"/>
          </a:xfrm>
          <a:prstGeom prst="rect">
            <a:avLst/>
          </a:prstGeom>
          <a:noFill/>
          <a:ln w="9525">
            <a:noFill/>
            <a:miter lim="800000"/>
            <a:headEnd/>
            <a:tailEnd/>
          </a:ln>
        </p:spPr>
        <p:txBody>
          <a:bodyPr wrap="none">
            <a:spAutoFit/>
          </a:bodyPr>
          <a:lstStyle/>
          <a:p>
            <a:pPr algn="r" eaLnBrk="0" hangingPunct="0"/>
            <a:r>
              <a:rPr lang="en-US" altLang="zh-CN" sz="1400" i="1" dirty="0" err="1"/>
              <a:t>Duvilla</a:t>
            </a:r>
            <a:r>
              <a:rPr lang="en-US" altLang="zh-CN" sz="1400" i="1" dirty="0"/>
              <a:t> </a:t>
            </a:r>
            <a:r>
              <a:rPr lang="fr-FR" altLang="zh-CN" sz="1400" i="1" dirty="0"/>
              <a:t>et al. Fertil Steril</a:t>
            </a:r>
            <a:r>
              <a:rPr lang="en-US" altLang="zh-CN" sz="1400" i="1" dirty="0"/>
              <a:t>.</a:t>
            </a:r>
            <a:r>
              <a:rPr lang="zh-CN" altLang="en-US" sz="1400" i="1" dirty="0"/>
              <a:t> </a:t>
            </a:r>
            <a:r>
              <a:rPr lang="fr-FR" altLang="zh-CN" sz="1400" i="1" dirty="0"/>
              <a:t>2008</a:t>
            </a:r>
          </a:p>
        </p:txBody>
      </p:sp>
      <p:sp>
        <p:nvSpPr>
          <p:cNvPr id="9" name="矩形: 圆角 8">
            <a:extLst>
              <a:ext uri="{FF2B5EF4-FFF2-40B4-BE49-F238E27FC236}">
                <a16:creationId xmlns:a16="http://schemas.microsoft.com/office/drawing/2014/main" id="{004EC35B-F3D4-4821-8380-D06F77F578E7}"/>
              </a:ext>
            </a:extLst>
          </p:cNvPr>
          <p:cNvSpPr/>
          <p:nvPr/>
        </p:nvSpPr>
        <p:spPr>
          <a:xfrm>
            <a:off x="884759" y="5512690"/>
            <a:ext cx="11199054" cy="1127971"/>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30000"/>
              </a:lnSpc>
              <a:buFont typeface="Arial" panose="020B0604020202020204" pitchFamily="34" charset="0"/>
              <a:buChar char="•"/>
            </a:pPr>
            <a:r>
              <a:rPr lang="zh-CN" altLang="en-US" sz="2000" dirty="0">
                <a:solidFill>
                  <a:schemeClr val="accent5"/>
                </a:solidFill>
                <a:latin typeface="宋体" panose="02010600030101010101" pitchFamily="2" charset="-122"/>
                <a:ea typeface="宋体" panose="02010600030101010101" pitchFamily="2" charset="-122"/>
              </a:rPr>
              <a:t>与正常组、少精子症组比较，</a:t>
            </a:r>
            <a:r>
              <a:rPr lang="zh-CN" altLang="en-US" sz="2000" dirty="0">
                <a:solidFill>
                  <a:srgbClr val="C00000"/>
                </a:solidFill>
                <a:latin typeface="宋体" panose="02010600030101010101" pitchFamily="2" charset="-122"/>
                <a:ea typeface="宋体" panose="02010600030101010101" pitchFamily="2" charset="-122"/>
              </a:rPr>
              <a:t>无精子症组</a:t>
            </a:r>
            <a:r>
              <a:rPr lang="zh-CN" altLang="en-US" sz="2000" dirty="0">
                <a:solidFill>
                  <a:schemeClr val="accent5"/>
                </a:solidFill>
                <a:latin typeface="宋体" panose="02010600030101010101" pitchFamily="2" charset="-122"/>
                <a:ea typeface="宋体" panose="02010600030101010101" pitchFamily="2" charset="-122"/>
              </a:rPr>
              <a:t>的精浆</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、精浆</a:t>
            </a:r>
            <a:r>
              <a:rPr lang="en-US" altLang="zh-CN" sz="2000" dirty="0">
                <a:solidFill>
                  <a:schemeClr val="accent5"/>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水平</a:t>
            </a:r>
            <a:r>
              <a:rPr lang="zh-CN" altLang="en-US" sz="2000" dirty="0">
                <a:solidFill>
                  <a:srgbClr val="C00000"/>
                </a:solidFill>
                <a:latin typeface="宋体" panose="02010600030101010101" pitchFamily="2" charset="-122"/>
                <a:ea typeface="宋体" panose="02010600030101010101" pitchFamily="2" charset="-122"/>
              </a:rPr>
              <a:t>显著降低</a:t>
            </a:r>
            <a:endParaRPr lang="en-US" altLang="zh-CN" sz="2000" dirty="0">
              <a:solidFill>
                <a:srgbClr val="C00000"/>
              </a:solidFill>
              <a:latin typeface="宋体" panose="02010600030101010101" pitchFamily="2" charset="-122"/>
              <a:ea typeface="宋体" panose="02010600030101010101" pitchFamily="2" charset="-122"/>
            </a:endParaRPr>
          </a:p>
          <a:p>
            <a:pPr marL="285750" indent="-285750">
              <a:lnSpc>
                <a:spcPct val="130000"/>
              </a:lnSpc>
              <a:buFont typeface="Arial" panose="020B0604020202020204" pitchFamily="34" charset="0"/>
              <a:buChar char="•"/>
            </a:pPr>
            <a:r>
              <a:rPr lang="zh-CN" altLang="en-US" sz="2000" dirty="0">
                <a:solidFill>
                  <a:schemeClr val="accent5"/>
                </a:solidFill>
                <a:latin typeface="宋体" panose="02010600030101010101" pitchFamily="2" charset="-122"/>
                <a:ea typeface="宋体" panose="02010600030101010101" pitchFamily="2" charset="-122"/>
              </a:rPr>
              <a:t>但是</a:t>
            </a:r>
            <a:r>
              <a:rPr lang="en-US" altLang="zh-CN" sz="2000" dirty="0">
                <a:solidFill>
                  <a:srgbClr val="C00000"/>
                </a:solidFill>
                <a:latin typeface="宋体" panose="02010600030101010101" pitchFamily="2" charset="-122"/>
                <a:ea typeface="宋体" panose="02010600030101010101" pitchFamily="2" charset="-122"/>
              </a:rPr>
              <a:t>OA</a:t>
            </a:r>
            <a:r>
              <a:rPr lang="zh-CN" altLang="en-US" sz="2000" dirty="0">
                <a:solidFill>
                  <a:srgbClr val="C00000"/>
                </a:solidFill>
                <a:latin typeface="宋体" panose="02010600030101010101" pitchFamily="2" charset="-122"/>
                <a:ea typeface="宋体" panose="02010600030101010101" pitchFamily="2" charset="-122"/>
              </a:rPr>
              <a:t>组与</a:t>
            </a:r>
            <a:r>
              <a:rPr lang="en-US" altLang="zh-CN" sz="2000" dirty="0">
                <a:solidFill>
                  <a:srgbClr val="C00000"/>
                </a:solidFill>
                <a:latin typeface="宋体" panose="02010600030101010101" pitchFamily="2" charset="-122"/>
                <a:ea typeface="宋体" panose="02010600030101010101" pitchFamily="2" charset="-122"/>
              </a:rPr>
              <a:t>NOA</a:t>
            </a:r>
            <a:r>
              <a:rPr lang="zh-CN" altLang="en-US" sz="2000" dirty="0">
                <a:solidFill>
                  <a:srgbClr val="C00000"/>
                </a:solidFill>
                <a:latin typeface="宋体" panose="02010600030101010101" pitchFamily="2" charset="-122"/>
                <a:ea typeface="宋体" panose="02010600030101010101" pitchFamily="2" charset="-122"/>
              </a:rPr>
              <a:t>组</a:t>
            </a:r>
            <a:r>
              <a:rPr lang="zh-CN" altLang="en-US" sz="2000" dirty="0">
                <a:solidFill>
                  <a:schemeClr val="accent5"/>
                </a:solidFill>
                <a:latin typeface="宋体" panose="02010600030101010101" pitchFamily="2" charset="-122"/>
                <a:ea typeface="宋体" panose="02010600030101010101" pitchFamily="2" charset="-122"/>
              </a:rPr>
              <a:t>的精浆</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、精浆</a:t>
            </a:r>
            <a:r>
              <a:rPr lang="en-US" altLang="zh-CN" sz="2000" dirty="0">
                <a:solidFill>
                  <a:schemeClr val="accent5"/>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水平</a:t>
            </a:r>
            <a:r>
              <a:rPr lang="zh-CN" altLang="en-US" sz="2000" dirty="0">
                <a:solidFill>
                  <a:srgbClr val="C00000"/>
                </a:solidFill>
                <a:latin typeface="宋体" panose="02010600030101010101" pitchFamily="2" charset="-122"/>
                <a:ea typeface="宋体" panose="02010600030101010101" pitchFamily="2" charset="-122"/>
              </a:rPr>
              <a:t>无显著差异</a:t>
            </a:r>
            <a:endParaRPr lang="en-US" altLang="zh-CN" sz="2000" dirty="0">
              <a:solidFill>
                <a:srgbClr val="C00000"/>
              </a:solidFill>
              <a:latin typeface="宋体" panose="02010600030101010101" pitchFamily="2" charset="-122"/>
              <a:ea typeface="宋体" panose="02010600030101010101" pitchFamily="2" charset="-122"/>
            </a:endParaRPr>
          </a:p>
        </p:txBody>
      </p:sp>
      <p:sp>
        <p:nvSpPr>
          <p:cNvPr id="10" name="箭头: 下 9">
            <a:extLst>
              <a:ext uri="{FF2B5EF4-FFF2-40B4-BE49-F238E27FC236}">
                <a16:creationId xmlns:a16="http://schemas.microsoft.com/office/drawing/2014/main" id="{B015614E-B974-4012-9B87-0955A8B16571}"/>
              </a:ext>
            </a:extLst>
          </p:cNvPr>
          <p:cNvSpPr/>
          <p:nvPr/>
        </p:nvSpPr>
        <p:spPr>
          <a:xfrm>
            <a:off x="3765079" y="3760342"/>
            <a:ext cx="217577" cy="706089"/>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12" name="箭头: 下 11">
            <a:extLst>
              <a:ext uri="{FF2B5EF4-FFF2-40B4-BE49-F238E27FC236}">
                <a16:creationId xmlns:a16="http://schemas.microsoft.com/office/drawing/2014/main" id="{FC39474F-EC31-4D11-BFED-26F67C8C0518}"/>
              </a:ext>
            </a:extLst>
          </p:cNvPr>
          <p:cNvSpPr/>
          <p:nvPr/>
        </p:nvSpPr>
        <p:spPr>
          <a:xfrm>
            <a:off x="10389815" y="3760342"/>
            <a:ext cx="217577" cy="706089"/>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4" name="矩形 3">
            <a:extLst>
              <a:ext uri="{FF2B5EF4-FFF2-40B4-BE49-F238E27FC236}">
                <a16:creationId xmlns:a16="http://schemas.microsoft.com/office/drawing/2014/main" id="{87C11174-169A-4B8A-B7C4-9A13FB37DFB0}"/>
              </a:ext>
            </a:extLst>
          </p:cNvPr>
          <p:cNvSpPr/>
          <p:nvPr/>
        </p:nvSpPr>
        <p:spPr>
          <a:xfrm>
            <a:off x="3698813" y="1045676"/>
            <a:ext cx="6402970" cy="461665"/>
          </a:xfrm>
          <a:prstGeom prst="rect">
            <a:avLst/>
          </a:prstGeom>
        </p:spPr>
        <p:txBody>
          <a:bodyPr wrap="square">
            <a:spAutoFit/>
          </a:bodyPr>
          <a:lstStyle/>
          <a:p>
            <a:r>
              <a:rPr lang="zh-CN" altLang="en-US" sz="2400" b="1" dirty="0">
                <a:solidFill>
                  <a:srgbClr val="002060"/>
                </a:solidFill>
                <a:latin typeface="宋体" panose="02010600030101010101" pitchFamily="2" charset="-122"/>
                <a:cs typeface="+mn-ea"/>
              </a:rPr>
              <a:t>精浆</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在</a:t>
            </a:r>
            <a:r>
              <a:rPr lang="en-US" altLang="zh-CN" sz="2400" b="1" dirty="0">
                <a:solidFill>
                  <a:srgbClr val="002060"/>
                </a:solidFill>
                <a:latin typeface="宋体" panose="02010600030101010101" pitchFamily="2" charset="-122"/>
                <a:cs typeface="+mn-ea"/>
                <a:sym typeface="Arial" panose="020B0604020202020204" pitchFamily="34" charset="0"/>
              </a:rPr>
              <a:t>OA</a:t>
            </a:r>
            <a:r>
              <a:rPr lang="zh-CN" altLang="en-US" sz="2400" b="1" dirty="0">
                <a:solidFill>
                  <a:srgbClr val="002060"/>
                </a:solidFill>
                <a:latin typeface="宋体" panose="02010600030101010101" pitchFamily="2" charset="-122"/>
                <a:cs typeface="+mn-ea"/>
                <a:sym typeface="Arial" panose="020B0604020202020204" pitchFamily="34" charset="0"/>
              </a:rPr>
              <a:t>与</a:t>
            </a:r>
            <a:r>
              <a:rPr lang="en-US" altLang="zh-CN" sz="2400" b="1" dirty="0">
                <a:solidFill>
                  <a:srgbClr val="002060"/>
                </a:solidFill>
                <a:latin typeface="宋体" panose="02010600030101010101" pitchFamily="2" charset="-122"/>
                <a:cs typeface="+mn-ea"/>
                <a:sym typeface="Arial" panose="020B0604020202020204" pitchFamily="34" charset="0"/>
              </a:rPr>
              <a:t>NOA</a:t>
            </a:r>
            <a:r>
              <a:rPr lang="zh-CN" altLang="en-US" sz="2400" b="1" dirty="0">
                <a:solidFill>
                  <a:srgbClr val="002060"/>
                </a:solidFill>
                <a:latin typeface="宋体" panose="02010600030101010101" pitchFamily="2" charset="-122"/>
                <a:cs typeface="+mn-ea"/>
                <a:sym typeface="Arial" panose="020B0604020202020204" pitchFamily="34" charset="0"/>
              </a:rPr>
              <a:t>的鉴别诊断中的作用</a:t>
            </a:r>
          </a:p>
        </p:txBody>
      </p:sp>
    </p:spTree>
    <p:extLst>
      <p:ext uri="{BB962C8B-B14F-4D97-AF65-F5344CB8AC3E}">
        <p14:creationId xmlns:p14="http://schemas.microsoft.com/office/powerpoint/2010/main" val="413276029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wipe(down)">
                                      <p:cBhvr>
                                        <p:cTn id="7" dur="500"/>
                                        <p:tgtEl>
                                          <p:spTgt spid="12"/>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wipe(down)">
                                      <p:cBhvr>
                                        <p:cTn id="10"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12" grpId="0" animBg="1"/>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18">
            <a:extLst>
              <a:ext uri="{FF2B5EF4-FFF2-40B4-BE49-F238E27FC236}">
                <a16:creationId xmlns:a16="http://schemas.microsoft.com/office/drawing/2014/main" id="{ADEE226E-F2AA-407D-BE5A-CFB814B6E21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23">
            <a:extLst>
              <a:ext uri="{FF2B5EF4-FFF2-40B4-BE49-F238E27FC236}">
                <a16:creationId xmlns:a16="http://schemas.microsoft.com/office/drawing/2014/main" id="{5EDE37B0-5F14-476C-943B-27F6CAD5A22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a:extLst>
              <a:ext uri="{FF2B5EF4-FFF2-40B4-BE49-F238E27FC236}">
                <a16:creationId xmlns:a16="http://schemas.microsoft.com/office/drawing/2014/main" id="{947E7C18-72C8-4159-8423-05D906CDB1D0}"/>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endParaRPr lang="zh-CN" altLang="en-US" sz="28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Text Box 9">
            <a:extLst>
              <a:ext uri="{FF2B5EF4-FFF2-40B4-BE49-F238E27FC236}">
                <a16:creationId xmlns:a16="http://schemas.microsoft.com/office/drawing/2014/main" id="{24E4E083-7B62-4C45-9D4A-66136FD47484}"/>
              </a:ext>
            </a:extLst>
          </p:cNvPr>
          <p:cNvSpPr txBox="1">
            <a:spLocks noChangeArrowheads="1"/>
          </p:cNvSpPr>
          <p:nvPr/>
        </p:nvSpPr>
        <p:spPr bwMode="auto">
          <a:xfrm>
            <a:off x="9957767" y="6842863"/>
            <a:ext cx="2853025" cy="307777"/>
          </a:xfrm>
          <a:prstGeom prst="rect">
            <a:avLst/>
          </a:prstGeom>
          <a:noFill/>
          <a:ln w="9525">
            <a:noFill/>
            <a:miter lim="800000"/>
            <a:headEnd/>
            <a:tailEnd/>
          </a:ln>
        </p:spPr>
        <p:txBody>
          <a:bodyPr wrap="none">
            <a:spAutoFit/>
          </a:bodyPr>
          <a:lstStyle/>
          <a:p>
            <a:pPr algn="r" eaLnBrk="0" hangingPunct="0"/>
            <a:r>
              <a:rPr lang="en-US" altLang="zh-CN" sz="1400" i="1" dirty="0" err="1"/>
              <a:t>Muttukrishna</a:t>
            </a:r>
            <a:r>
              <a:rPr lang="en-US" altLang="zh-CN" sz="1400" i="1" dirty="0"/>
              <a:t> et al</a:t>
            </a:r>
            <a:r>
              <a:rPr lang="fr-FR" altLang="zh-CN" sz="1400" i="1" dirty="0"/>
              <a:t>.</a:t>
            </a:r>
            <a:r>
              <a:rPr lang="zh-CN" altLang="en-US" sz="1400" i="1" dirty="0"/>
              <a:t> </a:t>
            </a:r>
            <a:r>
              <a:rPr lang="en-US" altLang="zh-CN" sz="1400" i="1" dirty="0" err="1"/>
              <a:t>Fertil</a:t>
            </a:r>
            <a:r>
              <a:rPr lang="en-US" altLang="zh-CN" sz="1400" i="1" dirty="0"/>
              <a:t> </a:t>
            </a:r>
            <a:r>
              <a:rPr lang="en-US" altLang="zh-CN" sz="1400" i="1" dirty="0" err="1"/>
              <a:t>Steril</a:t>
            </a:r>
            <a:r>
              <a:rPr lang="en-US" altLang="zh-CN" sz="1400" i="1" dirty="0"/>
              <a:t>.</a:t>
            </a:r>
            <a:r>
              <a:rPr lang="zh-CN" altLang="en-US" sz="1400" i="1" dirty="0"/>
              <a:t> </a:t>
            </a:r>
            <a:r>
              <a:rPr lang="fr-FR" altLang="zh-CN" sz="1400" i="1" dirty="0"/>
              <a:t>2007</a:t>
            </a:r>
          </a:p>
        </p:txBody>
      </p:sp>
      <p:pic>
        <p:nvPicPr>
          <p:cNvPr id="30" name="图片 29">
            <a:extLst>
              <a:ext uri="{FF2B5EF4-FFF2-40B4-BE49-F238E27FC236}">
                <a16:creationId xmlns:a16="http://schemas.microsoft.com/office/drawing/2014/main" id="{ED84DC4D-A265-4E1B-81AB-505993F3CABB}"/>
              </a:ext>
            </a:extLst>
          </p:cNvPr>
          <p:cNvPicPr>
            <a:picLocks noChangeAspect="1"/>
          </p:cNvPicPr>
          <p:nvPr/>
        </p:nvPicPr>
        <p:blipFill rotWithShape="1">
          <a:blip r:embed="rId5"/>
          <a:srcRect t="74434"/>
          <a:stretch/>
        </p:blipFill>
        <p:spPr>
          <a:xfrm>
            <a:off x="4149652" y="4693569"/>
            <a:ext cx="3009900" cy="1780110"/>
          </a:xfrm>
          <a:prstGeom prst="rect">
            <a:avLst/>
          </a:prstGeom>
        </p:spPr>
      </p:pic>
      <p:grpSp>
        <p:nvGrpSpPr>
          <p:cNvPr id="11" name="组合 10">
            <a:extLst>
              <a:ext uri="{FF2B5EF4-FFF2-40B4-BE49-F238E27FC236}">
                <a16:creationId xmlns:a16="http://schemas.microsoft.com/office/drawing/2014/main" id="{30788F75-F47E-43B7-8778-20C6C88721AD}"/>
              </a:ext>
            </a:extLst>
          </p:cNvPr>
          <p:cNvGrpSpPr/>
          <p:nvPr/>
        </p:nvGrpSpPr>
        <p:grpSpPr>
          <a:xfrm>
            <a:off x="887121" y="4549553"/>
            <a:ext cx="3022257" cy="2019100"/>
            <a:chOff x="6141343" y="4857921"/>
            <a:chExt cx="3022257" cy="2019100"/>
          </a:xfrm>
        </p:grpSpPr>
        <p:pic>
          <p:nvPicPr>
            <p:cNvPr id="27" name="图片 26">
              <a:extLst>
                <a:ext uri="{FF2B5EF4-FFF2-40B4-BE49-F238E27FC236}">
                  <a16:creationId xmlns:a16="http://schemas.microsoft.com/office/drawing/2014/main" id="{05842170-E918-4DAF-98CB-A346B5967903}"/>
                </a:ext>
              </a:extLst>
            </p:cNvPr>
            <p:cNvPicPr>
              <a:picLocks noChangeAspect="1"/>
            </p:cNvPicPr>
            <p:nvPr/>
          </p:nvPicPr>
          <p:blipFill rotWithShape="1">
            <a:blip r:embed="rId5"/>
            <a:srcRect l="16428" t="94892"/>
            <a:stretch/>
          </p:blipFill>
          <p:spPr>
            <a:xfrm>
              <a:off x="6648166" y="6521359"/>
              <a:ext cx="2515434" cy="355662"/>
            </a:xfrm>
            <a:prstGeom prst="rect">
              <a:avLst/>
            </a:prstGeom>
          </p:spPr>
        </p:pic>
        <p:pic>
          <p:nvPicPr>
            <p:cNvPr id="31" name="图片 30">
              <a:extLst>
                <a:ext uri="{FF2B5EF4-FFF2-40B4-BE49-F238E27FC236}">
                  <a16:creationId xmlns:a16="http://schemas.microsoft.com/office/drawing/2014/main" id="{FEA98AA0-28DF-4252-A684-380B6232E90E}"/>
                </a:ext>
              </a:extLst>
            </p:cNvPr>
            <p:cNvPicPr>
              <a:picLocks noChangeAspect="1"/>
            </p:cNvPicPr>
            <p:nvPr/>
          </p:nvPicPr>
          <p:blipFill rotWithShape="1">
            <a:blip r:embed="rId5"/>
            <a:srcRect t="49566" b="26241"/>
            <a:stretch/>
          </p:blipFill>
          <p:spPr>
            <a:xfrm>
              <a:off x="6141343" y="4857921"/>
              <a:ext cx="3009900" cy="1684516"/>
            </a:xfrm>
            <a:prstGeom prst="rect">
              <a:avLst/>
            </a:prstGeom>
          </p:spPr>
        </p:pic>
      </p:grpSp>
      <p:grpSp>
        <p:nvGrpSpPr>
          <p:cNvPr id="10" name="组合 9">
            <a:extLst>
              <a:ext uri="{FF2B5EF4-FFF2-40B4-BE49-F238E27FC236}">
                <a16:creationId xmlns:a16="http://schemas.microsoft.com/office/drawing/2014/main" id="{3C52FAE4-05A3-47FE-8EF1-8214A22AF846}"/>
              </a:ext>
            </a:extLst>
          </p:cNvPr>
          <p:cNvGrpSpPr/>
          <p:nvPr/>
        </p:nvGrpSpPr>
        <p:grpSpPr>
          <a:xfrm>
            <a:off x="4149652" y="1957265"/>
            <a:ext cx="3009900" cy="2076528"/>
            <a:chOff x="9669735" y="1147262"/>
            <a:chExt cx="3009900" cy="2076528"/>
          </a:xfrm>
        </p:grpSpPr>
        <p:pic>
          <p:nvPicPr>
            <p:cNvPr id="28" name="图片 27">
              <a:extLst>
                <a:ext uri="{FF2B5EF4-FFF2-40B4-BE49-F238E27FC236}">
                  <a16:creationId xmlns:a16="http://schemas.microsoft.com/office/drawing/2014/main" id="{535E69EB-AE14-49BC-A266-94E88A2449B7}"/>
                </a:ext>
              </a:extLst>
            </p:cNvPr>
            <p:cNvPicPr>
              <a:picLocks noChangeAspect="1"/>
            </p:cNvPicPr>
            <p:nvPr/>
          </p:nvPicPr>
          <p:blipFill rotWithShape="1">
            <a:blip r:embed="rId5"/>
            <a:srcRect l="16428" t="94892"/>
            <a:stretch/>
          </p:blipFill>
          <p:spPr>
            <a:xfrm>
              <a:off x="10114140" y="2868128"/>
              <a:ext cx="2515434" cy="355662"/>
            </a:xfrm>
            <a:prstGeom prst="rect">
              <a:avLst/>
            </a:prstGeom>
          </p:spPr>
        </p:pic>
        <p:pic>
          <p:nvPicPr>
            <p:cNvPr id="35" name="图片 34">
              <a:extLst>
                <a:ext uri="{FF2B5EF4-FFF2-40B4-BE49-F238E27FC236}">
                  <a16:creationId xmlns:a16="http://schemas.microsoft.com/office/drawing/2014/main" id="{4C7A2786-1542-4E7C-8BF3-7CEC4BC7BC91}"/>
                </a:ext>
              </a:extLst>
            </p:cNvPr>
            <p:cNvPicPr>
              <a:picLocks noChangeAspect="1"/>
            </p:cNvPicPr>
            <p:nvPr/>
          </p:nvPicPr>
          <p:blipFill rotWithShape="1">
            <a:blip r:embed="rId5"/>
            <a:srcRect t="24103" b="50805"/>
            <a:stretch/>
          </p:blipFill>
          <p:spPr>
            <a:xfrm>
              <a:off x="9669735" y="1147262"/>
              <a:ext cx="3009900" cy="1747080"/>
            </a:xfrm>
            <a:prstGeom prst="rect">
              <a:avLst/>
            </a:prstGeom>
          </p:spPr>
        </p:pic>
      </p:grpSp>
      <p:grpSp>
        <p:nvGrpSpPr>
          <p:cNvPr id="6" name="组合 5">
            <a:extLst>
              <a:ext uri="{FF2B5EF4-FFF2-40B4-BE49-F238E27FC236}">
                <a16:creationId xmlns:a16="http://schemas.microsoft.com/office/drawing/2014/main" id="{98F41DE6-13A4-43A5-A4BF-F2CB0890274A}"/>
              </a:ext>
            </a:extLst>
          </p:cNvPr>
          <p:cNvGrpSpPr/>
          <p:nvPr/>
        </p:nvGrpSpPr>
        <p:grpSpPr>
          <a:xfrm>
            <a:off x="887121" y="2006882"/>
            <a:ext cx="3009900" cy="2026911"/>
            <a:chOff x="4425164" y="1237353"/>
            <a:chExt cx="3009900" cy="2026911"/>
          </a:xfrm>
        </p:grpSpPr>
        <p:pic>
          <p:nvPicPr>
            <p:cNvPr id="29" name="图片 28">
              <a:extLst>
                <a:ext uri="{FF2B5EF4-FFF2-40B4-BE49-F238E27FC236}">
                  <a16:creationId xmlns:a16="http://schemas.microsoft.com/office/drawing/2014/main" id="{B095F261-7FE4-4E12-A185-FED59D257458}"/>
                </a:ext>
              </a:extLst>
            </p:cNvPr>
            <p:cNvPicPr>
              <a:picLocks noChangeAspect="1"/>
            </p:cNvPicPr>
            <p:nvPr/>
          </p:nvPicPr>
          <p:blipFill rotWithShape="1">
            <a:blip r:embed="rId5"/>
            <a:srcRect l="16428" t="94892"/>
            <a:stretch/>
          </p:blipFill>
          <p:spPr>
            <a:xfrm>
              <a:off x="4850045" y="2908602"/>
              <a:ext cx="2515434" cy="355662"/>
            </a:xfrm>
            <a:prstGeom prst="rect">
              <a:avLst/>
            </a:prstGeom>
          </p:spPr>
        </p:pic>
        <p:pic>
          <p:nvPicPr>
            <p:cNvPr id="36" name="图片 35">
              <a:extLst>
                <a:ext uri="{FF2B5EF4-FFF2-40B4-BE49-F238E27FC236}">
                  <a16:creationId xmlns:a16="http://schemas.microsoft.com/office/drawing/2014/main" id="{F609B52B-411F-4291-A505-1DB319AB57F2}"/>
                </a:ext>
              </a:extLst>
            </p:cNvPr>
            <p:cNvPicPr>
              <a:picLocks noChangeAspect="1"/>
            </p:cNvPicPr>
            <p:nvPr/>
          </p:nvPicPr>
          <p:blipFill rotWithShape="1">
            <a:blip r:embed="rId5"/>
            <a:srcRect b="75807"/>
            <a:stretch/>
          </p:blipFill>
          <p:spPr>
            <a:xfrm>
              <a:off x="4425164" y="1237353"/>
              <a:ext cx="3009900" cy="1684516"/>
            </a:xfrm>
            <a:prstGeom prst="rect">
              <a:avLst/>
            </a:prstGeom>
          </p:spPr>
        </p:pic>
      </p:grpSp>
      <p:sp>
        <p:nvSpPr>
          <p:cNvPr id="37" name="文本框 36">
            <a:extLst>
              <a:ext uri="{FF2B5EF4-FFF2-40B4-BE49-F238E27FC236}">
                <a16:creationId xmlns:a16="http://schemas.microsoft.com/office/drawing/2014/main" id="{991E5E64-CA3E-41E1-A265-12F5E18BBBF3}"/>
              </a:ext>
            </a:extLst>
          </p:cNvPr>
          <p:cNvSpPr txBox="1"/>
          <p:nvPr/>
        </p:nvSpPr>
        <p:spPr>
          <a:xfrm>
            <a:off x="733423" y="1123047"/>
            <a:ext cx="11366279" cy="477054"/>
          </a:xfrm>
          <a:prstGeom prst="rect">
            <a:avLst/>
          </a:prstGeom>
          <a:noFill/>
        </p:spPr>
        <p:txBody>
          <a:bodyPr wrap="square" rtlCol="0">
            <a:spAutoFit/>
          </a:bodyPr>
          <a:lstStyle/>
          <a:p>
            <a:pPr algn="ctr"/>
            <a:r>
              <a:rPr lang="zh-CN" altLang="en-US" sz="2400" b="1" dirty="0">
                <a:solidFill>
                  <a:srgbClr val="002060"/>
                </a:solidFill>
                <a:latin typeface="宋体" panose="02010600030101010101" pitchFamily="2" charset="-122"/>
                <a:cs typeface="+mn-ea"/>
              </a:rPr>
              <a:t>血清</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在</a:t>
            </a:r>
            <a:r>
              <a:rPr lang="en-US" altLang="zh-CN" sz="2400" b="1" dirty="0">
                <a:solidFill>
                  <a:srgbClr val="002060"/>
                </a:solidFill>
                <a:latin typeface="宋体" panose="02010600030101010101" pitchFamily="2" charset="-122"/>
                <a:cs typeface="+mn-ea"/>
                <a:sym typeface="Arial" panose="020B0604020202020204" pitchFamily="34" charset="0"/>
              </a:rPr>
              <a:t>OA</a:t>
            </a:r>
            <a:r>
              <a:rPr lang="zh-CN" altLang="en-US" sz="2400" b="1" dirty="0">
                <a:solidFill>
                  <a:srgbClr val="002060"/>
                </a:solidFill>
                <a:latin typeface="宋体" panose="02010600030101010101" pitchFamily="2" charset="-122"/>
                <a:cs typeface="+mn-ea"/>
                <a:sym typeface="Arial" panose="020B0604020202020204" pitchFamily="34" charset="0"/>
              </a:rPr>
              <a:t>与</a:t>
            </a:r>
            <a:r>
              <a:rPr lang="en-US" altLang="zh-CN" sz="2400" b="1" dirty="0">
                <a:solidFill>
                  <a:srgbClr val="002060"/>
                </a:solidFill>
                <a:latin typeface="宋体" panose="02010600030101010101" pitchFamily="2" charset="-122"/>
                <a:cs typeface="+mn-ea"/>
                <a:sym typeface="Arial" panose="020B0604020202020204" pitchFamily="34" charset="0"/>
              </a:rPr>
              <a:t>NOA</a:t>
            </a:r>
            <a:r>
              <a:rPr lang="zh-CN" altLang="en-US" sz="2400" b="1" dirty="0">
                <a:solidFill>
                  <a:srgbClr val="002060"/>
                </a:solidFill>
                <a:latin typeface="宋体" panose="02010600030101010101" pitchFamily="2" charset="-122"/>
                <a:cs typeface="+mn-ea"/>
                <a:sym typeface="Arial" panose="020B0604020202020204" pitchFamily="34" charset="0"/>
              </a:rPr>
              <a:t>的鉴别诊断中的作用</a:t>
            </a:r>
          </a:p>
        </p:txBody>
      </p:sp>
      <p:sp>
        <p:nvSpPr>
          <p:cNvPr id="38" name="矩形: 圆角 37">
            <a:extLst>
              <a:ext uri="{FF2B5EF4-FFF2-40B4-BE49-F238E27FC236}">
                <a16:creationId xmlns:a16="http://schemas.microsoft.com/office/drawing/2014/main" id="{91A5EBED-1FA5-4F2A-9D8A-9A6537D3DFD6}"/>
              </a:ext>
            </a:extLst>
          </p:cNvPr>
          <p:cNvSpPr/>
          <p:nvPr/>
        </p:nvSpPr>
        <p:spPr>
          <a:xfrm>
            <a:off x="7804198" y="3552126"/>
            <a:ext cx="3742550" cy="1994854"/>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zh-CN" altLang="en-US" sz="2000" dirty="0">
                <a:solidFill>
                  <a:schemeClr val="accent5"/>
                </a:solidFill>
                <a:latin typeface="宋体" panose="02010600030101010101" pitchFamily="2" charset="-122"/>
              </a:rPr>
              <a:t>与正常组、</a:t>
            </a:r>
            <a:r>
              <a:rPr lang="en-US" altLang="zh-CN" sz="2000" dirty="0">
                <a:solidFill>
                  <a:schemeClr val="accent5"/>
                </a:solidFill>
                <a:latin typeface="宋体" panose="02010600030101010101" pitchFamily="2" charset="-122"/>
              </a:rPr>
              <a:t>OA</a:t>
            </a:r>
            <a:r>
              <a:rPr lang="zh-CN" altLang="en-US" sz="2000" dirty="0">
                <a:solidFill>
                  <a:schemeClr val="accent5"/>
                </a:solidFill>
                <a:latin typeface="宋体" panose="02010600030101010101" pitchFamily="2" charset="-122"/>
              </a:rPr>
              <a:t>组相比，</a:t>
            </a:r>
            <a:r>
              <a:rPr lang="en-US" altLang="zh-CN" sz="2000" dirty="0">
                <a:solidFill>
                  <a:srgbClr val="C00000"/>
                </a:solidFill>
                <a:latin typeface="宋体" panose="02010600030101010101" pitchFamily="2" charset="-122"/>
              </a:rPr>
              <a:t>NOA</a:t>
            </a:r>
            <a:r>
              <a:rPr lang="zh-CN" altLang="en-US" sz="2000" dirty="0">
                <a:solidFill>
                  <a:srgbClr val="C00000"/>
                </a:solidFill>
                <a:latin typeface="宋体" panose="02010600030101010101" pitchFamily="2" charset="-122"/>
              </a:rPr>
              <a:t>组的血清</a:t>
            </a:r>
            <a:r>
              <a:rPr lang="en-US" altLang="zh-CN" sz="2000" dirty="0">
                <a:solidFill>
                  <a:srgbClr val="C00000"/>
                </a:solidFill>
                <a:latin typeface="宋体" panose="02010600030101010101" pitchFamily="2" charset="-122"/>
              </a:rPr>
              <a:t>AMH</a:t>
            </a:r>
            <a:r>
              <a:rPr lang="zh-CN" altLang="en-US" sz="2000" dirty="0">
                <a:solidFill>
                  <a:srgbClr val="C00000"/>
                </a:solidFill>
                <a:latin typeface="宋体" panose="02010600030101010101" pitchFamily="2" charset="-122"/>
              </a:rPr>
              <a:t>和</a:t>
            </a:r>
            <a:r>
              <a:rPr lang="en-US" altLang="zh-CN" sz="2000" dirty="0">
                <a:solidFill>
                  <a:srgbClr val="C00000"/>
                </a:solidFill>
                <a:latin typeface="宋体" panose="02010600030101010101" pitchFamily="2" charset="-122"/>
              </a:rPr>
              <a:t>INHB</a:t>
            </a:r>
            <a:r>
              <a:rPr lang="zh-CN" altLang="en-US" sz="2000" dirty="0">
                <a:solidFill>
                  <a:srgbClr val="C00000"/>
                </a:solidFill>
                <a:latin typeface="宋体" panose="02010600030101010101" pitchFamily="2" charset="-122"/>
              </a:rPr>
              <a:t>显著降低，</a:t>
            </a:r>
            <a:r>
              <a:rPr lang="en-US" altLang="zh-CN" sz="2000" dirty="0">
                <a:solidFill>
                  <a:srgbClr val="C00000"/>
                </a:solidFill>
                <a:latin typeface="宋体" panose="02010600030101010101" pitchFamily="2" charset="-122"/>
              </a:rPr>
              <a:t>FSH</a:t>
            </a:r>
            <a:r>
              <a:rPr lang="zh-CN" altLang="en-US" sz="2000" dirty="0">
                <a:solidFill>
                  <a:srgbClr val="C00000"/>
                </a:solidFill>
                <a:latin typeface="宋体" panose="02010600030101010101" pitchFamily="2" charset="-122"/>
              </a:rPr>
              <a:t>显著升高</a:t>
            </a:r>
            <a:r>
              <a:rPr lang="zh-CN" altLang="en-US" sz="2000" dirty="0">
                <a:solidFill>
                  <a:schemeClr val="accent5"/>
                </a:solidFill>
                <a:latin typeface="宋体" panose="02010600030101010101" pitchFamily="2" charset="-122"/>
              </a:rPr>
              <a:t>。正常组与</a:t>
            </a:r>
            <a:r>
              <a:rPr lang="en-US" altLang="zh-CN" sz="2000" dirty="0">
                <a:solidFill>
                  <a:schemeClr val="accent5"/>
                </a:solidFill>
                <a:latin typeface="宋体" panose="02010600030101010101" pitchFamily="2" charset="-122"/>
              </a:rPr>
              <a:t>OA</a:t>
            </a:r>
            <a:r>
              <a:rPr lang="zh-CN" altLang="en-US" sz="2000" dirty="0">
                <a:solidFill>
                  <a:schemeClr val="accent5"/>
                </a:solidFill>
                <a:latin typeface="宋体" panose="02010600030101010101" pitchFamily="2" charset="-122"/>
              </a:rPr>
              <a:t>组比较无显著差异</a:t>
            </a:r>
            <a:endParaRPr lang="zh-CN" altLang="en-US" sz="2000" dirty="0"/>
          </a:p>
        </p:txBody>
      </p:sp>
      <p:sp>
        <p:nvSpPr>
          <p:cNvPr id="39" name="文本框 38">
            <a:extLst>
              <a:ext uri="{FF2B5EF4-FFF2-40B4-BE49-F238E27FC236}">
                <a16:creationId xmlns:a16="http://schemas.microsoft.com/office/drawing/2014/main" id="{BDA88AAD-943C-47F9-A0CF-E07D967475B1}"/>
              </a:ext>
            </a:extLst>
          </p:cNvPr>
          <p:cNvSpPr txBox="1"/>
          <p:nvPr/>
        </p:nvSpPr>
        <p:spPr>
          <a:xfrm>
            <a:off x="1358284" y="3976365"/>
            <a:ext cx="2247150" cy="369332"/>
          </a:xfrm>
          <a:prstGeom prst="rect">
            <a:avLst/>
          </a:prstGeom>
          <a:noFill/>
        </p:spPr>
        <p:txBody>
          <a:bodyPr wrap="square" rtlCol="0">
            <a:spAutoFit/>
          </a:bodyPr>
          <a:lstStyle/>
          <a:p>
            <a:r>
              <a:rPr lang="en-US" altLang="zh-CN" dirty="0">
                <a:solidFill>
                  <a:srgbClr val="FF0000"/>
                </a:solidFill>
                <a:latin typeface="Times New Roman" panose="02020603050405020304" pitchFamily="18" charset="0"/>
                <a:cs typeface="Times New Roman" panose="02020603050405020304" pitchFamily="18" charset="0"/>
              </a:rPr>
              <a:t>n=40   n=14    n=17</a:t>
            </a:r>
            <a:endParaRPr lang="zh-CN" altLang="en-US" dirty="0">
              <a:solidFill>
                <a:srgbClr val="FF000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8624513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18">
            <a:extLst>
              <a:ext uri="{FF2B5EF4-FFF2-40B4-BE49-F238E27FC236}">
                <a16:creationId xmlns:a16="http://schemas.microsoft.com/office/drawing/2014/main" id="{ADEE226E-F2AA-407D-BE5A-CFB814B6E21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23">
            <a:extLst>
              <a:ext uri="{FF2B5EF4-FFF2-40B4-BE49-F238E27FC236}">
                <a16:creationId xmlns:a16="http://schemas.microsoft.com/office/drawing/2014/main" id="{5EDE37B0-5F14-476C-943B-27F6CAD5A22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a:extLst>
              <a:ext uri="{FF2B5EF4-FFF2-40B4-BE49-F238E27FC236}">
                <a16:creationId xmlns:a16="http://schemas.microsoft.com/office/drawing/2014/main" id="{947E7C18-72C8-4159-8423-05D906CDB1D0}"/>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endParaRPr lang="zh-CN" altLang="en-US" sz="28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nvGrpSpPr>
          <p:cNvPr id="4" name="组合 3">
            <a:extLst>
              <a:ext uri="{FF2B5EF4-FFF2-40B4-BE49-F238E27FC236}">
                <a16:creationId xmlns:a16="http://schemas.microsoft.com/office/drawing/2014/main" id="{62EC9B9E-1505-4390-B348-F5432C989B52}"/>
              </a:ext>
            </a:extLst>
          </p:cNvPr>
          <p:cNvGrpSpPr/>
          <p:nvPr/>
        </p:nvGrpSpPr>
        <p:grpSpPr>
          <a:xfrm>
            <a:off x="410170" y="1725037"/>
            <a:ext cx="12038410" cy="3547472"/>
            <a:chOff x="410170" y="1384077"/>
            <a:chExt cx="12038410" cy="3547472"/>
          </a:xfrm>
        </p:grpSpPr>
        <p:pic>
          <p:nvPicPr>
            <p:cNvPr id="3" name="图片 2">
              <a:extLst>
                <a:ext uri="{FF2B5EF4-FFF2-40B4-BE49-F238E27FC236}">
                  <a16:creationId xmlns:a16="http://schemas.microsoft.com/office/drawing/2014/main" id="{41B3F553-36F1-4F02-9A99-3EE8D66064C4}"/>
                </a:ext>
              </a:extLst>
            </p:cNvPr>
            <p:cNvPicPr>
              <a:picLocks noChangeAspect="1"/>
            </p:cNvPicPr>
            <p:nvPr/>
          </p:nvPicPr>
          <p:blipFill>
            <a:blip r:embed="rId5"/>
            <a:stretch>
              <a:fillRect/>
            </a:stretch>
          </p:blipFill>
          <p:spPr>
            <a:xfrm>
              <a:off x="410170" y="1384077"/>
              <a:ext cx="12038410" cy="3547472"/>
            </a:xfrm>
            <a:prstGeom prst="rect">
              <a:avLst/>
            </a:prstGeom>
          </p:spPr>
        </p:pic>
        <p:sp>
          <p:nvSpPr>
            <p:cNvPr id="7" name="箭头: 下 6">
              <a:extLst>
                <a:ext uri="{FF2B5EF4-FFF2-40B4-BE49-F238E27FC236}">
                  <a16:creationId xmlns:a16="http://schemas.microsoft.com/office/drawing/2014/main" id="{7416BD57-09DE-4B08-BEDA-323B72F9EBE8}"/>
                </a:ext>
              </a:extLst>
            </p:cNvPr>
            <p:cNvSpPr/>
            <p:nvPr/>
          </p:nvSpPr>
          <p:spPr>
            <a:xfrm>
              <a:off x="5205239" y="3328293"/>
              <a:ext cx="145569" cy="360040"/>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8" name="箭头: 下 7">
              <a:extLst>
                <a:ext uri="{FF2B5EF4-FFF2-40B4-BE49-F238E27FC236}">
                  <a16:creationId xmlns:a16="http://schemas.microsoft.com/office/drawing/2014/main" id="{83676CB0-B338-4FB1-864B-12176AD10A8B}"/>
                </a:ext>
              </a:extLst>
            </p:cNvPr>
            <p:cNvSpPr/>
            <p:nvPr/>
          </p:nvSpPr>
          <p:spPr>
            <a:xfrm>
              <a:off x="8670968" y="3328293"/>
              <a:ext cx="145569" cy="360040"/>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9" name="箭头: 下 8">
              <a:extLst>
                <a:ext uri="{FF2B5EF4-FFF2-40B4-BE49-F238E27FC236}">
                  <a16:creationId xmlns:a16="http://schemas.microsoft.com/office/drawing/2014/main" id="{21AF4AC2-563D-4EB1-8EB9-EE9C125604CD}"/>
                </a:ext>
              </a:extLst>
            </p:cNvPr>
            <p:cNvSpPr/>
            <p:nvPr/>
          </p:nvSpPr>
          <p:spPr>
            <a:xfrm flipH="1" flipV="1">
              <a:off x="11685959" y="3328293"/>
              <a:ext cx="145569" cy="360040"/>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sp>
        <p:nvSpPr>
          <p:cNvPr id="5" name="文本框 4">
            <a:extLst>
              <a:ext uri="{FF2B5EF4-FFF2-40B4-BE49-F238E27FC236}">
                <a16:creationId xmlns:a16="http://schemas.microsoft.com/office/drawing/2014/main" id="{1D0FCC3F-027A-4203-BCF4-D9D5ED28EFA6}"/>
              </a:ext>
            </a:extLst>
          </p:cNvPr>
          <p:cNvSpPr txBox="1"/>
          <p:nvPr/>
        </p:nvSpPr>
        <p:spPr>
          <a:xfrm>
            <a:off x="733423" y="1123047"/>
            <a:ext cx="11366279" cy="477054"/>
          </a:xfrm>
          <a:prstGeom prst="rect">
            <a:avLst/>
          </a:prstGeom>
          <a:noFill/>
        </p:spPr>
        <p:txBody>
          <a:bodyPr wrap="square" rtlCol="0">
            <a:spAutoFit/>
          </a:bodyPr>
          <a:lstStyle/>
          <a:p>
            <a:pPr algn="ctr"/>
            <a:r>
              <a:rPr lang="zh-CN" altLang="en-US" sz="2400" b="1" dirty="0">
                <a:solidFill>
                  <a:srgbClr val="002060"/>
                </a:solidFill>
                <a:latin typeface="宋体" panose="02010600030101010101" pitchFamily="2" charset="-122"/>
                <a:cs typeface="+mn-ea"/>
              </a:rPr>
              <a:t>血清</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在</a:t>
            </a:r>
            <a:r>
              <a:rPr lang="en-US" altLang="zh-CN" sz="2400" b="1" dirty="0">
                <a:solidFill>
                  <a:srgbClr val="002060"/>
                </a:solidFill>
                <a:latin typeface="宋体" panose="02010600030101010101" pitchFamily="2" charset="-122"/>
                <a:cs typeface="+mn-ea"/>
                <a:sym typeface="Arial" panose="020B0604020202020204" pitchFamily="34" charset="0"/>
              </a:rPr>
              <a:t>OA</a:t>
            </a:r>
            <a:r>
              <a:rPr lang="zh-CN" altLang="en-US" sz="2400" b="1" dirty="0">
                <a:solidFill>
                  <a:srgbClr val="002060"/>
                </a:solidFill>
                <a:latin typeface="宋体" panose="02010600030101010101" pitchFamily="2" charset="-122"/>
                <a:cs typeface="+mn-ea"/>
                <a:sym typeface="Arial" panose="020B0604020202020204" pitchFamily="34" charset="0"/>
              </a:rPr>
              <a:t>与</a:t>
            </a:r>
            <a:r>
              <a:rPr lang="en-US" altLang="zh-CN" sz="2400" b="1" dirty="0">
                <a:solidFill>
                  <a:srgbClr val="002060"/>
                </a:solidFill>
                <a:latin typeface="宋体" panose="02010600030101010101" pitchFamily="2" charset="-122"/>
                <a:cs typeface="+mn-ea"/>
                <a:sym typeface="Arial" panose="020B0604020202020204" pitchFamily="34" charset="0"/>
              </a:rPr>
              <a:t>NOA</a:t>
            </a:r>
            <a:r>
              <a:rPr lang="zh-CN" altLang="en-US" sz="2400" b="1" dirty="0">
                <a:solidFill>
                  <a:srgbClr val="002060"/>
                </a:solidFill>
                <a:latin typeface="宋体" panose="02010600030101010101" pitchFamily="2" charset="-122"/>
                <a:cs typeface="+mn-ea"/>
                <a:sym typeface="Arial" panose="020B0604020202020204" pitchFamily="34" charset="0"/>
              </a:rPr>
              <a:t>的鉴别诊断中的作用</a:t>
            </a:r>
          </a:p>
        </p:txBody>
      </p:sp>
      <p:sp>
        <p:nvSpPr>
          <p:cNvPr id="13" name="Text Box 9">
            <a:extLst>
              <a:ext uri="{FF2B5EF4-FFF2-40B4-BE49-F238E27FC236}">
                <a16:creationId xmlns:a16="http://schemas.microsoft.com/office/drawing/2014/main" id="{24E4E083-7B62-4C45-9D4A-66136FD47484}"/>
              </a:ext>
            </a:extLst>
          </p:cNvPr>
          <p:cNvSpPr txBox="1">
            <a:spLocks noChangeArrowheads="1"/>
          </p:cNvSpPr>
          <p:nvPr/>
        </p:nvSpPr>
        <p:spPr bwMode="auto">
          <a:xfrm>
            <a:off x="9933147" y="1200904"/>
            <a:ext cx="2515433" cy="307777"/>
          </a:xfrm>
          <a:prstGeom prst="rect">
            <a:avLst/>
          </a:prstGeom>
          <a:noFill/>
          <a:ln w="9525">
            <a:noFill/>
            <a:miter lim="800000"/>
            <a:headEnd/>
            <a:tailEnd/>
          </a:ln>
        </p:spPr>
        <p:txBody>
          <a:bodyPr wrap="none">
            <a:spAutoFit/>
          </a:bodyPr>
          <a:lstStyle/>
          <a:p>
            <a:pPr algn="r" eaLnBrk="0" hangingPunct="0"/>
            <a:r>
              <a:rPr lang="zh-CN" altLang="en-US" sz="1400" i="1" dirty="0"/>
              <a:t>熊哲 等</a:t>
            </a:r>
            <a:r>
              <a:rPr lang="fr-FR" altLang="zh-CN" sz="1400" i="1" dirty="0"/>
              <a:t>.</a:t>
            </a:r>
            <a:r>
              <a:rPr lang="zh-CN" altLang="en-US" sz="1400" i="1" dirty="0"/>
              <a:t>中华男科学杂志</a:t>
            </a:r>
            <a:r>
              <a:rPr lang="en-US" altLang="zh-CN" sz="1400" i="1" dirty="0"/>
              <a:t>.</a:t>
            </a:r>
            <a:r>
              <a:rPr lang="zh-CN" altLang="en-US" sz="1400" i="1" dirty="0"/>
              <a:t> </a:t>
            </a:r>
            <a:r>
              <a:rPr lang="fr-FR" altLang="zh-CN" sz="1400" i="1" dirty="0"/>
              <a:t>2019</a:t>
            </a:r>
          </a:p>
        </p:txBody>
      </p:sp>
      <p:grpSp>
        <p:nvGrpSpPr>
          <p:cNvPr id="14" name="组合 13">
            <a:extLst>
              <a:ext uri="{FF2B5EF4-FFF2-40B4-BE49-F238E27FC236}">
                <a16:creationId xmlns:a16="http://schemas.microsoft.com/office/drawing/2014/main" id="{49A706E1-6C2A-4A08-86FA-CF8F7235029E}"/>
              </a:ext>
            </a:extLst>
          </p:cNvPr>
          <p:cNvGrpSpPr/>
          <p:nvPr/>
        </p:nvGrpSpPr>
        <p:grpSpPr>
          <a:xfrm>
            <a:off x="1356708" y="5595369"/>
            <a:ext cx="8846084" cy="1271497"/>
            <a:chOff x="1173403" y="2276111"/>
            <a:chExt cx="8846084" cy="1271497"/>
          </a:xfrm>
        </p:grpSpPr>
        <p:sp>
          <p:nvSpPr>
            <p:cNvPr id="15" name="左大括号 14">
              <a:extLst>
                <a:ext uri="{FF2B5EF4-FFF2-40B4-BE49-F238E27FC236}">
                  <a16:creationId xmlns:a16="http://schemas.microsoft.com/office/drawing/2014/main" id="{A1CDEF36-92D5-4B6C-B428-69FFC07BB44B}"/>
                </a:ext>
              </a:extLst>
            </p:cNvPr>
            <p:cNvSpPr/>
            <p:nvPr/>
          </p:nvSpPr>
          <p:spPr>
            <a:xfrm>
              <a:off x="2468935" y="2351463"/>
              <a:ext cx="144016" cy="1120846"/>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2000"/>
            </a:p>
          </p:txBody>
        </p:sp>
        <p:sp>
          <p:nvSpPr>
            <p:cNvPr id="16" name="文本框 15">
              <a:extLst>
                <a:ext uri="{FF2B5EF4-FFF2-40B4-BE49-F238E27FC236}">
                  <a16:creationId xmlns:a16="http://schemas.microsoft.com/office/drawing/2014/main" id="{20D6D88C-9FA4-49BF-8F4F-9D3C016572CE}"/>
                </a:ext>
              </a:extLst>
            </p:cNvPr>
            <p:cNvSpPr txBox="1"/>
            <p:nvPr/>
          </p:nvSpPr>
          <p:spPr>
            <a:xfrm>
              <a:off x="1173403" y="2727220"/>
              <a:ext cx="1296144" cy="400110"/>
            </a:xfrm>
            <a:prstGeom prst="rect">
              <a:avLst/>
            </a:prstGeom>
            <a:noFill/>
          </p:spPr>
          <p:txBody>
            <a:bodyPr wrap="square" rtlCol="0">
              <a:spAutoFit/>
            </a:bodyPr>
            <a:lstStyle/>
            <a:p>
              <a:r>
                <a:rPr lang="zh-CN" altLang="en-US" sz="2000" b="1" dirty="0">
                  <a:solidFill>
                    <a:srgbClr val="002060"/>
                  </a:solidFill>
                  <a:latin typeface="Times New Roman" pitchFamily="18" charset="0"/>
                  <a:ea typeface="楷体" pitchFamily="49" charset="-122"/>
                  <a:cs typeface="Times New Roman" pitchFamily="18" charset="0"/>
                </a:rPr>
                <a:t>无精子症</a:t>
              </a:r>
            </a:p>
          </p:txBody>
        </p:sp>
        <p:sp>
          <p:nvSpPr>
            <p:cNvPr id="17" name="矩形 16">
              <a:extLst>
                <a:ext uri="{FF2B5EF4-FFF2-40B4-BE49-F238E27FC236}">
                  <a16:creationId xmlns:a16="http://schemas.microsoft.com/office/drawing/2014/main" id="{4EA9CF17-3EA5-4834-AB03-8A4D6CEE9B53}"/>
                </a:ext>
              </a:extLst>
            </p:cNvPr>
            <p:cNvSpPr/>
            <p:nvPr/>
          </p:nvSpPr>
          <p:spPr>
            <a:xfrm>
              <a:off x="2684959" y="2279531"/>
              <a:ext cx="1779654"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FSH</a:t>
              </a:r>
              <a:r>
                <a:rPr lang="zh-CN" altLang="en-US" sz="2000" b="1" dirty="0">
                  <a:solidFill>
                    <a:srgbClr val="002060"/>
                  </a:solidFill>
                  <a:latin typeface="幼圆" pitchFamily="49" charset="-122"/>
                  <a:ea typeface="幼圆" pitchFamily="49" charset="-122"/>
                  <a:cs typeface="Times New Roman" pitchFamily="18" charset="0"/>
                </a:rPr>
                <a:t>正常</a:t>
              </a:r>
              <a:r>
                <a:rPr lang="zh-CN" altLang="en-US" sz="2000" b="1" dirty="0">
                  <a:solidFill>
                    <a:srgbClr val="002060"/>
                  </a:solidFill>
                  <a:latin typeface="Times New Roman" pitchFamily="18" charset="0"/>
                  <a:ea typeface="楷体" pitchFamily="49" charset="-122"/>
                  <a:cs typeface="Times New Roman" pitchFamily="18" charset="0"/>
                </a:rPr>
                <a:t> </a:t>
              </a:r>
              <a:endParaRPr lang="zh-CN" altLang="en-US" sz="2000" dirty="0"/>
            </a:p>
          </p:txBody>
        </p:sp>
        <p:sp>
          <p:nvSpPr>
            <p:cNvPr id="18" name="矩形 17">
              <a:extLst>
                <a:ext uri="{FF2B5EF4-FFF2-40B4-BE49-F238E27FC236}">
                  <a16:creationId xmlns:a16="http://schemas.microsoft.com/office/drawing/2014/main" id="{B4B1DFB7-C937-4A47-84FF-E23132F8BE27}"/>
                </a:ext>
              </a:extLst>
            </p:cNvPr>
            <p:cNvSpPr/>
            <p:nvPr/>
          </p:nvSpPr>
          <p:spPr>
            <a:xfrm>
              <a:off x="2684959" y="3147498"/>
              <a:ext cx="1585690"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FSH </a:t>
              </a:r>
              <a:r>
                <a:rPr lang="zh-CN" altLang="en-US" sz="2000" b="1" dirty="0">
                  <a:solidFill>
                    <a:srgbClr val="002060"/>
                  </a:solidFill>
                  <a:latin typeface="幼圆" pitchFamily="49" charset="-122"/>
                  <a:ea typeface="幼圆" pitchFamily="49" charset="-122"/>
                  <a:cs typeface="Times New Roman" pitchFamily="18" charset="0"/>
                </a:rPr>
                <a:t>↑</a:t>
              </a:r>
              <a:r>
                <a:rPr lang="zh-CN" altLang="en-US" sz="2000" b="1" dirty="0">
                  <a:solidFill>
                    <a:srgbClr val="002060"/>
                  </a:solidFill>
                  <a:latin typeface="Times New Roman" pitchFamily="18" charset="0"/>
                  <a:ea typeface="楷体" pitchFamily="49" charset="-122"/>
                  <a:cs typeface="Times New Roman" pitchFamily="18" charset="0"/>
                </a:rPr>
                <a:t> </a:t>
              </a:r>
              <a:endParaRPr lang="zh-CN" altLang="en-US" sz="2000" dirty="0"/>
            </a:p>
          </p:txBody>
        </p:sp>
        <p:sp>
          <p:nvSpPr>
            <p:cNvPr id="19" name="矩形 18">
              <a:extLst>
                <a:ext uri="{FF2B5EF4-FFF2-40B4-BE49-F238E27FC236}">
                  <a16:creationId xmlns:a16="http://schemas.microsoft.com/office/drawing/2014/main" id="{22719DAA-C86C-4792-BFBB-EDEF2724FBF0}"/>
                </a:ext>
              </a:extLst>
            </p:cNvPr>
            <p:cNvSpPr/>
            <p:nvPr/>
          </p:nvSpPr>
          <p:spPr>
            <a:xfrm>
              <a:off x="4485159" y="3107577"/>
              <a:ext cx="1806905"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INH B </a:t>
              </a:r>
              <a:r>
                <a:rPr lang="zh-CN" altLang="en-US" sz="2000" b="1" dirty="0">
                  <a:solidFill>
                    <a:srgbClr val="002060"/>
                  </a:solidFill>
                  <a:latin typeface="幼圆" pitchFamily="49" charset="-122"/>
                  <a:ea typeface="幼圆" pitchFamily="49" charset="-122"/>
                  <a:cs typeface="Times New Roman" pitchFamily="18" charset="0"/>
                </a:rPr>
                <a:t>↓</a:t>
              </a:r>
              <a:r>
                <a:rPr lang="zh-CN" altLang="en-US" sz="2000" b="1" dirty="0">
                  <a:solidFill>
                    <a:srgbClr val="002060"/>
                  </a:solidFill>
                  <a:latin typeface="Times New Roman" pitchFamily="18" charset="0"/>
                  <a:ea typeface="楷体" pitchFamily="49" charset="-122"/>
                  <a:cs typeface="Times New Roman" pitchFamily="18" charset="0"/>
                </a:rPr>
                <a:t> </a:t>
              </a:r>
              <a:endParaRPr lang="zh-CN" altLang="en-US" sz="2000" dirty="0"/>
            </a:p>
          </p:txBody>
        </p:sp>
        <p:sp>
          <p:nvSpPr>
            <p:cNvPr id="20" name="矩形 19">
              <a:extLst>
                <a:ext uri="{FF2B5EF4-FFF2-40B4-BE49-F238E27FC236}">
                  <a16:creationId xmlns:a16="http://schemas.microsoft.com/office/drawing/2014/main" id="{00174477-EB69-4077-993E-72FAD55B98B1}"/>
                </a:ext>
              </a:extLst>
            </p:cNvPr>
            <p:cNvSpPr/>
            <p:nvPr/>
          </p:nvSpPr>
          <p:spPr>
            <a:xfrm>
              <a:off x="6429375" y="3147498"/>
              <a:ext cx="1713931"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AMH </a:t>
              </a:r>
              <a:r>
                <a:rPr lang="zh-CN" altLang="en-US" sz="2000" b="1" dirty="0">
                  <a:solidFill>
                    <a:srgbClr val="002060"/>
                  </a:solidFill>
                  <a:latin typeface="幼圆" pitchFamily="49" charset="-122"/>
                  <a:ea typeface="幼圆" pitchFamily="49" charset="-122"/>
                  <a:cs typeface="Times New Roman" pitchFamily="18" charset="0"/>
                </a:rPr>
                <a:t>↓</a:t>
              </a:r>
              <a:r>
                <a:rPr lang="zh-CN" altLang="en-US" sz="2000" b="1" dirty="0">
                  <a:solidFill>
                    <a:srgbClr val="002060"/>
                  </a:solidFill>
                  <a:latin typeface="Times New Roman" pitchFamily="18" charset="0"/>
                  <a:ea typeface="楷体" pitchFamily="49" charset="-122"/>
                  <a:cs typeface="Times New Roman" pitchFamily="18" charset="0"/>
                </a:rPr>
                <a:t> </a:t>
              </a:r>
              <a:endParaRPr lang="zh-CN" altLang="en-US" sz="2000" dirty="0"/>
            </a:p>
          </p:txBody>
        </p:sp>
        <p:sp>
          <p:nvSpPr>
            <p:cNvPr id="21" name="矩形 20">
              <a:extLst>
                <a:ext uri="{FF2B5EF4-FFF2-40B4-BE49-F238E27FC236}">
                  <a16:creationId xmlns:a16="http://schemas.microsoft.com/office/drawing/2014/main" id="{6ACBCF19-3582-4037-920B-F8761A91B5E1}"/>
                </a:ext>
              </a:extLst>
            </p:cNvPr>
            <p:cNvSpPr/>
            <p:nvPr/>
          </p:nvSpPr>
          <p:spPr>
            <a:xfrm>
              <a:off x="9264152" y="3147498"/>
              <a:ext cx="755335" cy="400110"/>
            </a:xfrm>
            <a:prstGeom prst="rect">
              <a:avLst/>
            </a:prstGeom>
          </p:spPr>
          <p:txBody>
            <a:bodyPr wrap="none">
              <a:spAutoFit/>
            </a:bodyPr>
            <a:lstStyle/>
            <a:p>
              <a:r>
                <a:rPr lang="en-US" altLang="zh-CN" sz="2000" b="1" dirty="0">
                  <a:solidFill>
                    <a:srgbClr val="002060"/>
                  </a:solidFill>
                  <a:latin typeface="Times New Roman" pitchFamily="18" charset="0"/>
                  <a:ea typeface="楷体" pitchFamily="49" charset="-122"/>
                  <a:cs typeface="Times New Roman" pitchFamily="18" charset="0"/>
                </a:rPr>
                <a:t>NOA</a:t>
              </a:r>
              <a:endParaRPr lang="zh-CN" altLang="en-US" sz="2000" dirty="0"/>
            </a:p>
          </p:txBody>
        </p:sp>
        <p:sp>
          <p:nvSpPr>
            <p:cNvPr id="22" name="矩形 21">
              <a:extLst>
                <a:ext uri="{FF2B5EF4-FFF2-40B4-BE49-F238E27FC236}">
                  <a16:creationId xmlns:a16="http://schemas.microsoft.com/office/drawing/2014/main" id="{EA02B6ED-ADED-4219-A7AE-F34A738C67EF}"/>
                </a:ext>
              </a:extLst>
            </p:cNvPr>
            <p:cNvSpPr/>
            <p:nvPr/>
          </p:nvSpPr>
          <p:spPr>
            <a:xfrm>
              <a:off x="4485159" y="2276111"/>
              <a:ext cx="1872629"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INHB</a:t>
              </a:r>
              <a:r>
                <a:rPr lang="zh-CN" altLang="en-US" sz="2000" b="1" dirty="0">
                  <a:solidFill>
                    <a:srgbClr val="002060"/>
                  </a:solidFill>
                  <a:latin typeface="Times New Roman" pitchFamily="18" charset="0"/>
                  <a:ea typeface="楷体" pitchFamily="49" charset="-122"/>
                  <a:cs typeface="Times New Roman" pitchFamily="18" charset="0"/>
                </a:rPr>
                <a:t>正常</a:t>
              </a:r>
              <a:endParaRPr lang="zh-CN" altLang="en-US" sz="2000" dirty="0"/>
            </a:p>
          </p:txBody>
        </p:sp>
        <p:sp>
          <p:nvSpPr>
            <p:cNvPr id="23" name="矩形 22">
              <a:extLst>
                <a:ext uri="{FF2B5EF4-FFF2-40B4-BE49-F238E27FC236}">
                  <a16:creationId xmlns:a16="http://schemas.microsoft.com/office/drawing/2014/main" id="{1BD9074F-7B70-4FE2-B79D-3795D49FFC29}"/>
                </a:ext>
              </a:extLst>
            </p:cNvPr>
            <p:cNvSpPr/>
            <p:nvPr/>
          </p:nvSpPr>
          <p:spPr>
            <a:xfrm>
              <a:off x="6429375" y="2283433"/>
              <a:ext cx="1843774" cy="400110"/>
            </a:xfrm>
            <a:prstGeom prst="rect">
              <a:avLst/>
            </a:prstGeom>
          </p:spPr>
          <p:txBody>
            <a:bodyPr wrap="none">
              <a:spAutoFit/>
            </a:bodyPr>
            <a:lstStyle/>
            <a:p>
              <a:r>
                <a:rPr lang="zh-CN" altLang="en-US" sz="2000" b="1" dirty="0">
                  <a:solidFill>
                    <a:srgbClr val="002060"/>
                  </a:solidFill>
                  <a:latin typeface="Times New Roman" pitchFamily="18" charset="0"/>
                  <a:ea typeface="楷体" pitchFamily="49" charset="-122"/>
                  <a:cs typeface="Times New Roman" pitchFamily="18" charset="0"/>
                </a:rPr>
                <a:t>血清</a:t>
              </a:r>
              <a:r>
                <a:rPr lang="en-US" altLang="zh-CN" sz="2000" b="1" dirty="0">
                  <a:solidFill>
                    <a:srgbClr val="002060"/>
                  </a:solidFill>
                  <a:latin typeface="Times New Roman" pitchFamily="18" charset="0"/>
                  <a:ea typeface="楷体" pitchFamily="49" charset="-122"/>
                  <a:cs typeface="Times New Roman" pitchFamily="18" charset="0"/>
                </a:rPr>
                <a:t>AMH</a:t>
              </a:r>
              <a:r>
                <a:rPr lang="zh-CN" altLang="en-US" sz="2000" b="1" dirty="0">
                  <a:solidFill>
                    <a:srgbClr val="002060"/>
                  </a:solidFill>
                  <a:latin typeface="Times New Roman" pitchFamily="18" charset="0"/>
                  <a:ea typeface="楷体" pitchFamily="49" charset="-122"/>
                  <a:cs typeface="Times New Roman" pitchFamily="18" charset="0"/>
                </a:rPr>
                <a:t>正常</a:t>
              </a:r>
              <a:endParaRPr lang="zh-CN" altLang="en-US" sz="2000" dirty="0"/>
            </a:p>
          </p:txBody>
        </p:sp>
        <p:sp>
          <p:nvSpPr>
            <p:cNvPr id="24" name="矩形 23">
              <a:extLst>
                <a:ext uri="{FF2B5EF4-FFF2-40B4-BE49-F238E27FC236}">
                  <a16:creationId xmlns:a16="http://schemas.microsoft.com/office/drawing/2014/main" id="{4CA7E605-631D-494B-93A2-D95A85DE8F8A}"/>
                </a:ext>
              </a:extLst>
            </p:cNvPr>
            <p:cNvSpPr/>
            <p:nvPr/>
          </p:nvSpPr>
          <p:spPr>
            <a:xfrm>
              <a:off x="9264152" y="2276111"/>
              <a:ext cx="569387" cy="400110"/>
            </a:xfrm>
            <a:prstGeom prst="rect">
              <a:avLst/>
            </a:prstGeom>
          </p:spPr>
          <p:txBody>
            <a:bodyPr wrap="none">
              <a:spAutoFit/>
            </a:bodyPr>
            <a:lstStyle/>
            <a:p>
              <a:r>
                <a:rPr lang="en-US" altLang="zh-CN" sz="2000" b="1" dirty="0">
                  <a:solidFill>
                    <a:srgbClr val="002060"/>
                  </a:solidFill>
                  <a:latin typeface="Times New Roman" pitchFamily="18" charset="0"/>
                  <a:ea typeface="楷体" pitchFamily="49" charset="-122"/>
                  <a:cs typeface="Times New Roman" pitchFamily="18" charset="0"/>
                </a:rPr>
                <a:t>OA</a:t>
              </a:r>
              <a:endParaRPr lang="zh-CN" altLang="en-US" sz="2000" dirty="0"/>
            </a:p>
          </p:txBody>
        </p:sp>
        <p:sp>
          <p:nvSpPr>
            <p:cNvPr id="25" name="箭头: 右 24">
              <a:extLst>
                <a:ext uri="{FF2B5EF4-FFF2-40B4-BE49-F238E27FC236}">
                  <a16:creationId xmlns:a16="http://schemas.microsoft.com/office/drawing/2014/main" id="{A3896EA7-0960-4BE9-A805-785A647BB698}"/>
                </a:ext>
              </a:extLst>
            </p:cNvPr>
            <p:cNvSpPr/>
            <p:nvPr/>
          </p:nvSpPr>
          <p:spPr>
            <a:xfrm>
              <a:off x="8445599" y="2351749"/>
              <a:ext cx="720095" cy="219346"/>
            </a:xfrm>
            <a:prstGeom prst="rightArrow">
              <a:avLst/>
            </a:prstGeom>
            <a:solidFill>
              <a:srgbClr val="FBCDB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6" name="箭头: 右 25">
              <a:extLst>
                <a:ext uri="{FF2B5EF4-FFF2-40B4-BE49-F238E27FC236}">
                  <a16:creationId xmlns:a16="http://schemas.microsoft.com/office/drawing/2014/main" id="{63D92075-5A4F-475B-AB99-87968ABF90B3}"/>
                </a:ext>
              </a:extLst>
            </p:cNvPr>
            <p:cNvSpPr/>
            <p:nvPr/>
          </p:nvSpPr>
          <p:spPr>
            <a:xfrm>
              <a:off x="8445599" y="3232672"/>
              <a:ext cx="720095" cy="219346"/>
            </a:xfrm>
            <a:prstGeom prst="rightArrow">
              <a:avLst/>
            </a:prstGeom>
            <a:solidFill>
              <a:srgbClr val="FBCDBE">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Tree>
    <p:extLst>
      <p:ext uri="{BB962C8B-B14F-4D97-AF65-F5344CB8AC3E}">
        <p14:creationId xmlns:p14="http://schemas.microsoft.com/office/powerpoint/2010/main" val="244865097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18">
            <a:extLst>
              <a:ext uri="{FF2B5EF4-FFF2-40B4-BE49-F238E27FC236}">
                <a16:creationId xmlns:a16="http://schemas.microsoft.com/office/drawing/2014/main" id="{ADEE226E-F2AA-407D-BE5A-CFB814B6E21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23">
            <a:extLst>
              <a:ext uri="{FF2B5EF4-FFF2-40B4-BE49-F238E27FC236}">
                <a16:creationId xmlns:a16="http://schemas.microsoft.com/office/drawing/2014/main" id="{5EDE37B0-5F14-476C-943B-27F6CAD5A22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a:extLst>
              <a:ext uri="{FF2B5EF4-FFF2-40B4-BE49-F238E27FC236}">
                <a16:creationId xmlns:a16="http://schemas.microsoft.com/office/drawing/2014/main" id="{947E7C18-72C8-4159-8423-05D906CDB1D0}"/>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endParaRPr lang="zh-CN" altLang="en-US" sz="28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文本框 4">
            <a:extLst>
              <a:ext uri="{FF2B5EF4-FFF2-40B4-BE49-F238E27FC236}">
                <a16:creationId xmlns:a16="http://schemas.microsoft.com/office/drawing/2014/main" id="{1D0FCC3F-027A-4203-BCF4-D9D5ED28EFA6}"/>
              </a:ext>
            </a:extLst>
          </p:cNvPr>
          <p:cNvSpPr txBox="1"/>
          <p:nvPr/>
        </p:nvSpPr>
        <p:spPr>
          <a:xfrm>
            <a:off x="967752" y="1096045"/>
            <a:ext cx="11366279" cy="477054"/>
          </a:xfrm>
          <a:prstGeom prst="rect">
            <a:avLst/>
          </a:prstGeom>
          <a:noFill/>
        </p:spPr>
        <p:txBody>
          <a:bodyPr wrap="square" rtlCol="0">
            <a:spAutoFit/>
          </a:bodyPr>
          <a:lstStyle/>
          <a:p>
            <a:pPr algn="ctr"/>
            <a:r>
              <a:rPr lang="zh-CN" altLang="en-US" sz="2500" b="1" dirty="0">
                <a:solidFill>
                  <a:srgbClr val="C00000"/>
                </a:solidFill>
                <a:latin typeface="宋体" panose="02010600030101010101" pitchFamily="2" charset="-122"/>
              </a:rPr>
              <a:t>动态的</a:t>
            </a:r>
            <a:r>
              <a:rPr lang="zh-CN" altLang="en-US" sz="2400" b="1" dirty="0">
                <a:solidFill>
                  <a:srgbClr val="002060"/>
                </a:solidFill>
                <a:latin typeface="宋体" panose="02010600030101010101" pitchFamily="2" charset="-122"/>
                <a:cs typeface="+mn-ea"/>
              </a:rPr>
              <a:t>血清</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水平在</a:t>
            </a:r>
            <a:r>
              <a:rPr lang="en-US" altLang="zh-CN" sz="2400" b="1" dirty="0">
                <a:solidFill>
                  <a:srgbClr val="002060"/>
                </a:solidFill>
                <a:latin typeface="宋体" panose="02010600030101010101" pitchFamily="2" charset="-122"/>
                <a:cs typeface="+mn-ea"/>
                <a:sym typeface="Arial" panose="020B0604020202020204" pitchFamily="34" charset="0"/>
              </a:rPr>
              <a:t>NOA</a:t>
            </a:r>
            <a:r>
              <a:rPr lang="zh-CN" altLang="en-US" sz="2400" b="1" dirty="0">
                <a:solidFill>
                  <a:srgbClr val="002060"/>
                </a:solidFill>
                <a:latin typeface="宋体" panose="02010600030101010101" pitchFamily="2" charset="-122"/>
                <a:cs typeface="+mn-ea"/>
                <a:sym typeface="Arial" panose="020B0604020202020204" pitchFamily="34" charset="0"/>
              </a:rPr>
              <a:t>的鉴别诊断中的作用</a:t>
            </a:r>
          </a:p>
        </p:txBody>
      </p:sp>
      <p:sp>
        <p:nvSpPr>
          <p:cNvPr id="13" name="Text Box 9">
            <a:extLst>
              <a:ext uri="{FF2B5EF4-FFF2-40B4-BE49-F238E27FC236}">
                <a16:creationId xmlns:a16="http://schemas.microsoft.com/office/drawing/2014/main" id="{24E4E083-7B62-4C45-9D4A-66136FD47484}"/>
              </a:ext>
            </a:extLst>
          </p:cNvPr>
          <p:cNvSpPr txBox="1">
            <a:spLocks noChangeArrowheads="1"/>
          </p:cNvSpPr>
          <p:nvPr/>
        </p:nvSpPr>
        <p:spPr bwMode="auto">
          <a:xfrm>
            <a:off x="10101783" y="6908948"/>
            <a:ext cx="2515433" cy="307777"/>
          </a:xfrm>
          <a:prstGeom prst="rect">
            <a:avLst/>
          </a:prstGeom>
          <a:noFill/>
          <a:ln w="9525">
            <a:noFill/>
            <a:miter lim="800000"/>
            <a:headEnd/>
            <a:tailEnd/>
          </a:ln>
        </p:spPr>
        <p:txBody>
          <a:bodyPr wrap="none">
            <a:spAutoFit/>
          </a:bodyPr>
          <a:lstStyle/>
          <a:p>
            <a:pPr algn="r" eaLnBrk="0" hangingPunct="0"/>
            <a:r>
              <a:rPr lang="zh-CN" altLang="en-US" sz="1400" i="1" dirty="0"/>
              <a:t>熊哲 等</a:t>
            </a:r>
            <a:r>
              <a:rPr lang="fr-FR" altLang="zh-CN" sz="1400" i="1" dirty="0"/>
              <a:t>.</a:t>
            </a:r>
            <a:r>
              <a:rPr lang="zh-CN" altLang="en-US" sz="1400" i="1" dirty="0"/>
              <a:t>中华男科学杂志</a:t>
            </a:r>
            <a:r>
              <a:rPr lang="en-US" altLang="zh-CN" sz="1400" i="1" dirty="0"/>
              <a:t>.</a:t>
            </a:r>
            <a:r>
              <a:rPr lang="zh-CN" altLang="en-US" sz="1400" i="1" dirty="0"/>
              <a:t> </a:t>
            </a:r>
            <a:r>
              <a:rPr lang="fr-FR" altLang="zh-CN" sz="1400" i="1" dirty="0"/>
              <a:t>2019</a:t>
            </a:r>
          </a:p>
        </p:txBody>
      </p:sp>
      <p:pic>
        <p:nvPicPr>
          <p:cNvPr id="2" name="图片 1">
            <a:extLst>
              <a:ext uri="{FF2B5EF4-FFF2-40B4-BE49-F238E27FC236}">
                <a16:creationId xmlns:a16="http://schemas.microsoft.com/office/drawing/2014/main" id="{52B412DD-8E3C-4ADC-9A9C-7478E1020D9D}"/>
              </a:ext>
            </a:extLst>
          </p:cNvPr>
          <p:cNvPicPr>
            <a:picLocks noChangeAspect="1"/>
          </p:cNvPicPr>
          <p:nvPr/>
        </p:nvPicPr>
        <p:blipFill>
          <a:blip r:embed="rId5"/>
          <a:stretch>
            <a:fillRect/>
          </a:stretch>
        </p:blipFill>
        <p:spPr>
          <a:xfrm>
            <a:off x="2108895" y="1528093"/>
            <a:ext cx="8202280" cy="3612703"/>
          </a:xfrm>
          <a:prstGeom prst="rect">
            <a:avLst/>
          </a:prstGeom>
        </p:spPr>
      </p:pic>
      <p:sp>
        <p:nvSpPr>
          <p:cNvPr id="27" name="矩形: 圆角 26">
            <a:extLst>
              <a:ext uri="{FF2B5EF4-FFF2-40B4-BE49-F238E27FC236}">
                <a16:creationId xmlns:a16="http://schemas.microsoft.com/office/drawing/2014/main" id="{420679AB-8A77-441D-9149-5362403A6AF4}"/>
              </a:ext>
            </a:extLst>
          </p:cNvPr>
          <p:cNvSpPr/>
          <p:nvPr/>
        </p:nvSpPr>
        <p:spPr>
          <a:xfrm>
            <a:off x="967752" y="5276921"/>
            <a:ext cx="11199054" cy="1579764"/>
          </a:xfrm>
          <a:prstGeom prst="roundRect">
            <a:avLst/>
          </a:prstGeom>
          <a:solidFill>
            <a:srgbClr val="D9D9D9">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nSpc>
                <a:spcPct val="130000"/>
              </a:lnSpc>
              <a:buFont typeface="Arial" panose="020B0604020202020204" pitchFamily="34" charset="0"/>
              <a:buChar char="•"/>
            </a:pPr>
            <a:r>
              <a:rPr lang="zh-CN" altLang="en-US" sz="2000" dirty="0">
                <a:solidFill>
                  <a:schemeClr val="accent5"/>
                </a:solidFill>
                <a:latin typeface="宋体" panose="02010600030101010101" pitchFamily="2" charset="-122"/>
                <a:ea typeface="宋体" panose="02010600030101010101" pitchFamily="2" charset="-122"/>
              </a:rPr>
              <a:t>拟通过外源</a:t>
            </a:r>
            <a:r>
              <a:rPr lang="en-US" altLang="zh-CN" sz="2000" dirty="0">
                <a:solidFill>
                  <a:schemeClr val="accent5"/>
                </a:solidFill>
                <a:latin typeface="宋体" panose="02010600030101010101" pitchFamily="2" charset="-122"/>
                <a:ea typeface="宋体" panose="02010600030101010101" pitchFamily="2" charset="-122"/>
              </a:rPr>
              <a:t>FSH</a:t>
            </a:r>
            <a:r>
              <a:rPr lang="zh-CN" altLang="en-US" sz="2000" dirty="0">
                <a:solidFill>
                  <a:schemeClr val="accent5"/>
                </a:solidFill>
                <a:latin typeface="宋体" panose="02010600030101010101" pitchFamily="2" charset="-122"/>
                <a:ea typeface="宋体" panose="02010600030101010101" pitchFamily="2" charset="-122"/>
              </a:rPr>
              <a:t>刺激改变血清的</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水平，观察刺激的</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水平是否比基础水平更能鉴别</a:t>
            </a:r>
            <a:r>
              <a:rPr lang="en-US" altLang="zh-CN" sz="2000" dirty="0">
                <a:solidFill>
                  <a:schemeClr val="accent5"/>
                </a:solidFill>
                <a:latin typeface="宋体" panose="02010600030101010101" pitchFamily="2" charset="-122"/>
                <a:ea typeface="宋体" panose="02010600030101010101" pitchFamily="2" charset="-122"/>
              </a:rPr>
              <a:t>NOA</a:t>
            </a:r>
            <a:r>
              <a:rPr lang="zh-CN" altLang="en-US" sz="2000" dirty="0">
                <a:solidFill>
                  <a:schemeClr val="accent5"/>
                </a:solidFill>
                <a:latin typeface="宋体" panose="02010600030101010101" pitchFamily="2" charset="-122"/>
                <a:ea typeface="宋体" panose="02010600030101010101" pitchFamily="2" charset="-122"/>
              </a:rPr>
              <a:t>。</a:t>
            </a:r>
            <a:endParaRPr lang="en-US" altLang="zh-CN" sz="2000" dirty="0">
              <a:solidFill>
                <a:schemeClr val="accent5"/>
              </a:solidFill>
              <a:latin typeface="宋体" panose="02010600030101010101" pitchFamily="2" charset="-122"/>
              <a:ea typeface="宋体" panose="02010600030101010101" pitchFamily="2" charset="-122"/>
            </a:endParaRPr>
          </a:p>
          <a:p>
            <a:pPr marL="285750" indent="-285750">
              <a:lnSpc>
                <a:spcPct val="130000"/>
              </a:lnSpc>
              <a:buFont typeface="Arial" panose="020B0604020202020204" pitchFamily="34" charset="0"/>
              <a:buChar char="•"/>
            </a:pPr>
            <a:r>
              <a:rPr lang="zh-CN" altLang="en-US" sz="2000" dirty="0">
                <a:solidFill>
                  <a:schemeClr val="accent5"/>
                </a:solidFill>
                <a:latin typeface="宋体" panose="02010600030101010101" pitchFamily="2" charset="-122"/>
                <a:ea typeface="宋体" panose="02010600030101010101" pitchFamily="2" charset="-122"/>
              </a:rPr>
              <a:t>经过</a:t>
            </a:r>
            <a:r>
              <a:rPr lang="en-US" altLang="zh-CN" sz="2000" dirty="0">
                <a:solidFill>
                  <a:schemeClr val="accent5"/>
                </a:solidFill>
                <a:latin typeface="宋体" panose="02010600030101010101" pitchFamily="2" charset="-122"/>
                <a:ea typeface="宋体" panose="02010600030101010101" pitchFamily="2" charset="-122"/>
              </a:rPr>
              <a:t>24h</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48h</a:t>
            </a:r>
            <a:r>
              <a:rPr lang="zh-CN" altLang="en-US" sz="2000" dirty="0">
                <a:solidFill>
                  <a:schemeClr val="accent5"/>
                </a:solidFill>
                <a:latin typeface="宋体" panose="02010600030101010101" pitchFamily="2" charset="-122"/>
                <a:ea typeface="宋体" panose="02010600030101010101" pitchFamily="2" charset="-122"/>
              </a:rPr>
              <a:t>外源</a:t>
            </a:r>
            <a:r>
              <a:rPr lang="en-US" altLang="zh-CN" sz="2000" dirty="0">
                <a:solidFill>
                  <a:schemeClr val="accent5"/>
                </a:solidFill>
                <a:latin typeface="宋体" panose="02010600030101010101" pitchFamily="2" charset="-122"/>
                <a:ea typeface="宋体" panose="02010600030101010101" pitchFamily="2" charset="-122"/>
              </a:rPr>
              <a:t>FSH</a:t>
            </a:r>
            <a:r>
              <a:rPr lang="zh-CN" altLang="en-US" sz="2000" dirty="0">
                <a:solidFill>
                  <a:schemeClr val="accent5"/>
                </a:solidFill>
                <a:latin typeface="宋体" panose="02010600030101010101" pitchFamily="2" charset="-122"/>
                <a:ea typeface="宋体" panose="02010600030101010101" pitchFamily="2" charset="-122"/>
              </a:rPr>
              <a:t>刺激后的血清</a:t>
            </a:r>
            <a:r>
              <a:rPr lang="en-US" altLang="zh-CN" sz="2000" dirty="0">
                <a:solidFill>
                  <a:schemeClr val="accent5"/>
                </a:solidFill>
                <a:latin typeface="宋体" panose="02010600030101010101" pitchFamily="2" charset="-122"/>
                <a:ea typeface="宋体" panose="02010600030101010101" pitchFamily="2" charset="-122"/>
              </a:rPr>
              <a:t>INHB</a:t>
            </a:r>
            <a:r>
              <a:rPr lang="zh-CN" altLang="en-US" sz="2000" dirty="0">
                <a:solidFill>
                  <a:schemeClr val="accent5"/>
                </a:solidFill>
                <a:latin typeface="宋体" panose="02010600030101010101" pitchFamily="2" charset="-122"/>
                <a:ea typeface="宋体" panose="02010600030101010101" pitchFamily="2" charset="-122"/>
              </a:rPr>
              <a:t>、</a:t>
            </a:r>
            <a:r>
              <a:rPr lang="en-US" altLang="zh-CN" sz="2000" dirty="0">
                <a:solidFill>
                  <a:schemeClr val="accent5"/>
                </a:solidFill>
                <a:latin typeface="宋体" panose="02010600030101010101" pitchFamily="2" charset="-122"/>
                <a:ea typeface="宋体" panose="02010600030101010101" pitchFamily="2" charset="-122"/>
              </a:rPr>
              <a:t>AMH</a:t>
            </a:r>
            <a:r>
              <a:rPr lang="zh-CN" altLang="en-US" sz="2000" dirty="0">
                <a:solidFill>
                  <a:schemeClr val="accent5"/>
                </a:solidFill>
                <a:latin typeface="宋体" panose="02010600030101010101" pitchFamily="2" charset="-122"/>
                <a:ea typeface="宋体" panose="02010600030101010101" pitchFamily="2" charset="-122"/>
              </a:rPr>
              <a:t>水平与基础水平没有显著差异；因此，</a:t>
            </a:r>
            <a:r>
              <a:rPr lang="zh-CN" altLang="en-US" sz="2000" dirty="0">
                <a:solidFill>
                  <a:srgbClr val="C00000"/>
                </a:solidFill>
                <a:latin typeface="宋体" panose="02010600030101010101" pitchFamily="2" charset="-122"/>
                <a:ea typeface="宋体" panose="02010600030101010101" pitchFamily="2" charset="-122"/>
              </a:rPr>
              <a:t>刺激后的血清</a:t>
            </a:r>
            <a:r>
              <a:rPr lang="en-US" altLang="zh-CN" sz="2000" dirty="0">
                <a:solidFill>
                  <a:srgbClr val="C00000"/>
                </a:solidFill>
                <a:latin typeface="宋体" panose="02010600030101010101" pitchFamily="2" charset="-122"/>
                <a:ea typeface="宋体" panose="02010600030101010101" pitchFamily="2" charset="-122"/>
              </a:rPr>
              <a:t>INHB</a:t>
            </a:r>
            <a:r>
              <a:rPr lang="zh-CN" altLang="en-US" sz="2000" dirty="0">
                <a:solidFill>
                  <a:srgbClr val="C00000"/>
                </a:solidFill>
                <a:latin typeface="宋体" panose="02010600030101010101" pitchFamily="2" charset="-122"/>
                <a:ea typeface="宋体" panose="02010600030101010101" pitchFamily="2" charset="-122"/>
              </a:rPr>
              <a:t>、</a:t>
            </a:r>
            <a:r>
              <a:rPr lang="en-US" altLang="zh-CN" sz="2000" dirty="0">
                <a:solidFill>
                  <a:srgbClr val="C00000"/>
                </a:solidFill>
                <a:latin typeface="宋体" panose="02010600030101010101" pitchFamily="2" charset="-122"/>
                <a:ea typeface="宋体" panose="02010600030101010101" pitchFamily="2" charset="-122"/>
              </a:rPr>
              <a:t>AMH</a:t>
            </a:r>
            <a:r>
              <a:rPr lang="zh-CN" altLang="en-US" sz="2000" dirty="0">
                <a:solidFill>
                  <a:srgbClr val="C00000"/>
                </a:solidFill>
                <a:latin typeface="宋体" panose="02010600030101010101" pitchFamily="2" charset="-122"/>
                <a:ea typeface="宋体" panose="02010600030101010101" pitchFamily="2" charset="-122"/>
              </a:rPr>
              <a:t>水平</a:t>
            </a:r>
            <a:r>
              <a:rPr lang="zh-CN" altLang="en-US" sz="2000" dirty="0">
                <a:solidFill>
                  <a:schemeClr val="accent5"/>
                </a:solidFill>
                <a:latin typeface="宋体" panose="02010600030101010101" pitchFamily="2" charset="-122"/>
                <a:ea typeface="宋体" panose="02010600030101010101" pitchFamily="2" charset="-122"/>
              </a:rPr>
              <a:t>没有为鉴别</a:t>
            </a:r>
            <a:r>
              <a:rPr lang="en-US" altLang="zh-CN" sz="2000" dirty="0">
                <a:solidFill>
                  <a:schemeClr val="accent5"/>
                </a:solidFill>
                <a:latin typeface="宋体" panose="02010600030101010101" pitchFamily="2" charset="-122"/>
                <a:ea typeface="宋体" panose="02010600030101010101" pitchFamily="2" charset="-122"/>
              </a:rPr>
              <a:t>NOA</a:t>
            </a:r>
            <a:r>
              <a:rPr lang="zh-CN" altLang="en-US" sz="2000" dirty="0">
                <a:solidFill>
                  <a:schemeClr val="accent5"/>
                </a:solidFill>
                <a:latin typeface="宋体" panose="02010600030101010101" pitchFamily="2" charset="-122"/>
                <a:ea typeface="宋体" panose="02010600030101010101" pitchFamily="2" charset="-122"/>
              </a:rPr>
              <a:t>提供更有价值的信息。</a:t>
            </a:r>
            <a:endParaRPr lang="en-US" altLang="zh-CN" sz="2000" dirty="0">
              <a:solidFill>
                <a:srgbClr val="C00000"/>
              </a:solidFill>
              <a:latin typeface="宋体" panose="02010600030101010101" pitchFamily="2" charset="-122"/>
              <a:ea typeface="宋体" panose="02010600030101010101" pitchFamily="2" charset="-122"/>
            </a:endParaRPr>
          </a:p>
        </p:txBody>
      </p:sp>
    </p:spTree>
    <p:extLst>
      <p:ext uri="{BB962C8B-B14F-4D97-AF65-F5344CB8AC3E}">
        <p14:creationId xmlns:p14="http://schemas.microsoft.com/office/powerpoint/2010/main" val="6504866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任意多边形 18">
            <a:extLst>
              <a:ext uri="{FF2B5EF4-FFF2-40B4-BE49-F238E27FC236}">
                <a16:creationId xmlns:a16="http://schemas.microsoft.com/office/drawing/2014/main" id="{ADEE226E-F2AA-407D-BE5A-CFB814B6E21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33" name="任意多边形 23">
            <a:extLst>
              <a:ext uri="{FF2B5EF4-FFF2-40B4-BE49-F238E27FC236}">
                <a16:creationId xmlns:a16="http://schemas.microsoft.com/office/drawing/2014/main" id="{5EDE37B0-5F14-476C-943B-27F6CAD5A22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34" name="Content Placeholder 2">
            <a:extLst>
              <a:ext uri="{FF2B5EF4-FFF2-40B4-BE49-F238E27FC236}">
                <a16:creationId xmlns:a16="http://schemas.microsoft.com/office/drawing/2014/main" id="{947E7C18-72C8-4159-8423-05D906CDB1D0}"/>
              </a:ext>
            </a:extLst>
          </p:cNvPr>
          <p:cNvSpPr txBox="1">
            <a:spLocks/>
          </p:cNvSpPr>
          <p:nvPr/>
        </p:nvSpPr>
        <p:spPr>
          <a:xfrm>
            <a:off x="823399" y="365784"/>
            <a:ext cx="6182039"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的鉴别诊断</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总结</a:t>
            </a:r>
            <a:endParaRPr lang="zh-CN" altLang="en-US" sz="28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16" name="表格 23">
            <a:extLst>
              <a:ext uri="{FF2B5EF4-FFF2-40B4-BE49-F238E27FC236}">
                <a16:creationId xmlns:a16="http://schemas.microsoft.com/office/drawing/2014/main" id="{424DFBBD-BE13-4D91-93AE-F08A59791147}"/>
              </a:ext>
            </a:extLst>
          </p:cNvPr>
          <p:cNvGraphicFramePr>
            <a:graphicFrameLocks noGrp="1"/>
          </p:cNvGraphicFramePr>
          <p:nvPr>
            <p:extLst>
              <p:ext uri="{D42A27DB-BD31-4B8C-83A1-F6EECF244321}">
                <p14:modId xmlns:p14="http://schemas.microsoft.com/office/powerpoint/2010/main" val="90696891"/>
              </p:ext>
            </p:extLst>
          </p:nvPr>
        </p:nvGraphicFramePr>
        <p:xfrm>
          <a:off x="522414" y="1360502"/>
          <a:ext cx="11813921" cy="4992127"/>
        </p:xfrm>
        <a:graphic>
          <a:graphicData uri="http://schemas.openxmlformats.org/drawingml/2006/table">
            <a:tbl>
              <a:tblPr firstRow="1" bandRow="1">
                <a:tableStyleId>{5C22544A-7EE6-4342-B048-85BDC9FD1C3A}</a:tableStyleId>
              </a:tblPr>
              <a:tblGrid>
                <a:gridCol w="1151210">
                  <a:extLst>
                    <a:ext uri="{9D8B030D-6E8A-4147-A177-3AD203B41FA5}">
                      <a16:colId xmlns:a16="http://schemas.microsoft.com/office/drawing/2014/main" val="112720066"/>
                    </a:ext>
                  </a:extLst>
                </a:gridCol>
                <a:gridCol w="1151210">
                  <a:extLst>
                    <a:ext uri="{9D8B030D-6E8A-4147-A177-3AD203B41FA5}">
                      <a16:colId xmlns:a16="http://schemas.microsoft.com/office/drawing/2014/main" val="2055600453"/>
                    </a:ext>
                  </a:extLst>
                </a:gridCol>
                <a:gridCol w="1151210">
                  <a:extLst>
                    <a:ext uri="{9D8B030D-6E8A-4147-A177-3AD203B41FA5}">
                      <a16:colId xmlns:a16="http://schemas.microsoft.com/office/drawing/2014/main" val="2425796674"/>
                    </a:ext>
                  </a:extLst>
                </a:gridCol>
                <a:gridCol w="3453130">
                  <a:extLst>
                    <a:ext uri="{9D8B030D-6E8A-4147-A177-3AD203B41FA5}">
                      <a16:colId xmlns:a16="http://schemas.microsoft.com/office/drawing/2014/main" val="2590095244"/>
                    </a:ext>
                  </a:extLst>
                </a:gridCol>
                <a:gridCol w="4907161">
                  <a:extLst>
                    <a:ext uri="{9D8B030D-6E8A-4147-A177-3AD203B41FA5}">
                      <a16:colId xmlns:a16="http://schemas.microsoft.com/office/drawing/2014/main" val="4157974016"/>
                    </a:ext>
                  </a:extLst>
                </a:gridCol>
              </a:tblGrid>
              <a:tr h="713161">
                <a:tc>
                  <a:txBody>
                    <a:bodyPr/>
                    <a:lstStyle/>
                    <a:p>
                      <a:pPr algn="ctr"/>
                      <a:r>
                        <a:rPr lang="en-US" altLang="zh-CN" dirty="0"/>
                        <a:t>INHB</a:t>
                      </a:r>
                      <a:endParaRPr lang="zh-CN" altLang="en-US" dirty="0"/>
                    </a:p>
                  </a:txBody>
                  <a:tcPr anchor="ctr"/>
                </a:tc>
                <a:tc>
                  <a:txBody>
                    <a:bodyPr/>
                    <a:lstStyle/>
                    <a:p>
                      <a:pPr algn="ctr"/>
                      <a:r>
                        <a:rPr lang="en-US" altLang="zh-CN" dirty="0"/>
                        <a:t>AMH</a:t>
                      </a:r>
                      <a:endParaRPr lang="zh-CN" altLang="en-US" dirty="0"/>
                    </a:p>
                  </a:txBody>
                  <a:tcPr anchor="ctr"/>
                </a:tc>
                <a:tc>
                  <a:txBody>
                    <a:bodyPr/>
                    <a:lstStyle/>
                    <a:p>
                      <a:pPr algn="ctr"/>
                      <a:r>
                        <a:rPr lang="en-US" altLang="zh-CN" dirty="0"/>
                        <a:t>FSH</a:t>
                      </a:r>
                      <a:endParaRPr lang="zh-CN" altLang="en-US" dirty="0"/>
                    </a:p>
                  </a:txBody>
                  <a:tcPr anchor="ctr"/>
                </a:tc>
                <a:tc>
                  <a:txBody>
                    <a:bodyPr/>
                    <a:lstStyle/>
                    <a:p>
                      <a:pPr algn="ctr"/>
                      <a:r>
                        <a:rPr lang="zh-CN" altLang="en-US" dirty="0"/>
                        <a:t>病因</a:t>
                      </a:r>
                    </a:p>
                  </a:txBody>
                  <a:tcPr anchor="ctr"/>
                </a:tc>
                <a:tc>
                  <a:txBody>
                    <a:bodyPr/>
                    <a:lstStyle/>
                    <a:p>
                      <a:pPr algn="ctr"/>
                      <a:r>
                        <a:rPr lang="zh-CN" altLang="en-US" dirty="0"/>
                        <a:t>治疗策略</a:t>
                      </a:r>
                    </a:p>
                  </a:txBody>
                  <a:tcPr anchor="ctr"/>
                </a:tc>
                <a:extLst>
                  <a:ext uri="{0D108BD9-81ED-4DB2-BD59-A6C34878D82A}">
                    <a16:rowId xmlns:a16="http://schemas.microsoft.com/office/drawing/2014/main" val="2603236150"/>
                  </a:ext>
                </a:extLst>
              </a:tr>
              <a:tr h="713161">
                <a:tc>
                  <a:txBody>
                    <a:bodyPr/>
                    <a:lstStyle/>
                    <a:p>
                      <a:pPr algn="ctr"/>
                      <a:r>
                        <a:rPr lang="zh-CN" altLang="en-US" dirty="0"/>
                        <a:t>正常</a:t>
                      </a:r>
                    </a:p>
                  </a:txBody>
                  <a:tcPr anchor="ctr"/>
                </a:tc>
                <a:tc>
                  <a:txBody>
                    <a:bodyPr/>
                    <a:lstStyle/>
                    <a:p>
                      <a:pPr algn="ctr"/>
                      <a:r>
                        <a:rPr lang="zh-CN" altLang="en-US" dirty="0"/>
                        <a:t>正常</a:t>
                      </a:r>
                    </a:p>
                  </a:txBody>
                  <a:tcPr anchor="ctr"/>
                </a:tc>
                <a:tc>
                  <a:txBody>
                    <a:bodyPr/>
                    <a:lstStyle/>
                    <a:p>
                      <a:pPr algn="ctr"/>
                      <a:r>
                        <a:rPr lang="zh-CN" altLang="en-US" dirty="0"/>
                        <a:t>正常</a:t>
                      </a:r>
                    </a:p>
                  </a:txBody>
                  <a:tcPr anchor="ctr"/>
                </a:tc>
                <a:tc>
                  <a:txBody>
                    <a:bodyPr/>
                    <a:lstStyle/>
                    <a:p>
                      <a:pPr algn="ctr"/>
                      <a:r>
                        <a:rPr lang="en-US" altLang="zh-CN" dirty="0"/>
                        <a:t>OA</a:t>
                      </a:r>
                      <a:endParaRPr lang="zh-CN" altLang="en-US" dirty="0"/>
                    </a:p>
                  </a:txBody>
                  <a:tcPr anchor="ctr"/>
                </a:tc>
                <a:tc>
                  <a:txBody>
                    <a:bodyPr/>
                    <a:lstStyle/>
                    <a:p>
                      <a:pPr algn="ctr"/>
                      <a:r>
                        <a:rPr lang="zh-CN" altLang="en-US" dirty="0"/>
                        <a:t>显微外科重建手术</a:t>
                      </a:r>
                      <a:r>
                        <a:rPr lang="en-US" altLang="zh-CN" dirty="0"/>
                        <a:t>/</a:t>
                      </a:r>
                      <a:r>
                        <a:rPr lang="zh-CN" altLang="en-US" dirty="0"/>
                        <a:t>经尿道射精管切开术</a:t>
                      </a:r>
                      <a:r>
                        <a:rPr lang="en-US" altLang="zh-CN" dirty="0"/>
                        <a:t>/</a:t>
                      </a:r>
                      <a:r>
                        <a:rPr lang="zh-CN" altLang="en-US" dirty="0"/>
                        <a:t>辅助生殖技术</a:t>
                      </a:r>
                    </a:p>
                  </a:txBody>
                  <a:tcPr anchor="ctr"/>
                </a:tc>
                <a:extLst>
                  <a:ext uri="{0D108BD9-81ED-4DB2-BD59-A6C34878D82A}">
                    <a16:rowId xmlns:a16="http://schemas.microsoft.com/office/drawing/2014/main" val="583543453"/>
                  </a:ext>
                </a:extLst>
              </a:tr>
              <a:tr h="713161">
                <a:tc>
                  <a:txBody>
                    <a:bodyPr/>
                    <a:lstStyle/>
                    <a:p>
                      <a:pPr algn="ctr"/>
                      <a:r>
                        <a:rPr lang="zh-CN" altLang="en-US" dirty="0"/>
                        <a:t>降低</a:t>
                      </a:r>
                    </a:p>
                  </a:txBody>
                  <a:tcPr anchor="ctr"/>
                </a:tc>
                <a:tc>
                  <a:txBody>
                    <a:bodyPr/>
                    <a:lstStyle/>
                    <a:p>
                      <a:pPr algn="ctr"/>
                      <a:r>
                        <a:rPr lang="zh-CN" altLang="en-US" dirty="0"/>
                        <a:t>降低</a:t>
                      </a:r>
                    </a:p>
                  </a:txBody>
                  <a:tcPr anchor="ctr"/>
                </a:tc>
                <a:tc>
                  <a:txBody>
                    <a:bodyPr/>
                    <a:lstStyle/>
                    <a:p>
                      <a:pPr algn="ctr"/>
                      <a:r>
                        <a:rPr lang="zh-CN" altLang="en-US" dirty="0"/>
                        <a:t>升高</a:t>
                      </a:r>
                    </a:p>
                  </a:txBody>
                  <a:tcPr anchor="ctr"/>
                </a:tc>
                <a:tc>
                  <a:txBody>
                    <a:bodyPr/>
                    <a:lstStyle/>
                    <a:p>
                      <a:pPr algn="ctr"/>
                      <a:r>
                        <a:rPr lang="en-US" altLang="zh-CN" dirty="0"/>
                        <a:t>NOA</a:t>
                      </a:r>
                      <a:r>
                        <a:rPr lang="zh-CN" altLang="en-US" dirty="0"/>
                        <a:t>（睾丸问题）</a:t>
                      </a:r>
                    </a:p>
                  </a:txBody>
                  <a:tcPr anchor="ctr"/>
                </a:tc>
                <a:tc>
                  <a:txBody>
                    <a:bodyPr/>
                    <a:lstStyle/>
                    <a:p>
                      <a:pPr algn="ctr"/>
                      <a:r>
                        <a:rPr lang="zh-CN" altLang="en-US" dirty="0"/>
                        <a:t>治疗</a:t>
                      </a:r>
                      <a:r>
                        <a:rPr lang="en-US" altLang="zh-CN" dirty="0"/>
                        <a:t>/</a:t>
                      </a:r>
                      <a:r>
                        <a:rPr lang="zh-CN" altLang="en-US" dirty="0"/>
                        <a:t>辅助生殖技术</a:t>
                      </a:r>
                    </a:p>
                  </a:txBody>
                  <a:tcPr anchor="ctr"/>
                </a:tc>
                <a:extLst>
                  <a:ext uri="{0D108BD9-81ED-4DB2-BD59-A6C34878D82A}">
                    <a16:rowId xmlns:a16="http://schemas.microsoft.com/office/drawing/2014/main" val="2750596656"/>
                  </a:ext>
                </a:extLst>
              </a:tr>
              <a:tr h="713161">
                <a:tc rowSpan="4">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dirty="0"/>
                        <a:t>降低</a:t>
                      </a:r>
                    </a:p>
                  </a:txBody>
                  <a:tcPr anchor="ctr"/>
                </a:tc>
                <a:tc rowSpan="4">
                  <a:txBody>
                    <a:bodyPr/>
                    <a:lstStyle/>
                    <a:p>
                      <a:pPr algn="ctr"/>
                      <a:r>
                        <a:rPr lang="zh-CN" altLang="en-US" dirty="0"/>
                        <a:t>？</a:t>
                      </a:r>
                    </a:p>
                  </a:txBody>
                  <a:tcPr anchor="ctr"/>
                </a:tc>
                <a:tc rowSpan="4">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dirty="0"/>
                        <a:t>降低</a:t>
                      </a:r>
                    </a:p>
                  </a:txBody>
                  <a:tcPr anchor="ctr"/>
                </a:tc>
                <a:tc>
                  <a:txBody>
                    <a:bodyPr/>
                    <a:lstStyle/>
                    <a:p>
                      <a:pPr algn="ctr"/>
                      <a:r>
                        <a:rPr lang="en-US" altLang="zh-CN" dirty="0"/>
                        <a:t>NOA</a:t>
                      </a:r>
                      <a:r>
                        <a:rPr lang="zh-CN" altLang="en-US" dirty="0"/>
                        <a:t>（下丘脑问题）</a:t>
                      </a:r>
                    </a:p>
                  </a:txBody>
                  <a:tcPr anchor="ctr"/>
                </a:tc>
                <a:tc>
                  <a:txBody>
                    <a:bodyPr/>
                    <a:lstStyle/>
                    <a:p>
                      <a:pPr algn="ctr"/>
                      <a:r>
                        <a:rPr lang="zh-CN" altLang="en-US" dirty="0"/>
                        <a:t>脉冲式</a:t>
                      </a:r>
                      <a:r>
                        <a:rPr lang="en-US" altLang="zh-CN" dirty="0"/>
                        <a:t>GnRH/</a:t>
                      </a:r>
                      <a:r>
                        <a:rPr lang="zh-CN" altLang="en-US" dirty="0"/>
                        <a:t>促性腺激素治疗等</a:t>
                      </a:r>
                    </a:p>
                  </a:txBody>
                  <a:tcPr anchor="ctr"/>
                </a:tc>
                <a:extLst>
                  <a:ext uri="{0D108BD9-81ED-4DB2-BD59-A6C34878D82A}">
                    <a16:rowId xmlns:a16="http://schemas.microsoft.com/office/drawing/2014/main" val="1551400652"/>
                  </a:ext>
                </a:extLst>
              </a:tr>
              <a:tr h="713161">
                <a:tc vMerge="1">
                  <a:txBody>
                    <a:bodyPr/>
                    <a:lstStyle/>
                    <a:p>
                      <a:pPr algn="ctr"/>
                      <a:endParaRPr lang="zh-CN" altLang="en-US" dirty="0"/>
                    </a:p>
                  </a:txBody>
                  <a:tcPr anchor="ctr"/>
                </a:tc>
                <a:tc vMerge="1">
                  <a:txBody>
                    <a:bodyPr/>
                    <a:lstStyle/>
                    <a:p>
                      <a:pPr algn="ctr"/>
                      <a:endParaRPr lang="zh-CN" altLang="en-US" dirty="0"/>
                    </a:p>
                  </a:txBody>
                  <a:tcPr anchor="ctr"/>
                </a:tc>
                <a:tc vMerge="1">
                  <a:txBody>
                    <a:bodyPr/>
                    <a:lstStyle/>
                    <a:p>
                      <a:pPr algn="ctr"/>
                      <a:endParaRPr lang="zh-CN" altLang="en-US" dirty="0"/>
                    </a:p>
                  </a:txBody>
                  <a:tcPr anchor="ctr"/>
                </a:tc>
                <a:tc>
                  <a:txBody>
                    <a:bodyPr/>
                    <a:lstStyle/>
                    <a:p>
                      <a:pPr algn="ctr"/>
                      <a:r>
                        <a:rPr lang="en-US" altLang="zh-CN" dirty="0"/>
                        <a:t>NOA</a:t>
                      </a:r>
                      <a:r>
                        <a:rPr lang="zh-CN" altLang="en-US" dirty="0"/>
                        <a:t>（垂体问题）</a:t>
                      </a:r>
                    </a:p>
                  </a:txBody>
                  <a:tcPr anchor="ctr"/>
                </a:tc>
                <a:tc>
                  <a:txBody>
                    <a:bodyPr/>
                    <a:lstStyle/>
                    <a:p>
                      <a:pPr algn="ctr"/>
                      <a:r>
                        <a:rPr lang="zh-CN" altLang="en-US" dirty="0"/>
                        <a:t>促性腺激素治疗</a:t>
                      </a:r>
                    </a:p>
                  </a:txBody>
                  <a:tcPr anchor="ctr"/>
                </a:tc>
                <a:extLst>
                  <a:ext uri="{0D108BD9-81ED-4DB2-BD59-A6C34878D82A}">
                    <a16:rowId xmlns:a16="http://schemas.microsoft.com/office/drawing/2014/main" val="1527000609"/>
                  </a:ext>
                </a:extLst>
              </a:tr>
              <a:tr h="713161">
                <a:tc vMerge="1">
                  <a:txBody>
                    <a:bodyPr/>
                    <a:lstStyle/>
                    <a:p>
                      <a:pPr algn="ctr"/>
                      <a:endParaRPr lang="zh-CN" altLang="en-US" dirty="0"/>
                    </a:p>
                  </a:txBody>
                  <a:tcPr anchor="ctr"/>
                </a:tc>
                <a:tc vMerge="1">
                  <a:txBody>
                    <a:bodyPr/>
                    <a:lstStyle/>
                    <a:p>
                      <a:pPr algn="ctr"/>
                      <a:endParaRPr lang="zh-CN" altLang="en-US" dirty="0"/>
                    </a:p>
                  </a:txBody>
                  <a:tcPr anchor="ctr"/>
                </a:tc>
                <a:tc vMerge="1">
                  <a:txBody>
                    <a:bodyPr/>
                    <a:lstStyle/>
                    <a:p>
                      <a:pPr algn="ctr"/>
                      <a:endParaRPr lang="zh-CN" altLang="en-US" dirty="0"/>
                    </a:p>
                  </a:txBody>
                  <a:tcPr anchor="ctr"/>
                </a:tc>
                <a:tc>
                  <a:txBody>
                    <a:bodyPr/>
                    <a:lstStyle/>
                    <a:p>
                      <a:pPr algn="ctr"/>
                      <a:r>
                        <a:rPr lang="en-US" altLang="zh-CN" dirty="0"/>
                        <a:t>NOA</a:t>
                      </a:r>
                      <a:r>
                        <a:rPr lang="zh-CN" altLang="en-US" dirty="0"/>
                        <a:t>（下丘脑</a:t>
                      </a:r>
                      <a:r>
                        <a:rPr lang="en-US" altLang="zh-CN" dirty="0"/>
                        <a:t>+</a:t>
                      </a:r>
                      <a:r>
                        <a:rPr lang="zh-CN" altLang="en-US" dirty="0"/>
                        <a:t>垂体问题）</a:t>
                      </a:r>
                    </a:p>
                  </a:txBody>
                  <a:tcPr anchor="ct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dirty="0"/>
                        <a:t>脉冲式</a:t>
                      </a:r>
                      <a:r>
                        <a:rPr lang="en-US" altLang="zh-CN" dirty="0"/>
                        <a:t>GnRH+</a:t>
                      </a:r>
                      <a:r>
                        <a:rPr lang="zh-CN" altLang="en-US" dirty="0"/>
                        <a:t>促性腺激素治疗</a:t>
                      </a:r>
                      <a:r>
                        <a:rPr lang="en-US" altLang="zh-CN" dirty="0"/>
                        <a:t>/</a:t>
                      </a:r>
                      <a:r>
                        <a:rPr lang="zh-CN" altLang="en-US" dirty="0"/>
                        <a:t>促性腺激素治疗等</a:t>
                      </a:r>
                    </a:p>
                  </a:txBody>
                  <a:tcPr anchor="ctr"/>
                </a:tc>
                <a:extLst>
                  <a:ext uri="{0D108BD9-81ED-4DB2-BD59-A6C34878D82A}">
                    <a16:rowId xmlns:a16="http://schemas.microsoft.com/office/drawing/2014/main" val="1189572306"/>
                  </a:ext>
                </a:extLst>
              </a:tr>
              <a:tr h="713161">
                <a:tc vMerge="1">
                  <a:txBody>
                    <a:bodyPr/>
                    <a:lstStyle/>
                    <a:p>
                      <a:pPr algn="ctr"/>
                      <a:endParaRPr lang="zh-CN" altLang="en-US" dirty="0"/>
                    </a:p>
                  </a:txBody>
                  <a:tcPr anchor="ctr"/>
                </a:tc>
                <a:tc vMerge="1">
                  <a:txBody>
                    <a:bodyPr/>
                    <a:lstStyle/>
                    <a:p>
                      <a:pPr algn="ctr"/>
                      <a:endParaRPr lang="zh-CN" altLang="en-US" dirty="0"/>
                    </a:p>
                  </a:txBody>
                  <a:tcPr anchor="ctr"/>
                </a:tc>
                <a:tc vMerge="1">
                  <a:txBody>
                    <a:bodyPr/>
                    <a:lstStyle/>
                    <a:p>
                      <a:pPr algn="ctr"/>
                      <a:endParaRPr lang="zh-CN" altLang="en-US" dirty="0"/>
                    </a:p>
                  </a:txBody>
                  <a:tcPr anchor="ctr"/>
                </a:tc>
                <a:tc>
                  <a:txBody>
                    <a:bodyPr/>
                    <a:lstStyle/>
                    <a:p>
                      <a:pPr algn="ctr"/>
                      <a:r>
                        <a:rPr lang="en-US" altLang="zh-CN" dirty="0"/>
                        <a:t>NOA</a:t>
                      </a:r>
                      <a:r>
                        <a:rPr lang="zh-CN" altLang="en-US" dirty="0"/>
                        <a:t>（下丘脑和</a:t>
                      </a:r>
                      <a:r>
                        <a:rPr lang="en-US" altLang="zh-CN" dirty="0"/>
                        <a:t>/</a:t>
                      </a:r>
                      <a:r>
                        <a:rPr lang="zh-CN" altLang="en-US" dirty="0"/>
                        <a:t>或垂体</a:t>
                      </a:r>
                      <a:r>
                        <a:rPr lang="en-US" altLang="zh-CN" dirty="0"/>
                        <a:t>+</a:t>
                      </a:r>
                      <a:r>
                        <a:rPr lang="zh-CN" altLang="en-US" dirty="0"/>
                        <a:t>睾丸）</a:t>
                      </a:r>
                    </a:p>
                  </a:txBody>
                  <a:tcPr anchor="ct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dirty="0"/>
                        <a:t>脉冲式</a:t>
                      </a:r>
                      <a:r>
                        <a:rPr lang="en-US" altLang="zh-CN" dirty="0"/>
                        <a:t>GnRH/</a:t>
                      </a:r>
                      <a:r>
                        <a:rPr lang="zh-CN" altLang="en-US" dirty="0"/>
                        <a:t>促性腺激素治疗</a:t>
                      </a:r>
                      <a:r>
                        <a:rPr lang="en-US" altLang="zh-CN" dirty="0"/>
                        <a:t>+</a:t>
                      </a:r>
                      <a:r>
                        <a:rPr lang="zh-CN" altLang="en-US" dirty="0"/>
                        <a:t>辅助生殖技术等</a:t>
                      </a:r>
                    </a:p>
                  </a:txBody>
                  <a:tcPr anchor="ctr"/>
                </a:tc>
                <a:extLst>
                  <a:ext uri="{0D108BD9-81ED-4DB2-BD59-A6C34878D82A}">
                    <a16:rowId xmlns:a16="http://schemas.microsoft.com/office/drawing/2014/main" val="1388772137"/>
                  </a:ext>
                </a:extLst>
              </a:tr>
            </a:tbl>
          </a:graphicData>
        </a:graphic>
      </p:graphicFrame>
      <p:sp>
        <p:nvSpPr>
          <p:cNvPr id="6" name="矩形 5">
            <a:extLst>
              <a:ext uri="{FF2B5EF4-FFF2-40B4-BE49-F238E27FC236}">
                <a16:creationId xmlns:a16="http://schemas.microsoft.com/office/drawing/2014/main" id="{20ED2168-4020-4CB4-A73F-517884DBD66B}"/>
              </a:ext>
            </a:extLst>
          </p:cNvPr>
          <p:cNvSpPr/>
          <p:nvPr/>
        </p:nvSpPr>
        <p:spPr>
          <a:xfrm>
            <a:off x="1748855" y="6541486"/>
            <a:ext cx="9001000" cy="461665"/>
          </a:xfrm>
          <a:prstGeom prst="rect">
            <a:avLst/>
          </a:prstGeom>
        </p:spPr>
        <p:txBody>
          <a:bodyPr wrap="square">
            <a:spAutoFit/>
          </a:bodyPr>
          <a:lstStyle/>
          <a:p>
            <a:r>
              <a:rPr lang="zh-CN" altLang="en-US" sz="2400" dirty="0">
                <a:solidFill>
                  <a:srgbClr val="C00000"/>
                </a:solidFill>
                <a:latin typeface="Times New Roman" panose="02020603050405020304" pitchFamily="18" charset="0"/>
              </a:rPr>
              <a:t>将</a:t>
            </a:r>
            <a:r>
              <a:rPr lang="en-US" altLang="zh-CN" sz="2400" dirty="0">
                <a:solidFill>
                  <a:srgbClr val="C00000"/>
                </a:solidFill>
                <a:latin typeface="Times New Roman" panose="02020603050405020304" pitchFamily="18" charset="0"/>
              </a:rPr>
              <a:t>AMH</a:t>
            </a:r>
            <a:r>
              <a:rPr lang="zh-CN" altLang="en-US" sz="2400" dirty="0">
                <a:solidFill>
                  <a:srgbClr val="C00000"/>
                </a:solidFill>
                <a:latin typeface="Times New Roman" panose="02020603050405020304" pitchFamily="18" charset="0"/>
              </a:rPr>
              <a:t>、抑制素</a:t>
            </a:r>
            <a:r>
              <a:rPr lang="en-US" altLang="zh-CN" sz="2400" dirty="0">
                <a:solidFill>
                  <a:srgbClr val="C00000"/>
                </a:solidFill>
                <a:latin typeface="Times New Roman" panose="02020603050405020304" pitchFamily="18" charset="0"/>
              </a:rPr>
              <a:t>B</a:t>
            </a:r>
            <a:r>
              <a:rPr lang="zh-CN" altLang="en-US" sz="2400" dirty="0">
                <a:solidFill>
                  <a:srgbClr val="C00000"/>
                </a:solidFill>
                <a:latin typeface="Times New Roman" panose="02020603050405020304" pitchFamily="18" charset="0"/>
              </a:rPr>
              <a:t>和</a:t>
            </a:r>
            <a:r>
              <a:rPr lang="en-US" altLang="zh-CN" sz="2400" dirty="0">
                <a:solidFill>
                  <a:srgbClr val="C00000"/>
                </a:solidFill>
                <a:latin typeface="Times New Roman" panose="02020603050405020304" pitchFamily="18" charset="0"/>
              </a:rPr>
              <a:t>FSH </a:t>
            </a:r>
            <a:r>
              <a:rPr lang="zh-CN" altLang="en-US" sz="2400" dirty="0">
                <a:solidFill>
                  <a:srgbClr val="C00000"/>
                </a:solidFill>
                <a:latin typeface="Times New Roman" panose="02020603050405020304" pitchFamily="18" charset="0"/>
              </a:rPr>
              <a:t>综合起来判断将能更好的鉴别</a:t>
            </a:r>
            <a:r>
              <a:rPr lang="en-US" altLang="zh-CN" sz="2400" dirty="0">
                <a:solidFill>
                  <a:srgbClr val="C00000"/>
                </a:solidFill>
                <a:latin typeface="Times New Roman" panose="02020603050405020304" pitchFamily="18" charset="0"/>
              </a:rPr>
              <a:t>OA</a:t>
            </a:r>
            <a:r>
              <a:rPr lang="zh-CN" altLang="en-US" sz="2400" dirty="0">
                <a:solidFill>
                  <a:srgbClr val="C00000"/>
                </a:solidFill>
                <a:latin typeface="Times New Roman" panose="02020603050405020304" pitchFamily="18" charset="0"/>
              </a:rPr>
              <a:t>和</a:t>
            </a:r>
            <a:r>
              <a:rPr lang="en-US" altLang="zh-CN" sz="2400" dirty="0">
                <a:solidFill>
                  <a:srgbClr val="C00000"/>
                </a:solidFill>
                <a:latin typeface="Times New Roman" panose="02020603050405020304" pitchFamily="18" charset="0"/>
              </a:rPr>
              <a:t>NOA</a:t>
            </a:r>
          </a:p>
        </p:txBody>
      </p:sp>
    </p:spTree>
    <p:extLst>
      <p:ext uri="{BB962C8B-B14F-4D97-AF65-F5344CB8AC3E}">
        <p14:creationId xmlns:p14="http://schemas.microsoft.com/office/powerpoint/2010/main" val="13833373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399" y="365784"/>
            <a:ext cx="6830111"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AMH</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在手术取精获精率的预测价值</a:t>
            </a:r>
          </a:p>
        </p:txBody>
      </p:sp>
      <p:sp>
        <p:nvSpPr>
          <p:cNvPr id="15" name="内容占位符 2">
            <a:extLst>
              <a:ext uri="{FF2B5EF4-FFF2-40B4-BE49-F238E27FC236}">
                <a16:creationId xmlns:a16="http://schemas.microsoft.com/office/drawing/2014/main" id="{B8F5A45B-6440-47B3-8202-B9A13CDA3A9A}"/>
              </a:ext>
            </a:extLst>
          </p:cNvPr>
          <p:cNvSpPr txBox="1">
            <a:spLocks/>
          </p:cNvSpPr>
          <p:nvPr/>
        </p:nvSpPr>
        <p:spPr>
          <a:xfrm>
            <a:off x="400469" y="1556792"/>
            <a:ext cx="7901114" cy="2347565"/>
          </a:xfrm>
          <a:prstGeom prst="rect">
            <a:avLst/>
          </a:prstGeom>
        </p:spPr>
        <p:txBody>
          <a:bodyPr/>
          <a:lstStyle>
            <a:lvl1pPr marL="228620" indent="-228620" algn="l" defTabSz="914476"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58" indent="-228620" algn="l" defTabSz="914476"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94" indent="-228620" algn="l" defTabSz="914476"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333"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571"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809"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048"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286"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524" indent="-228620" algn="l" defTabSz="914476"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just" fontAlgn="auto">
              <a:lnSpc>
                <a:spcPct val="130000"/>
              </a:lnSpc>
              <a:spcAft>
                <a:spcPts val="0"/>
              </a:spcAft>
              <a:buFont typeface="Wingdings" panose="05000000000000000000" pitchFamily="2" charset="2"/>
              <a:buChar char="p"/>
            </a:pPr>
            <a:r>
              <a:rPr lang="zh-CN" altLang="en-US" sz="2500" dirty="0">
                <a:latin typeface="Times New Roman" panose="02020603050405020304" pitchFamily="18" charset="0"/>
                <a:ea typeface="宋体" panose="02010600030101010101" pitchFamily="2" charset="-122"/>
              </a:rPr>
              <a:t> 卵胞浆内单精子注射（</a:t>
            </a:r>
            <a:r>
              <a:rPr lang="en-US" altLang="zh-CN" sz="2500" dirty="0">
                <a:latin typeface="Times New Roman" panose="02020603050405020304" pitchFamily="18" charset="0"/>
                <a:ea typeface="宋体" panose="02010600030101010101" pitchFamily="2" charset="-122"/>
              </a:rPr>
              <a:t>ICSI</a:t>
            </a:r>
            <a:r>
              <a:rPr lang="zh-CN" altLang="en-US" sz="2500" dirty="0">
                <a:latin typeface="Times New Roman" panose="02020603050405020304" pitchFamily="18" charset="0"/>
                <a:ea typeface="宋体" panose="02010600030101010101" pitchFamily="2" charset="-122"/>
              </a:rPr>
              <a:t>）</a:t>
            </a:r>
            <a:r>
              <a:rPr lang="en-US" altLang="zh-CN" sz="2500" dirty="0">
                <a:latin typeface="Times New Roman" panose="02020603050405020304" pitchFamily="18" charset="0"/>
                <a:ea typeface="宋体" panose="02010600030101010101" pitchFamily="2" charset="-122"/>
              </a:rPr>
              <a:t>+</a:t>
            </a:r>
            <a:r>
              <a:rPr lang="zh-CN" altLang="en-US" sz="2500" dirty="0">
                <a:latin typeface="Times New Roman" panose="02020603050405020304" pitchFamily="18" charset="0"/>
                <a:ea typeface="宋体" panose="02010600030101010101" pitchFamily="2" charset="-122"/>
              </a:rPr>
              <a:t>睾丸精子抽吸术（</a:t>
            </a:r>
            <a:r>
              <a:rPr lang="en-US" altLang="zh-CN" sz="2500" dirty="0">
                <a:latin typeface="Times New Roman" panose="02020603050405020304" pitchFamily="18" charset="0"/>
                <a:ea typeface="宋体" panose="02010600030101010101" pitchFamily="2" charset="-122"/>
              </a:rPr>
              <a:t>TESE</a:t>
            </a:r>
            <a:r>
              <a:rPr lang="zh-CN" altLang="en-US" sz="2500" dirty="0">
                <a:latin typeface="Times New Roman" panose="02020603050405020304" pitchFamily="18" charset="0"/>
                <a:ea typeface="宋体" panose="02010600030101010101" pitchFamily="2" charset="-122"/>
              </a:rPr>
              <a:t>），或显微睾丸精子抽吸术（</a:t>
            </a:r>
            <a:r>
              <a:rPr lang="en-US" altLang="zh-CN" sz="2500" dirty="0">
                <a:latin typeface="Times New Roman" panose="02020603050405020304" pitchFamily="18" charset="0"/>
                <a:ea typeface="宋体" panose="02010600030101010101" pitchFamily="2" charset="-122"/>
              </a:rPr>
              <a:t>micro-TESE</a:t>
            </a:r>
            <a:r>
              <a:rPr lang="zh-CN" altLang="en-US" sz="2500" dirty="0">
                <a:latin typeface="Times New Roman" panose="02020603050405020304" pitchFamily="18" charset="0"/>
                <a:ea typeface="宋体" panose="02010600030101010101" pitchFamily="2" charset="-122"/>
              </a:rPr>
              <a:t>），或细针抽吸取精术（</a:t>
            </a:r>
            <a:r>
              <a:rPr lang="en-US" altLang="zh-CN" sz="2500" dirty="0">
                <a:latin typeface="Times New Roman" panose="02020603050405020304" pitchFamily="18" charset="0"/>
                <a:ea typeface="宋体" panose="02010600030101010101" pitchFamily="2" charset="-122"/>
              </a:rPr>
              <a:t>FNA</a:t>
            </a:r>
            <a:r>
              <a:rPr lang="zh-CN" altLang="en-US" sz="2500" dirty="0">
                <a:latin typeface="Times New Roman" panose="02020603050405020304" pitchFamily="18" charset="0"/>
                <a:ea typeface="宋体" panose="02010600030101010101" pitchFamily="2" charset="-122"/>
              </a:rPr>
              <a:t>）等</a:t>
            </a:r>
            <a:endParaRPr lang="en-US" altLang="zh-CN" sz="2500" dirty="0">
              <a:latin typeface="Times New Roman" panose="02020603050405020304" pitchFamily="18" charset="0"/>
              <a:ea typeface="宋体" panose="02010600030101010101" pitchFamily="2" charset="-122"/>
            </a:endParaRPr>
          </a:p>
          <a:p>
            <a:pPr algn="just" fontAlgn="auto">
              <a:lnSpc>
                <a:spcPct val="130000"/>
              </a:lnSpc>
              <a:spcAft>
                <a:spcPts val="0"/>
              </a:spcAft>
              <a:buFont typeface="Wingdings" panose="05000000000000000000" pitchFamily="2" charset="2"/>
              <a:buChar char="p"/>
            </a:pPr>
            <a:r>
              <a:rPr lang="zh-CN" altLang="en-US" sz="2500" dirty="0">
                <a:latin typeface="Times New Roman" panose="02020603050405020304" pitchFamily="18" charset="0"/>
                <a:ea typeface="宋体" panose="02010600030101010101" pitchFamily="2" charset="-122"/>
              </a:rPr>
              <a:t> 找到预判睾丸手术取精获精率的无创标志物，可以</a:t>
            </a:r>
            <a:r>
              <a:rPr lang="zh-CN" altLang="en-US" sz="2500" dirty="0">
                <a:solidFill>
                  <a:srgbClr val="C00000"/>
                </a:solidFill>
                <a:latin typeface="Times New Roman" panose="02020603050405020304" pitchFamily="18" charset="0"/>
                <a:ea typeface="宋体" panose="02010600030101010101" pitchFamily="2" charset="-122"/>
              </a:rPr>
              <a:t>减少睾丸活检的创伤，以及女性促排卵后及时提供精子</a:t>
            </a:r>
            <a:endParaRPr lang="en-US" altLang="zh-CN" sz="2500" dirty="0">
              <a:solidFill>
                <a:srgbClr val="C00000"/>
              </a:solidFill>
              <a:latin typeface="Times New Roman" panose="02020603050405020304" pitchFamily="18" charset="0"/>
              <a:ea typeface="宋体" panose="02010600030101010101" pitchFamily="2" charset="-122"/>
            </a:endParaRPr>
          </a:p>
        </p:txBody>
      </p:sp>
      <p:pic>
        <p:nvPicPr>
          <p:cNvPr id="16" name="图片 15">
            <a:extLst>
              <a:ext uri="{FF2B5EF4-FFF2-40B4-BE49-F238E27FC236}">
                <a16:creationId xmlns:a16="http://schemas.microsoft.com/office/drawing/2014/main" id="{74A2069D-6D42-48DD-81D4-B95B6CE3B9EC}"/>
              </a:ext>
            </a:extLst>
          </p:cNvPr>
          <p:cNvPicPr>
            <a:picLocks noChangeAspect="1"/>
          </p:cNvPicPr>
          <p:nvPr/>
        </p:nvPicPr>
        <p:blipFill>
          <a:blip r:embed="rId5" cstate="print"/>
          <a:stretch>
            <a:fillRect/>
          </a:stretch>
        </p:blipFill>
        <p:spPr>
          <a:xfrm>
            <a:off x="8877647" y="2204315"/>
            <a:ext cx="3777952" cy="2824019"/>
          </a:xfrm>
          <a:prstGeom prst="rect">
            <a:avLst/>
          </a:prstGeom>
          <a:ln>
            <a:noFill/>
          </a:ln>
          <a:effectLst>
            <a:softEdge rad="112500"/>
          </a:effectLst>
        </p:spPr>
      </p:pic>
      <p:sp>
        <p:nvSpPr>
          <p:cNvPr id="6" name="矩形 5">
            <a:extLst>
              <a:ext uri="{FF2B5EF4-FFF2-40B4-BE49-F238E27FC236}">
                <a16:creationId xmlns:a16="http://schemas.microsoft.com/office/drawing/2014/main" id="{0F354C31-796B-44F6-B1BD-C227CCAAC5BE}"/>
              </a:ext>
            </a:extLst>
          </p:cNvPr>
          <p:cNvSpPr/>
          <p:nvPr/>
        </p:nvSpPr>
        <p:spPr>
          <a:xfrm>
            <a:off x="400469" y="4597658"/>
            <a:ext cx="7901114" cy="1538947"/>
          </a:xfrm>
          <a:prstGeom prst="rect">
            <a:avLst/>
          </a:prstGeom>
        </p:spPr>
        <p:txBody>
          <a:bodyPr wrap="square">
            <a:spAutoFit/>
          </a:bodyPr>
          <a:lstStyle/>
          <a:p>
            <a:pPr marL="457200" indent="-457200" algn="just">
              <a:lnSpc>
                <a:spcPct val="130000"/>
              </a:lnSpc>
              <a:buFont typeface="Wingdings" panose="05000000000000000000" pitchFamily="2" charset="2"/>
              <a:buChar char="p"/>
            </a:pPr>
            <a:r>
              <a:rPr lang="zh-CN" altLang="en-US" sz="2500" dirty="0">
                <a:latin typeface="Times New Roman" panose="02020603050405020304" pitchFamily="18" charset="0"/>
              </a:rPr>
              <a:t>生殖激素，如</a:t>
            </a:r>
            <a:r>
              <a:rPr lang="en-US" altLang="zh-CN" sz="2500" dirty="0">
                <a:latin typeface="Times New Roman" panose="02020603050405020304" pitchFamily="18" charset="0"/>
              </a:rPr>
              <a:t>INHB</a:t>
            </a:r>
            <a:r>
              <a:rPr lang="zh-CN" altLang="en-US" sz="2500" dirty="0">
                <a:latin typeface="Times New Roman" panose="02020603050405020304" pitchFamily="18" charset="0"/>
              </a:rPr>
              <a:t>、</a:t>
            </a:r>
            <a:r>
              <a:rPr lang="en-US" altLang="zh-CN" sz="2500" dirty="0">
                <a:latin typeface="Times New Roman" panose="02020603050405020304" pitchFamily="18" charset="0"/>
              </a:rPr>
              <a:t>FSH</a:t>
            </a:r>
            <a:r>
              <a:rPr lang="zh-CN" altLang="en-US" sz="2500" dirty="0">
                <a:latin typeface="Times New Roman" panose="02020603050405020304" pitchFamily="18" charset="0"/>
              </a:rPr>
              <a:t>和</a:t>
            </a:r>
            <a:r>
              <a:rPr lang="en-US" altLang="zh-CN" sz="2500" dirty="0">
                <a:latin typeface="Times New Roman" panose="02020603050405020304" pitchFamily="18" charset="0"/>
              </a:rPr>
              <a:t>AMH</a:t>
            </a:r>
            <a:r>
              <a:rPr lang="zh-CN" altLang="en-US" sz="2500" dirty="0">
                <a:latin typeface="Times New Roman" panose="02020603050405020304" pitchFamily="18" charset="0"/>
              </a:rPr>
              <a:t>，以及睾丸体积与睾丸手术获得精子的几率相关， </a:t>
            </a:r>
            <a:r>
              <a:rPr lang="en-US" altLang="zh-CN" sz="2500" dirty="0">
                <a:solidFill>
                  <a:srgbClr val="C00000"/>
                </a:solidFill>
                <a:latin typeface="Times New Roman" panose="02020603050405020304" pitchFamily="18" charset="0"/>
              </a:rPr>
              <a:t>INHB</a:t>
            </a:r>
            <a:r>
              <a:rPr lang="zh-CN" altLang="en-US" sz="2500" dirty="0">
                <a:solidFill>
                  <a:srgbClr val="C00000"/>
                </a:solidFill>
                <a:latin typeface="Times New Roman" panose="02020603050405020304" pitchFamily="18" charset="0"/>
              </a:rPr>
              <a:t>和</a:t>
            </a:r>
            <a:r>
              <a:rPr lang="en-US" altLang="zh-CN" sz="2500" dirty="0">
                <a:solidFill>
                  <a:srgbClr val="C00000"/>
                </a:solidFill>
                <a:latin typeface="Times New Roman" panose="02020603050405020304" pitchFamily="18" charset="0"/>
              </a:rPr>
              <a:t>AMH</a:t>
            </a:r>
            <a:r>
              <a:rPr lang="zh-CN" altLang="en-US" sz="2500" dirty="0">
                <a:solidFill>
                  <a:srgbClr val="C00000"/>
                </a:solidFill>
                <a:latin typeface="Times New Roman" panose="02020603050405020304" pitchFamily="18" charset="0"/>
              </a:rPr>
              <a:t>升高，</a:t>
            </a:r>
            <a:r>
              <a:rPr lang="en-US" altLang="zh-CN" sz="2500" dirty="0">
                <a:solidFill>
                  <a:srgbClr val="C00000"/>
                </a:solidFill>
                <a:latin typeface="Times New Roman" panose="02020603050405020304" pitchFamily="18" charset="0"/>
              </a:rPr>
              <a:t>FSH</a:t>
            </a:r>
            <a:r>
              <a:rPr lang="zh-CN" altLang="en-US" sz="2500" dirty="0">
                <a:solidFill>
                  <a:srgbClr val="C00000"/>
                </a:solidFill>
                <a:latin typeface="Times New Roman" panose="02020603050405020304" pitchFamily="18" charset="0"/>
              </a:rPr>
              <a:t>降低，睾丸体积增大，则获得精子的可能性越高</a:t>
            </a:r>
          </a:p>
        </p:txBody>
      </p:sp>
    </p:spTree>
    <p:extLst>
      <p:ext uri="{BB962C8B-B14F-4D97-AF65-F5344CB8AC3E}">
        <p14:creationId xmlns:p14="http://schemas.microsoft.com/office/powerpoint/2010/main" val="89784177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TESE</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获精率的预测</a:t>
            </a:r>
          </a:p>
        </p:txBody>
      </p:sp>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10285399" y="6836940"/>
            <a:ext cx="2360774" cy="307777"/>
          </a:xfrm>
          <a:prstGeom prst="rect">
            <a:avLst/>
          </a:prstGeom>
          <a:noFill/>
          <a:ln w="9525">
            <a:noFill/>
            <a:miter lim="800000"/>
            <a:headEnd/>
            <a:tailEnd/>
          </a:ln>
        </p:spPr>
        <p:txBody>
          <a:bodyPr wrap="none">
            <a:spAutoFit/>
          </a:bodyPr>
          <a:lstStyle/>
          <a:p>
            <a:pPr algn="r" eaLnBrk="0" hangingPunct="0"/>
            <a:r>
              <a:rPr lang="en-US" altLang="zh-CN" sz="1400" i="1" dirty="0" err="1"/>
              <a:t>Duvilla</a:t>
            </a:r>
            <a:r>
              <a:rPr lang="en-US" altLang="zh-CN" sz="1400" i="1" dirty="0"/>
              <a:t> </a:t>
            </a:r>
            <a:r>
              <a:rPr lang="fr-FR" altLang="zh-CN" sz="1400" i="1" dirty="0"/>
              <a:t>et al. Fertil Steril</a:t>
            </a:r>
            <a:r>
              <a:rPr lang="en-US" altLang="zh-CN" sz="1400" i="1" dirty="0"/>
              <a:t>.</a:t>
            </a:r>
            <a:r>
              <a:rPr lang="zh-CN" altLang="en-US" sz="1400" i="1" dirty="0"/>
              <a:t> </a:t>
            </a:r>
            <a:r>
              <a:rPr lang="fr-FR" altLang="zh-CN" sz="1400" i="1" dirty="0"/>
              <a:t>2008</a:t>
            </a:r>
          </a:p>
        </p:txBody>
      </p:sp>
      <p:sp>
        <p:nvSpPr>
          <p:cNvPr id="9" name="文本框 8">
            <a:extLst>
              <a:ext uri="{FF2B5EF4-FFF2-40B4-BE49-F238E27FC236}">
                <a16:creationId xmlns:a16="http://schemas.microsoft.com/office/drawing/2014/main" id="{0A525E5D-76FB-4043-8FE0-63A93F0DDDD9}"/>
              </a:ext>
            </a:extLst>
          </p:cNvPr>
          <p:cNvSpPr txBox="1"/>
          <p:nvPr/>
        </p:nvSpPr>
        <p:spPr>
          <a:xfrm>
            <a:off x="823400" y="1066428"/>
            <a:ext cx="11582639" cy="461665"/>
          </a:xfrm>
          <a:prstGeom prst="rect">
            <a:avLst/>
          </a:prstGeom>
          <a:noFill/>
        </p:spPr>
        <p:txBody>
          <a:bodyPr wrap="square" rtlCol="0">
            <a:spAutoFit/>
          </a:bodyPr>
          <a:lstStyle/>
          <a:p>
            <a:pPr algn="ctr"/>
            <a:r>
              <a:rPr lang="zh-CN" altLang="en-US" sz="2400" b="1" dirty="0">
                <a:solidFill>
                  <a:srgbClr val="002060"/>
                </a:solidFill>
                <a:latin typeface="宋体" panose="02010600030101010101" pitchFamily="2" charset="-122"/>
                <a:cs typeface="+mn-ea"/>
              </a:rPr>
              <a:t>探究精浆的</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和</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预测</a:t>
            </a:r>
            <a:r>
              <a:rPr lang="en-US" altLang="zh-CN" sz="2400" b="1" dirty="0">
                <a:solidFill>
                  <a:srgbClr val="002060"/>
                </a:solidFill>
                <a:latin typeface="宋体" panose="02010600030101010101" pitchFamily="2" charset="-122"/>
                <a:cs typeface="+mn-ea"/>
              </a:rPr>
              <a:t>NOA</a:t>
            </a:r>
            <a:r>
              <a:rPr lang="zh-CN" altLang="en-US" sz="2400" b="1" dirty="0">
                <a:solidFill>
                  <a:srgbClr val="002060"/>
                </a:solidFill>
                <a:latin typeface="宋体" panose="02010600030101010101" pitchFamily="2" charset="-122"/>
                <a:cs typeface="+mn-ea"/>
              </a:rPr>
              <a:t>患者</a:t>
            </a:r>
            <a:r>
              <a:rPr lang="en-US" altLang="zh-CN" sz="2400" b="1" dirty="0">
                <a:solidFill>
                  <a:srgbClr val="002060"/>
                </a:solidFill>
                <a:latin typeface="宋体" panose="02010600030101010101" pitchFamily="2" charset="-122"/>
                <a:cs typeface="+mn-ea"/>
              </a:rPr>
              <a:t>TESE</a:t>
            </a:r>
            <a:r>
              <a:rPr lang="zh-CN" altLang="en-US" sz="2400" b="1" dirty="0">
                <a:solidFill>
                  <a:srgbClr val="002060"/>
                </a:solidFill>
                <a:latin typeface="宋体" panose="02010600030101010101" pitchFamily="2" charset="-122"/>
                <a:cs typeface="+mn-ea"/>
              </a:rPr>
              <a:t>获精成功率的价值（前瞻性研究）</a:t>
            </a:r>
          </a:p>
        </p:txBody>
      </p:sp>
      <p:grpSp>
        <p:nvGrpSpPr>
          <p:cNvPr id="3" name="组合 2">
            <a:extLst>
              <a:ext uri="{FF2B5EF4-FFF2-40B4-BE49-F238E27FC236}">
                <a16:creationId xmlns:a16="http://schemas.microsoft.com/office/drawing/2014/main" id="{9AC1984A-0396-47CE-988E-F0A20FA904E1}"/>
              </a:ext>
            </a:extLst>
          </p:cNvPr>
          <p:cNvGrpSpPr/>
          <p:nvPr/>
        </p:nvGrpSpPr>
        <p:grpSpPr>
          <a:xfrm>
            <a:off x="1460823" y="1663758"/>
            <a:ext cx="9829407" cy="2631859"/>
            <a:chOff x="1003103" y="1848562"/>
            <a:chExt cx="11223231" cy="3420985"/>
          </a:xfrm>
        </p:grpSpPr>
        <p:pic>
          <p:nvPicPr>
            <p:cNvPr id="2" name="图片 1">
              <a:extLst>
                <a:ext uri="{FF2B5EF4-FFF2-40B4-BE49-F238E27FC236}">
                  <a16:creationId xmlns:a16="http://schemas.microsoft.com/office/drawing/2014/main" id="{12A52581-268E-40E2-B616-5C6209AB04E9}"/>
                </a:ext>
              </a:extLst>
            </p:cNvPr>
            <p:cNvPicPr>
              <a:picLocks noChangeAspect="1"/>
            </p:cNvPicPr>
            <p:nvPr/>
          </p:nvPicPr>
          <p:blipFill>
            <a:blip r:embed="rId5"/>
            <a:stretch>
              <a:fillRect/>
            </a:stretch>
          </p:blipFill>
          <p:spPr>
            <a:xfrm>
              <a:off x="1003103" y="1848562"/>
              <a:ext cx="11223231" cy="3420985"/>
            </a:xfrm>
            <a:prstGeom prst="rect">
              <a:avLst/>
            </a:prstGeom>
          </p:spPr>
        </p:pic>
        <p:sp>
          <p:nvSpPr>
            <p:cNvPr id="21" name="箭头: 下 20">
              <a:extLst>
                <a:ext uri="{FF2B5EF4-FFF2-40B4-BE49-F238E27FC236}">
                  <a16:creationId xmlns:a16="http://schemas.microsoft.com/office/drawing/2014/main" id="{9B4503F1-8D2E-4E11-8864-AAF21870E89F}"/>
                </a:ext>
              </a:extLst>
            </p:cNvPr>
            <p:cNvSpPr/>
            <p:nvPr/>
          </p:nvSpPr>
          <p:spPr>
            <a:xfrm>
              <a:off x="11695304" y="3669253"/>
              <a:ext cx="145569" cy="523136"/>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sp>
          <p:nvSpPr>
            <p:cNvPr id="22" name="箭头: 下 21">
              <a:extLst>
                <a:ext uri="{FF2B5EF4-FFF2-40B4-BE49-F238E27FC236}">
                  <a16:creationId xmlns:a16="http://schemas.microsoft.com/office/drawing/2014/main" id="{1039F88E-78F0-4F9B-99DD-591A1B6E0867}"/>
                </a:ext>
              </a:extLst>
            </p:cNvPr>
            <p:cNvSpPr/>
            <p:nvPr/>
          </p:nvSpPr>
          <p:spPr>
            <a:xfrm>
              <a:off x="9381703" y="3669253"/>
              <a:ext cx="145569" cy="523136"/>
            </a:xfrm>
            <a:prstGeom prst="downArrow">
              <a:avLst/>
            </a:prstGeom>
            <a:solidFill>
              <a:srgbClr val="FF0000">
                <a:alpha val="50196"/>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C00000"/>
                </a:solidFill>
              </a:endParaRPr>
            </a:p>
          </p:txBody>
        </p:sp>
      </p:grpSp>
      <p:graphicFrame>
        <p:nvGraphicFramePr>
          <p:cNvPr id="24" name="表格 7">
            <a:extLst>
              <a:ext uri="{FF2B5EF4-FFF2-40B4-BE49-F238E27FC236}">
                <a16:creationId xmlns:a16="http://schemas.microsoft.com/office/drawing/2014/main" id="{5C0284A8-3E3B-4DEE-AFA3-E6329A94055D}"/>
              </a:ext>
            </a:extLst>
          </p:cNvPr>
          <p:cNvGraphicFramePr>
            <a:graphicFrameLocks noGrp="1"/>
          </p:cNvGraphicFramePr>
          <p:nvPr>
            <p:extLst>
              <p:ext uri="{D42A27DB-BD31-4B8C-83A1-F6EECF244321}">
                <p14:modId xmlns:p14="http://schemas.microsoft.com/office/powerpoint/2010/main" val="1001173117"/>
              </p:ext>
            </p:extLst>
          </p:nvPr>
        </p:nvGraphicFramePr>
        <p:xfrm>
          <a:off x="1388815" y="4712366"/>
          <a:ext cx="10039518" cy="1828800"/>
        </p:xfrm>
        <a:graphic>
          <a:graphicData uri="http://schemas.openxmlformats.org/drawingml/2006/table">
            <a:tbl>
              <a:tblPr firstRow="1" bandRow="1">
                <a:tableStyleId>{5C22544A-7EE6-4342-B048-85BDC9FD1C3A}</a:tableStyleId>
              </a:tblPr>
              <a:tblGrid>
                <a:gridCol w="1219518">
                  <a:extLst>
                    <a:ext uri="{9D8B030D-6E8A-4147-A177-3AD203B41FA5}">
                      <a16:colId xmlns:a16="http://schemas.microsoft.com/office/drawing/2014/main" val="2911787007"/>
                    </a:ext>
                  </a:extLst>
                </a:gridCol>
                <a:gridCol w="1440000">
                  <a:extLst>
                    <a:ext uri="{9D8B030D-6E8A-4147-A177-3AD203B41FA5}">
                      <a16:colId xmlns:a16="http://schemas.microsoft.com/office/drawing/2014/main" val="4179163714"/>
                    </a:ext>
                  </a:extLst>
                </a:gridCol>
                <a:gridCol w="1440000">
                  <a:extLst>
                    <a:ext uri="{9D8B030D-6E8A-4147-A177-3AD203B41FA5}">
                      <a16:colId xmlns:a16="http://schemas.microsoft.com/office/drawing/2014/main" val="1341669637"/>
                    </a:ext>
                  </a:extLst>
                </a:gridCol>
                <a:gridCol w="1440000">
                  <a:extLst>
                    <a:ext uri="{9D8B030D-6E8A-4147-A177-3AD203B41FA5}">
                      <a16:colId xmlns:a16="http://schemas.microsoft.com/office/drawing/2014/main" val="2466323892"/>
                    </a:ext>
                  </a:extLst>
                </a:gridCol>
                <a:gridCol w="1440000">
                  <a:extLst>
                    <a:ext uri="{9D8B030D-6E8A-4147-A177-3AD203B41FA5}">
                      <a16:colId xmlns:a16="http://schemas.microsoft.com/office/drawing/2014/main" val="914260710"/>
                    </a:ext>
                  </a:extLst>
                </a:gridCol>
                <a:gridCol w="3060000">
                  <a:extLst>
                    <a:ext uri="{9D8B030D-6E8A-4147-A177-3AD203B41FA5}">
                      <a16:colId xmlns:a16="http://schemas.microsoft.com/office/drawing/2014/main" val="1283851271"/>
                    </a:ext>
                  </a:extLst>
                </a:gridCol>
              </a:tblGrid>
              <a:tr h="360000">
                <a:tc>
                  <a:txBody>
                    <a:bodyPr/>
                    <a:lstStyle/>
                    <a:p>
                      <a:pPr algn="ctr"/>
                      <a:r>
                        <a:rPr lang="zh-CN" altLang="en-US" dirty="0">
                          <a:solidFill>
                            <a:srgbClr val="FFFFFF"/>
                          </a:solidFill>
                          <a:latin typeface="宋体" panose="02010600030101010101" pitchFamily="2" charset="-122"/>
                          <a:ea typeface="宋体" panose="02010600030101010101" pitchFamily="2" charset="-122"/>
                        </a:rPr>
                        <a:t>预测指标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sz="1800" b="0" dirty="0">
                          <a:solidFill>
                            <a:srgbClr val="212E3C"/>
                          </a:solidFill>
                          <a:latin typeface="宋体" panose="02010600030101010101" pitchFamily="2" charset="-122"/>
                          <a:ea typeface="宋体" panose="02010600030101010101" pitchFamily="2" charset="-122"/>
                          <a:cs typeface="Times New Roman" panose="02020603050405020304" pitchFamily="18" charset="0"/>
                        </a:rPr>
                        <a:t>血</a:t>
                      </a:r>
                      <a:r>
                        <a:rPr lang="en-US" altLang="zh-CN" sz="1800" b="0" dirty="0">
                          <a:solidFill>
                            <a:srgbClr val="212E3C"/>
                          </a:solidFill>
                          <a:latin typeface="Times New Roman" panose="02020603050405020304" pitchFamily="18" charset="0"/>
                          <a:cs typeface="Times New Roman" panose="02020603050405020304" pitchFamily="18" charset="0"/>
                        </a:rPr>
                        <a:t>FSH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sz="1800" b="0" dirty="0">
                          <a:solidFill>
                            <a:srgbClr val="212E3C"/>
                          </a:solidFill>
                          <a:latin typeface="Times New Roman" panose="02020603050405020304" pitchFamily="18" charset="0"/>
                          <a:cs typeface="Times New Roman" panose="02020603050405020304" pitchFamily="18" charset="0"/>
                        </a:rPr>
                        <a:t>血</a:t>
                      </a:r>
                      <a:r>
                        <a:rPr lang="en-US" altLang="zh-CN" sz="1800" b="0" dirty="0">
                          <a:solidFill>
                            <a:srgbClr val="212E3C"/>
                          </a:solidFill>
                          <a:latin typeface="Times New Roman" panose="02020603050405020304" pitchFamily="18" charset="0"/>
                          <a:cs typeface="Times New Roman" panose="02020603050405020304" pitchFamily="18" charset="0"/>
                        </a:rPr>
                        <a:t>INHB</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INHB</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AMH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INHB+</a:t>
                      </a: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AMH-</a:t>
                      </a:r>
                      <a:r>
                        <a:rPr lang="zh-CN" altLang="en-US" sz="1800" b="0" dirty="0">
                          <a:solidFill>
                            <a:srgbClr val="212E3C"/>
                          </a:solidFill>
                          <a:latin typeface="Times New Roman" panose="02020603050405020304" pitchFamily="18" charset="0"/>
                          <a:cs typeface="Times New Roman" panose="02020603050405020304" pitchFamily="18" charset="0"/>
                        </a:rPr>
                        <a:t>血</a:t>
                      </a:r>
                      <a:r>
                        <a:rPr lang="en-US" altLang="zh-CN" sz="1800" b="0" dirty="0">
                          <a:solidFill>
                            <a:srgbClr val="212E3C"/>
                          </a:solidFill>
                          <a:latin typeface="Times New Roman" panose="02020603050405020304" pitchFamily="18" charset="0"/>
                          <a:cs typeface="Times New Roman" panose="02020603050405020304" pitchFamily="18" charset="0"/>
                        </a:rPr>
                        <a:t>FSH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5797682"/>
                  </a:ext>
                </a:extLst>
              </a:tr>
              <a:tr h="360000">
                <a:tc>
                  <a:txBody>
                    <a:bodyPr/>
                    <a:lstStyle/>
                    <a:p>
                      <a:pPr marL="0" algn="ctr" defTabSz="914476" rtl="0" eaLnBrk="1" latinLnBrk="0" hangingPunct="1"/>
                      <a:r>
                        <a:rPr lang="zh-CN" altLang="en-US" sz="1800" b="1" kern="1200" dirty="0">
                          <a:solidFill>
                            <a:srgbClr val="FFFFFF"/>
                          </a:solidFill>
                          <a:latin typeface="宋体" panose="02010600030101010101" pitchFamily="2" charset="-122"/>
                          <a:ea typeface="宋体" panose="02010600030101010101" pitchFamily="2" charset="-122"/>
                          <a:cs typeface="+mn-cs"/>
                        </a:rPr>
                        <a:t>阈值</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22UI/L</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15ng/L</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30ng/L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1.4pmol/L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1.358</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736224"/>
                  </a:ext>
                </a:extLst>
              </a:tr>
              <a:tr h="360000">
                <a:tc>
                  <a:txBody>
                    <a:bodyPr/>
                    <a:lstStyle/>
                    <a:p>
                      <a:pPr marL="0" algn="ctr" defTabSz="914476" rtl="0" eaLnBrk="1" latinLnBrk="0" hangingPunct="1"/>
                      <a:r>
                        <a:rPr lang="en-US" altLang="zh-CN" sz="1800" b="1" kern="1200" dirty="0">
                          <a:solidFill>
                            <a:srgbClr val="FFFFFF"/>
                          </a:solidFill>
                          <a:latin typeface="宋体" panose="02010600030101010101" pitchFamily="2" charset="-122"/>
                          <a:ea typeface="宋体" panose="02010600030101010101" pitchFamily="2" charset="-122"/>
                          <a:cs typeface="+mn-cs"/>
                        </a:rPr>
                        <a:t>AUC</a:t>
                      </a:r>
                      <a:endParaRPr lang="zh-CN" altLang="en-US" sz="1800" b="1" kern="1200" dirty="0">
                        <a:solidFill>
                          <a:srgbClr val="FFFFFF"/>
                        </a:solidFill>
                        <a:latin typeface="宋体" panose="02010600030101010101" pitchFamily="2" charset="-122"/>
                        <a:ea typeface="宋体" panose="02010600030101010101" pitchFamily="2"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0.830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0.699</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0.630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0.535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0.985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3249756"/>
                  </a:ext>
                </a:extLst>
              </a:tr>
              <a:tr h="360000">
                <a:tc>
                  <a:txBody>
                    <a:bodyPr/>
                    <a:lstStyle/>
                    <a:p>
                      <a:pPr marL="0" algn="ctr" defTabSz="914476" rtl="0" eaLnBrk="1" latinLnBrk="0" hangingPunct="1"/>
                      <a:r>
                        <a:rPr lang="zh-CN" altLang="en-US" sz="1800" b="1" kern="1200" dirty="0">
                          <a:solidFill>
                            <a:srgbClr val="FFFFFF"/>
                          </a:solidFill>
                          <a:latin typeface="宋体" panose="02010600030101010101" pitchFamily="2" charset="-122"/>
                          <a:ea typeface="宋体" panose="02010600030101010101" pitchFamily="2" charset="-122"/>
                          <a:cs typeface="+mn-cs"/>
                        </a:rPr>
                        <a:t>敏感性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100%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62.5%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66.6%</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77.7%</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100%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685343453"/>
                  </a:ext>
                </a:extLst>
              </a:tr>
              <a:tr h="360000">
                <a:tc>
                  <a:txBody>
                    <a:bodyPr/>
                    <a:lstStyle/>
                    <a:p>
                      <a:pPr marL="0" algn="ctr" defTabSz="914476" rtl="0" eaLnBrk="1" latinLnBrk="0" hangingPunct="1"/>
                      <a:r>
                        <a:rPr lang="zh-CN" altLang="en-US" sz="1800" b="1" kern="1200" dirty="0">
                          <a:solidFill>
                            <a:srgbClr val="FFFFFF"/>
                          </a:solidFill>
                          <a:latin typeface="宋体" panose="02010600030101010101" pitchFamily="2" charset="-122"/>
                          <a:ea typeface="宋体" panose="02010600030101010101" pitchFamily="2" charset="-122"/>
                          <a:cs typeface="+mn-cs"/>
                        </a:rPr>
                        <a:t>特异性</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55%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81.5%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66.6%</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66.4%</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80%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138165136"/>
                  </a:ext>
                </a:extLst>
              </a:tr>
            </a:tbl>
          </a:graphicData>
        </a:graphic>
      </p:graphicFrame>
      <p:sp>
        <p:nvSpPr>
          <p:cNvPr id="5" name="矩形: 圆角 4">
            <a:extLst>
              <a:ext uri="{FF2B5EF4-FFF2-40B4-BE49-F238E27FC236}">
                <a16:creationId xmlns:a16="http://schemas.microsoft.com/office/drawing/2014/main" id="{308CD798-5C63-4722-87BB-BDB98FE6B0A3}"/>
              </a:ext>
            </a:extLst>
          </p:cNvPr>
          <p:cNvSpPr/>
          <p:nvPr/>
        </p:nvSpPr>
        <p:spPr>
          <a:xfrm>
            <a:off x="8301583" y="4593728"/>
            <a:ext cx="3126750" cy="2088232"/>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id="{B6FA10CA-8F33-4981-BE03-CF5C9CE2520F}"/>
              </a:ext>
            </a:extLst>
          </p:cNvPr>
          <p:cNvSpPr txBox="1"/>
          <p:nvPr/>
        </p:nvSpPr>
        <p:spPr>
          <a:xfrm>
            <a:off x="11253911" y="1715772"/>
            <a:ext cx="1604839" cy="461665"/>
          </a:xfrm>
          <a:prstGeom prst="rect">
            <a:avLst/>
          </a:prstGeom>
          <a:noFill/>
        </p:spPr>
        <p:txBody>
          <a:bodyPr wrap="square" rtlCol="0">
            <a:spAutoFit/>
          </a:bodyPr>
          <a:lstStyle/>
          <a:p>
            <a:r>
              <a:rPr lang="en-US" altLang="zh-CN" sz="2400" dirty="0">
                <a:solidFill>
                  <a:srgbClr val="C00000"/>
                </a:solidFill>
              </a:rPr>
              <a:t>26</a:t>
            </a:r>
            <a:r>
              <a:rPr lang="zh-CN" altLang="en-US" sz="2400" dirty="0">
                <a:solidFill>
                  <a:srgbClr val="C00000"/>
                </a:solidFill>
              </a:rPr>
              <a:t>例患者</a:t>
            </a:r>
          </a:p>
        </p:txBody>
      </p:sp>
      <p:sp>
        <p:nvSpPr>
          <p:cNvPr id="28" name="文本框 27">
            <a:extLst>
              <a:ext uri="{FF2B5EF4-FFF2-40B4-BE49-F238E27FC236}">
                <a16:creationId xmlns:a16="http://schemas.microsoft.com/office/drawing/2014/main" id="{247B1480-4639-4905-9C6C-7F9ACAE50C88}"/>
              </a:ext>
            </a:extLst>
          </p:cNvPr>
          <p:cNvSpPr txBox="1"/>
          <p:nvPr/>
        </p:nvSpPr>
        <p:spPr>
          <a:xfrm>
            <a:off x="2448272" y="2885437"/>
            <a:ext cx="1604839" cy="646331"/>
          </a:xfrm>
          <a:prstGeom prst="rect">
            <a:avLst/>
          </a:prstGeom>
          <a:noFill/>
        </p:spPr>
        <p:txBody>
          <a:bodyPr wrap="square" rtlCol="0">
            <a:spAutoFit/>
          </a:bodyPr>
          <a:lstStyle/>
          <a:p>
            <a:r>
              <a:rPr lang="en-US" altLang="zh-CN" dirty="0">
                <a:solidFill>
                  <a:srgbClr val="212E3C"/>
                </a:solidFill>
                <a:latin typeface="Times New Roman" panose="02020603050405020304" pitchFamily="18" charset="0"/>
                <a:cs typeface="Times New Roman" panose="02020603050405020304" pitchFamily="18" charset="0"/>
              </a:rPr>
              <a:t>n=11</a:t>
            </a:r>
          </a:p>
          <a:p>
            <a:r>
              <a:rPr lang="en-US" altLang="zh-CN" dirty="0">
                <a:solidFill>
                  <a:srgbClr val="212E3C"/>
                </a:solidFill>
                <a:latin typeface="Times New Roman" panose="02020603050405020304" pitchFamily="18" charset="0"/>
                <a:cs typeface="Times New Roman" panose="02020603050405020304" pitchFamily="18" charset="0"/>
              </a:rPr>
              <a:t>n=15</a:t>
            </a:r>
          </a:p>
        </p:txBody>
      </p:sp>
    </p:spTree>
    <p:extLst>
      <p:ext uri="{BB962C8B-B14F-4D97-AF65-F5344CB8AC3E}">
        <p14:creationId xmlns:p14="http://schemas.microsoft.com/office/powerpoint/2010/main" val="30499453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TESE</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获精率的预测</a:t>
            </a:r>
          </a:p>
        </p:txBody>
      </p:sp>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10285399" y="6836940"/>
            <a:ext cx="2360774" cy="307777"/>
          </a:xfrm>
          <a:prstGeom prst="rect">
            <a:avLst/>
          </a:prstGeom>
          <a:noFill/>
          <a:ln w="9525">
            <a:noFill/>
            <a:miter lim="800000"/>
            <a:headEnd/>
            <a:tailEnd/>
          </a:ln>
        </p:spPr>
        <p:txBody>
          <a:bodyPr wrap="none">
            <a:spAutoFit/>
          </a:bodyPr>
          <a:lstStyle/>
          <a:p>
            <a:pPr algn="r" eaLnBrk="0" hangingPunct="0"/>
            <a:r>
              <a:rPr lang="en-US" altLang="zh-CN" sz="1400" i="1" dirty="0" err="1"/>
              <a:t>Duvilla</a:t>
            </a:r>
            <a:r>
              <a:rPr lang="en-US" altLang="zh-CN" sz="1400" i="1" dirty="0"/>
              <a:t> </a:t>
            </a:r>
            <a:r>
              <a:rPr lang="fr-FR" altLang="zh-CN" sz="1400" i="1" dirty="0"/>
              <a:t>et al. Fertil Steril</a:t>
            </a:r>
            <a:r>
              <a:rPr lang="en-US" altLang="zh-CN" sz="1400" i="1" dirty="0"/>
              <a:t>.</a:t>
            </a:r>
            <a:r>
              <a:rPr lang="zh-CN" altLang="en-US" sz="1400" i="1" dirty="0"/>
              <a:t> </a:t>
            </a:r>
            <a:r>
              <a:rPr lang="fr-FR" altLang="zh-CN" sz="1400" i="1" dirty="0"/>
              <a:t>2008</a:t>
            </a:r>
          </a:p>
        </p:txBody>
      </p:sp>
      <p:sp>
        <p:nvSpPr>
          <p:cNvPr id="9" name="文本框 8">
            <a:extLst>
              <a:ext uri="{FF2B5EF4-FFF2-40B4-BE49-F238E27FC236}">
                <a16:creationId xmlns:a16="http://schemas.microsoft.com/office/drawing/2014/main" id="{0A525E5D-76FB-4043-8FE0-63A93F0DDDD9}"/>
              </a:ext>
            </a:extLst>
          </p:cNvPr>
          <p:cNvSpPr txBox="1"/>
          <p:nvPr/>
        </p:nvSpPr>
        <p:spPr>
          <a:xfrm>
            <a:off x="668735" y="1169046"/>
            <a:ext cx="11582639" cy="461665"/>
          </a:xfrm>
          <a:prstGeom prst="rect">
            <a:avLst/>
          </a:prstGeom>
          <a:noFill/>
        </p:spPr>
        <p:txBody>
          <a:bodyPr wrap="square" rtlCol="0">
            <a:spAutoFit/>
          </a:bodyPr>
          <a:lstStyle/>
          <a:p>
            <a:pPr algn="ctr"/>
            <a:r>
              <a:rPr lang="zh-CN" altLang="en-US" sz="2400" b="1" dirty="0">
                <a:solidFill>
                  <a:srgbClr val="002060"/>
                </a:solidFill>
                <a:latin typeface="宋体" panose="02010600030101010101" pitchFamily="2" charset="-122"/>
                <a:cs typeface="+mn-ea"/>
              </a:rPr>
              <a:t>探究精浆的</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和</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预测</a:t>
            </a:r>
            <a:r>
              <a:rPr lang="en-US" altLang="zh-CN" sz="2400" b="1" dirty="0">
                <a:solidFill>
                  <a:srgbClr val="002060"/>
                </a:solidFill>
                <a:latin typeface="宋体" panose="02010600030101010101" pitchFamily="2" charset="-122"/>
                <a:cs typeface="+mn-ea"/>
              </a:rPr>
              <a:t>NOA</a:t>
            </a:r>
            <a:r>
              <a:rPr lang="zh-CN" altLang="en-US" sz="2400" b="1" dirty="0">
                <a:solidFill>
                  <a:srgbClr val="002060"/>
                </a:solidFill>
                <a:latin typeface="宋体" panose="02010600030101010101" pitchFamily="2" charset="-122"/>
                <a:cs typeface="+mn-ea"/>
              </a:rPr>
              <a:t>患者</a:t>
            </a:r>
            <a:r>
              <a:rPr lang="en-US" altLang="zh-CN" sz="2400" b="1" dirty="0">
                <a:solidFill>
                  <a:srgbClr val="002060"/>
                </a:solidFill>
                <a:latin typeface="宋体" panose="02010600030101010101" pitchFamily="2" charset="-122"/>
                <a:cs typeface="+mn-ea"/>
              </a:rPr>
              <a:t>TESE</a:t>
            </a:r>
            <a:r>
              <a:rPr lang="zh-CN" altLang="en-US" sz="2400" b="1" dirty="0">
                <a:solidFill>
                  <a:srgbClr val="002060"/>
                </a:solidFill>
                <a:latin typeface="宋体" panose="02010600030101010101" pitchFamily="2" charset="-122"/>
                <a:cs typeface="+mn-ea"/>
              </a:rPr>
              <a:t>获精成功率的价值（前瞻性研究）</a:t>
            </a:r>
          </a:p>
        </p:txBody>
      </p:sp>
      <p:graphicFrame>
        <p:nvGraphicFramePr>
          <p:cNvPr id="24" name="表格 7">
            <a:extLst>
              <a:ext uri="{FF2B5EF4-FFF2-40B4-BE49-F238E27FC236}">
                <a16:creationId xmlns:a16="http://schemas.microsoft.com/office/drawing/2014/main" id="{5C0284A8-3E3B-4DEE-AFA3-E6329A94055D}"/>
              </a:ext>
            </a:extLst>
          </p:cNvPr>
          <p:cNvGraphicFramePr>
            <a:graphicFrameLocks noGrp="1"/>
          </p:cNvGraphicFramePr>
          <p:nvPr>
            <p:extLst>
              <p:ext uri="{D42A27DB-BD31-4B8C-83A1-F6EECF244321}">
                <p14:modId xmlns:p14="http://schemas.microsoft.com/office/powerpoint/2010/main" val="2592741917"/>
              </p:ext>
            </p:extLst>
          </p:nvPr>
        </p:nvGraphicFramePr>
        <p:xfrm>
          <a:off x="4197127" y="4511031"/>
          <a:ext cx="8280921" cy="770407"/>
        </p:xfrm>
        <a:graphic>
          <a:graphicData uri="http://schemas.openxmlformats.org/drawingml/2006/table">
            <a:tbl>
              <a:tblPr firstRow="1" bandRow="1">
                <a:tableStyleId>{5C22544A-7EE6-4342-B048-85BDC9FD1C3A}</a:tableStyleId>
              </a:tblPr>
              <a:tblGrid>
                <a:gridCol w="1823034">
                  <a:extLst>
                    <a:ext uri="{9D8B030D-6E8A-4147-A177-3AD203B41FA5}">
                      <a16:colId xmlns:a16="http://schemas.microsoft.com/office/drawing/2014/main" val="2911787007"/>
                    </a:ext>
                  </a:extLst>
                </a:gridCol>
                <a:gridCol w="2152629">
                  <a:extLst>
                    <a:ext uri="{9D8B030D-6E8A-4147-A177-3AD203B41FA5}">
                      <a16:colId xmlns:a16="http://schemas.microsoft.com/office/drawing/2014/main" val="1341669637"/>
                    </a:ext>
                  </a:extLst>
                </a:gridCol>
                <a:gridCol w="2152629">
                  <a:extLst>
                    <a:ext uri="{9D8B030D-6E8A-4147-A177-3AD203B41FA5}">
                      <a16:colId xmlns:a16="http://schemas.microsoft.com/office/drawing/2014/main" val="2466323892"/>
                    </a:ext>
                  </a:extLst>
                </a:gridCol>
                <a:gridCol w="2152629">
                  <a:extLst>
                    <a:ext uri="{9D8B030D-6E8A-4147-A177-3AD203B41FA5}">
                      <a16:colId xmlns:a16="http://schemas.microsoft.com/office/drawing/2014/main" val="914260710"/>
                    </a:ext>
                  </a:extLst>
                </a:gridCol>
              </a:tblGrid>
              <a:tr h="360000">
                <a:tc>
                  <a:txBody>
                    <a:bodyPr/>
                    <a:lstStyle/>
                    <a:p>
                      <a:pPr algn="ctr"/>
                      <a:r>
                        <a:rPr lang="zh-CN" altLang="en-US" dirty="0">
                          <a:solidFill>
                            <a:srgbClr val="FFFFFF"/>
                          </a:solidFill>
                          <a:latin typeface="宋体" panose="02010600030101010101" pitchFamily="2" charset="-122"/>
                          <a:ea typeface="宋体" panose="02010600030101010101" pitchFamily="2" charset="-122"/>
                        </a:rPr>
                        <a:t>预测指标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zh-CN" altLang="en-US" sz="1800" b="0" dirty="0">
                          <a:solidFill>
                            <a:srgbClr val="212E3C"/>
                          </a:solidFill>
                          <a:latin typeface="Times New Roman" panose="02020603050405020304" pitchFamily="18" charset="0"/>
                          <a:cs typeface="Times New Roman" panose="02020603050405020304" pitchFamily="18" charset="0"/>
                        </a:rPr>
                        <a:t>血</a:t>
                      </a:r>
                      <a:r>
                        <a:rPr lang="en-US" altLang="zh-CN" sz="1800" b="0" dirty="0">
                          <a:solidFill>
                            <a:srgbClr val="212E3C"/>
                          </a:solidFill>
                          <a:latin typeface="Times New Roman" panose="02020603050405020304" pitchFamily="18" charset="0"/>
                          <a:cs typeface="Times New Roman" panose="02020603050405020304" pitchFamily="18" charset="0"/>
                        </a:rPr>
                        <a:t>INHB</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INHB</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Times New Roman" panose="02020603050405020304" pitchFamily="18" charset="0"/>
                          <a:cs typeface="Times New Roman" panose="02020603050405020304" pitchFamily="18" charset="0"/>
                        </a:rPr>
                        <a:t>精浆</a:t>
                      </a:r>
                      <a:r>
                        <a:rPr lang="en-US" altLang="zh-CN" sz="1800" b="0" dirty="0">
                          <a:solidFill>
                            <a:srgbClr val="212E3C"/>
                          </a:solidFill>
                          <a:latin typeface="Times New Roman" panose="02020603050405020304" pitchFamily="18" charset="0"/>
                          <a:cs typeface="Times New Roman" panose="02020603050405020304" pitchFamily="18" charset="0"/>
                        </a:rPr>
                        <a:t>AMH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5797682"/>
                  </a:ext>
                </a:extLst>
              </a:tr>
              <a:tr h="404647">
                <a:tc>
                  <a:txBody>
                    <a:bodyPr/>
                    <a:lstStyle/>
                    <a:p>
                      <a:pPr marL="0" algn="ctr" defTabSz="914476" rtl="0" eaLnBrk="1" latinLnBrk="0" hangingPunct="1"/>
                      <a:r>
                        <a:rPr lang="en-US" altLang="zh-CN" sz="1800" b="1" kern="1200" dirty="0">
                          <a:solidFill>
                            <a:srgbClr val="FFFFFF"/>
                          </a:solidFill>
                          <a:latin typeface="宋体" panose="02010600030101010101" pitchFamily="2" charset="-122"/>
                          <a:ea typeface="宋体" panose="02010600030101010101" pitchFamily="2" charset="-122"/>
                          <a:cs typeface="+mn-cs"/>
                        </a:rPr>
                        <a:t>AUC</a:t>
                      </a:r>
                      <a:endParaRPr lang="zh-CN" altLang="en-US" sz="1800" b="1" kern="1200" dirty="0">
                        <a:solidFill>
                          <a:srgbClr val="FFFFFF"/>
                        </a:solidFill>
                        <a:latin typeface="宋体" panose="02010600030101010101" pitchFamily="2" charset="-122"/>
                        <a:ea typeface="宋体" panose="02010600030101010101" pitchFamily="2"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dirty="0"/>
                        <a:t>0.694</a:t>
                      </a:r>
                      <a:endParaRPr lang="zh-CN" altLang="en-US"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0.502</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0.636</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73249756"/>
                  </a:ext>
                </a:extLst>
              </a:tr>
            </a:tbl>
          </a:graphicData>
        </a:graphic>
      </p:graphicFrame>
      <p:pic>
        <p:nvPicPr>
          <p:cNvPr id="4" name="图片 3">
            <a:extLst>
              <a:ext uri="{FF2B5EF4-FFF2-40B4-BE49-F238E27FC236}">
                <a16:creationId xmlns:a16="http://schemas.microsoft.com/office/drawing/2014/main" id="{1A77BE58-994D-44E7-AFFC-898DCC63523B}"/>
              </a:ext>
            </a:extLst>
          </p:cNvPr>
          <p:cNvPicPr>
            <a:picLocks noChangeAspect="1"/>
          </p:cNvPicPr>
          <p:nvPr/>
        </p:nvPicPr>
        <p:blipFill>
          <a:blip r:embed="rId5"/>
          <a:stretch>
            <a:fillRect/>
          </a:stretch>
        </p:blipFill>
        <p:spPr>
          <a:xfrm>
            <a:off x="4197127" y="1819686"/>
            <a:ext cx="8280920" cy="2489255"/>
          </a:xfrm>
          <a:prstGeom prst="rect">
            <a:avLst/>
          </a:prstGeom>
        </p:spPr>
      </p:pic>
      <p:sp>
        <p:nvSpPr>
          <p:cNvPr id="6" name="文本框 5">
            <a:extLst>
              <a:ext uri="{FF2B5EF4-FFF2-40B4-BE49-F238E27FC236}">
                <a16:creationId xmlns:a16="http://schemas.microsoft.com/office/drawing/2014/main" id="{9B47B530-8808-455F-BC3F-4C480C077210}"/>
              </a:ext>
            </a:extLst>
          </p:cNvPr>
          <p:cNvSpPr txBox="1"/>
          <p:nvPr/>
        </p:nvSpPr>
        <p:spPr>
          <a:xfrm>
            <a:off x="11253911" y="1152019"/>
            <a:ext cx="1604839" cy="461665"/>
          </a:xfrm>
          <a:prstGeom prst="rect">
            <a:avLst/>
          </a:prstGeom>
          <a:noFill/>
        </p:spPr>
        <p:txBody>
          <a:bodyPr wrap="square" rtlCol="0">
            <a:spAutoFit/>
          </a:bodyPr>
          <a:lstStyle/>
          <a:p>
            <a:r>
              <a:rPr lang="en-US" altLang="zh-CN" sz="2400" dirty="0">
                <a:solidFill>
                  <a:srgbClr val="C00000"/>
                </a:solidFill>
              </a:rPr>
              <a:t>139</a:t>
            </a:r>
            <a:r>
              <a:rPr lang="zh-CN" altLang="en-US" sz="2400" dirty="0">
                <a:solidFill>
                  <a:srgbClr val="C00000"/>
                </a:solidFill>
              </a:rPr>
              <a:t>例患者</a:t>
            </a:r>
          </a:p>
        </p:txBody>
      </p:sp>
      <p:pic>
        <p:nvPicPr>
          <p:cNvPr id="7" name="图片 6">
            <a:extLst>
              <a:ext uri="{FF2B5EF4-FFF2-40B4-BE49-F238E27FC236}">
                <a16:creationId xmlns:a16="http://schemas.microsoft.com/office/drawing/2014/main" id="{164B1043-4183-4056-BE79-5CFDD2AA603B}"/>
              </a:ext>
            </a:extLst>
          </p:cNvPr>
          <p:cNvPicPr>
            <a:picLocks noChangeAspect="1"/>
          </p:cNvPicPr>
          <p:nvPr/>
        </p:nvPicPr>
        <p:blipFill>
          <a:blip r:embed="rId6"/>
          <a:stretch>
            <a:fillRect/>
          </a:stretch>
        </p:blipFill>
        <p:spPr>
          <a:xfrm>
            <a:off x="438756" y="1786511"/>
            <a:ext cx="3596305" cy="2583599"/>
          </a:xfrm>
          <a:prstGeom prst="rect">
            <a:avLst/>
          </a:prstGeom>
        </p:spPr>
      </p:pic>
      <p:sp>
        <p:nvSpPr>
          <p:cNvPr id="8" name="矩形 7">
            <a:extLst>
              <a:ext uri="{FF2B5EF4-FFF2-40B4-BE49-F238E27FC236}">
                <a16:creationId xmlns:a16="http://schemas.microsoft.com/office/drawing/2014/main" id="{293CFA5B-132B-457E-AFE5-187A8B41C60E}"/>
              </a:ext>
            </a:extLst>
          </p:cNvPr>
          <p:cNvSpPr/>
          <p:nvPr/>
        </p:nvSpPr>
        <p:spPr>
          <a:xfrm>
            <a:off x="2396927" y="5809664"/>
            <a:ext cx="8446290" cy="830997"/>
          </a:xfrm>
          <a:prstGeom prst="rect">
            <a:avLst/>
          </a:prstGeom>
        </p:spPr>
        <p:txBody>
          <a:bodyPr wrap="square">
            <a:spAutoFit/>
          </a:bodyPr>
          <a:lstStyle/>
          <a:p>
            <a:r>
              <a:rPr lang="zh-CN" altLang="en-US" sz="2400" dirty="0">
                <a:solidFill>
                  <a:srgbClr val="C00000"/>
                </a:solidFill>
                <a:latin typeface="Times New Roman" panose="02020603050405020304" pitchFamily="18" charset="0"/>
              </a:rPr>
              <a:t>精浆的</a:t>
            </a:r>
            <a:r>
              <a:rPr lang="en-US" altLang="zh-CN" sz="2400" dirty="0">
                <a:solidFill>
                  <a:srgbClr val="C00000"/>
                </a:solidFill>
                <a:latin typeface="Times New Roman" panose="02020603050405020304" pitchFamily="18" charset="0"/>
              </a:rPr>
              <a:t>INHB</a:t>
            </a:r>
            <a:r>
              <a:rPr lang="zh-CN" altLang="en-US" sz="2400" dirty="0">
                <a:solidFill>
                  <a:srgbClr val="C00000"/>
                </a:solidFill>
                <a:latin typeface="Times New Roman" panose="02020603050405020304" pitchFamily="18" charset="0"/>
              </a:rPr>
              <a:t>和</a:t>
            </a:r>
            <a:r>
              <a:rPr lang="en-US" altLang="zh-CN" sz="2400" dirty="0">
                <a:solidFill>
                  <a:srgbClr val="C00000"/>
                </a:solidFill>
                <a:latin typeface="Times New Roman" panose="02020603050405020304" pitchFamily="18" charset="0"/>
              </a:rPr>
              <a:t>AMH</a:t>
            </a:r>
            <a:r>
              <a:rPr lang="zh-CN" altLang="en-US" sz="2400" dirty="0">
                <a:solidFill>
                  <a:srgbClr val="C00000"/>
                </a:solidFill>
                <a:latin typeface="Times New Roman" panose="02020603050405020304" pitchFamily="18" charset="0"/>
              </a:rPr>
              <a:t>单独或联合预测</a:t>
            </a:r>
            <a:r>
              <a:rPr lang="en-US" altLang="zh-CN" sz="2400" dirty="0">
                <a:solidFill>
                  <a:srgbClr val="C00000"/>
                </a:solidFill>
                <a:latin typeface="Times New Roman" panose="02020603050405020304" pitchFamily="18" charset="0"/>
              </a:rPr>
              <a:t>NOA</a:t>
            </a:r>
            <a:r>
              <a:rPr lang="zh-CN" altLang="en-US" sz="2400" dirty="0">
                <a:solidFill>
                  <a:srgbClr val="C00000"/>
                </a:solidFill>
                <a:latin typeface="Times New Roman" panose="02020603050405020304" pitchFamily="18" charset="0"/>
              </a:rPr>
              <a:t>患者</a:t>
            </a:r>
            <a:r>
              <a:rPr lang="en-US" altLang="zh-CN" sz="2400" dirty="0">
                <a:solidFill>
                  <a:srgbClr val="C00000"/>
                </a:solidFill>
                <a:latin typeface="Times New Roman" panose="02020603050405020304" pitchFamily="18" charset="0"/>
              </a:rPr>
              <a:t>TESE</a:t>
            </a:r>
            <a:r>
              <a:rPr lang="zh-CN" altLang="en-US" sz="2400" dirty="0">
                <a:solidFill>
                  <a:srgbClr val="C00000"/>
                </a:solidFill>
                <a:latin typeface="Times New Roman" panose="02020603050405020304" pitchFamily="18" charset="0"/>
              </a:rPr>
              <a:t>获精成功率的价值较低，并没有优于其他参数</a:t>
            </a:r>
          </a:p>
        </p:txBody>
      </p:sp>
    </p:spTree>
    <p:extLst>
      <p:ext uri="{BB962C8B-B14F-4D97-AF65-F5344CB8AC3E}">
        <p14:creationId xmlns:p14="http://schemas.microsoft.com/office/powerpoint/2010/main" val="72257512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down)">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pic>
        <p:nvPicPr>
          <p:cNvPr id="4" name="图片 3">
            <a:extLst>
              <a:ext uri="{FF2B5EF4-FFF2-40B4-BE49-F238E27FC236}">
                <a16:creationId xmlns:a16="http://schemas.microsoft.com/office/drawing/2014/main" id="{4B56B5BE-9964-4432-A0B2-0691DD7C9D8B}"/>
              </a:ext>
            </a:extLst>
          </p:cNvPr>
          <p:cNvPicPr>
            <a:picLocks noChangeAspect="1"/>
          </p:cNvPicPr>
          <p:nvPr/>
        </p:nvPicPr>
        <p:blipFill>
          <a:blip r:embed="rId5"/>
          <a:stretch>
            <a:fillRect/>
          </a:stretch>
        </p:blipFill>
        <p:spPr>
          <a:xfrm>
            <a:off x="380703" y="1737938"/>
            <a:ext cx="4955159" cy="4902723"/>
          </a:xfrm>
          <a:prstGeom prst="rect">
            <a:avLst/>
          </a:prstGeom>
        </p:spPr>
      </p:pic>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TESE</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获精率的预测</a:t>
            </a:r>
          </a:p>
        </p:txBody>
      </p:sp>
      <p:pic>
        <p:nvPicPr>
          <p:cNvPr id="8" name="图片 7">
            <a:extLst>
              <a:ext uri="{FF2B5EF4-FFF2-40B4-BE49-F238E27FC236}">
                <a16:creationId xmlns:a16="http://schemas.microsoft.com/office/drawing/2014/main" id="{1B2F81EC-B807-4F6D-BD90-A03BA8AB3561}"/>
              </a:ext>
            </a:extLst>
          </p:cNvPr>
          <p:cNvPicPr>
            <a:picLocks noChangeAspect="1"/>
          </p:cNvPicPr>
          <p:nvPr/>
        </p:nvPicPr>
        <p:blipFill>
          <a:blip r:embed="rId6"/>
          <a:stretch>
            <a:fillRect/>
          </a:stretch>
        </p:blipFill>
        <p:spPr>
          <a:xfrm>
            <a:off x="9028600" y="1692245"/>
            <a:ext cx="3449447" cy="4945327"/>
          </a:xfrm>
          <a:prstGeom prst="rect">
            <a:avLst/>
          </a:prstGeom>
        </p:spPr>
      </p:pic>
      <p:grpSp>
        <p:nvGrpSpPr>
          <p:cNvPr id="97" name="Group 151">
            <a:extLst>
              <a:ext uri="{FF2B5EF4-FFF2-40B4-BE49-F238E27FC236}">
                <a16:creationId xmlns:a16="http://schemas.microsoft.com/office/drawing/2014/main" id="{BC3D26C0-9857-4CA3-8F64-E97AE0C3AAAE}"/>
              </a:ext>
            </a:extLst>
          </p:cNvPr>
          <p:cNvGrpSpPr/>
          <p:nvPr/>
        </p:nvGrpSpPr>
        <p:grpSpPr>
          <a:xfrm rot="16200000" flipH="1">
            <a:off x="9226991" y="4541732"/>
            <a:ext cx="250897" cy="1642703"/>
            <a:chOff x="4067062" y="2800350"/>
            <a:chExt cx="200183" cy="1310663"/>
          </a:xfrm>
        </p:grpSpPr>
        <p:sp>
          <p:nvSpPr>
            <p:cNvPr id="98" name="Oval 125">
              <a:extLst>
                <a:ext uri="{FF2B5EF4-FFF2-40B4-BE49-F238E27FC236}">
                  <a16:creationId xmlns:a16="http://schemas.microsoft.com/office/drawing/2014/main" id="{C355C3F6-9D1D-4EF5-BDC2-03E7BA2766FD}"/>
                </a:ext>
              </a:extLst>
            </p:cNvPr>
            <p:cNvSpPr>
              <a:spLocks noChangeAspect="1"/>
            </p:cNvSpPr>
            <p:nvPr/>
          </p:nvSpPr>
          <p:spPr>
            <a:xfrm>
              <a:off x="4067062" y="2800350"/>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225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99" name="TextBox 127">
              <a:extLst>
                <a:ext uri="{FF2B5EF4-FFF2-40B4-BE49-F238E27FC236}">
                  <a16:creationId xmlns:a16="http://schemas.microsoft.com/office/drawing/2014/main" id="{19331118-1592-4846-8232-94E3A397954C}"/>
                </a:ext>
              </a:extLst>
            </p:cNvPr>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379"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0" name="Straight Connector 128">
              <a:extLst>
                <a:ext uri="{FF2B5EF4-FFF2-40B4-BE49-F238E27FC236}">
                  <a16:creationId xmlns:a16="http://schemas.microsoft.com/office/drawing/2014/main" id="{AB453261-B718-40A0-BD2A-E73E7A9BEAA8}"/>
                </a:ext>
              </a:extLst>
            </p:cNvPr>
            <p:cNvCxnSpPr>
              <a:cxnSpLocks/>
            </p:cNvCxnSpPr>
            <p:nvPr/>
          </p:nvCxnSpPr>
          <p:spPr>
            <a:xfrm rot="16200000" flipH="1">
              <a:off x="4030086" y="3185896"/>
              <a:ext cx="274132" cy="0"/>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9" name="文本框 8">
            <a:extLst>
              <a:ext uri="{FF2B5EF4-FFF2-40B4-BE49-F238E27FC236}">
                <a16:creationId xmlns:a16="http://schemas.microsoft.com/office/drawing/2014/main" id="{0A525E5D-76FB-4043-8FE0-63A93F0DDDD9}"/>
              </a:ext>
            </a:extLst>
          </p:cNvPr>
          <p:cNvSpPr txBox="1"/>
          <p:nvPr/>
        </p:nvSpPr>
        <p:spPr>
          <a:xfrm>
            <a:off x="823400" y="1066428"/>
            <a:ext cx="11582639" cy="461665"/>
          </a:xfrm>
          <a:prstGeom prst="rect">
            <a:avLst/>
          </a:prstGeom>
          <a:noFill/>
        </p:spPr>
        <p:txBody>
          <a:bodyPr wrap="square" rtlCol="0">
            <a:spAutoFit/>
          </a:bodyPr>
          <a:lstStyle/>
          <a:p>
            <a:pPr algn="ct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和</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作为</a:t>
            </a:r>
            <a:r>
              <a:rPr lang="en-US" altLang="zh-CN" sz="2400" b="1" dirty="0">
                <a:solidFill>
                  <a:srgbClr val="002060"/>
                </a:solidFill>
                <a:latin typeface="宋体" panose="02010600030101010101" pitchFamily="2" charset="-122"/>
                <a:cs typeface="+mn-ea"/>
              </a:rPr>
              <a:t>NOA</a:t>
            </a:r>
            <a:r>
              <a:rPr lang="zh-CN" altLang="en-US" sz="2400" b="1" dirty="0">
                <a:solidFill>
                  <a:srgbClr val="002060"/>
                </a:solidFill>
                <a:latin typeface="宋体" panose="02010600030101010101" pitchFamily="2" charset="-122"/>
                <a:cs typeface="+mn-ea"/>
              </a:rPr>
              <a:t>患者持续性精子发生标志物的</a:t>
            </a:r>
            <a:r>
              <a:rPr lang="zh-CN" altLang="en-US" sz="2400" b="1" dirty="0">
                <a:solidFill>
                  <a:srgbClr val="C00000"/>
                </a:solidFill>
                <a:latin typeface="宋体" panose="02010600030101010101" pitchFamily="2" charset="-122"/>
                <a:cs typeface="+mn-ea"/>
              </a:rPr>
              <a:t>荟萃分析</a:t>
            </a:r>
            <a:r>
              <a:rPr lang="zh-CN" altLang="en-US" sz="2400" b="1" dirty="0">
                <a:solidFill>
                  <a:srgbClr val="002060"/>
                </a:solidFill>
                <a:latin typeface="宋体" panose="02010600030101010101" pitchFamily="2" charset="-122"/>
                <a:cs typeface="+mn-ea"/>
              </a:rPr>
              <a:t>和诊断准确性研究</a:t>
            </a:r>
          </a:p>
        </p:txBody>
      </p:sp>
      <p:grpSp>
        <p:nvGrpSpPr>
          <p:cNvPr id="101" name="Group 151">
            <a:extLst>
              <a:ext uri="{FF2B5EF4-FFF2-40B4-BE49-F238E27FC236}">
                <a16:creationId xmlns:a16="http://schemas.microsoft.com/office/drawing/2014/main" id="{6D22B17F-A9BC-4A1A-BF4A-9757AF706CD6}"/>
              </a:ext>
            </a:extLst>
          </p:cNvPr>
          <p:cNvGrpSpPr/>
          <p:nvPr/>
        </p:nvGrpSpPr>
        <p:grpSpPr>
          <a:xfrm rot="5400000">
            <a:off x="4828987" y="1912310"/>
            <a:ext cx="250897" cy="1642703"/>
            <a:chOff x="4067062" y="2800350"/>
            <a:chExt cx="200183" cy="1310663"/>
          </a:xfrm>
        </p:grpSpPr>
        <p:sp>
          <p:nvSpPr>
            <p:cNvPr id="102" name="Oval 125">
              <a:extLst>
                <a:ext uri="{FF2B5EF4-FFF2-40B4-BE49-F238E27FC236}">
                  <a16:creationId xmlns:a16="http://schemas.microsoft.com/office/drawing/2014/main" id="{F9A6343C-04E3-402C-B552-0A71B6981932}"/>
                </a:ext>
              </a:extLst>
            </p:cNvPr>
            <p:cNvSpPr>
              <a:spLocks noChangeAspect="1"/>
            </p:cNvSpPr>
            <p:nvPr/>
          </p:nvSpPr>
          <p:spPr>
            <a:xfrm>
              <a:off x="4067062" y="2800350"/>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225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103" name="TextBox 127">
              <a:extLst>
                <a:ext uri="{FF2B5EF4-FFF2-40B4-BE49-F238E27FC236}">
                  <a16:creationId xmlns:a16="http://schemas.microsoft.com/office/drawing/2014/main" id="{1F3220F9-90B7-47B9-88DB-954139F22FB1}"/>
                </a:ext>
              </a:extLst>
            </p:cNvPr>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379"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104" name="Straight Connector 128">
              <a:extLst>
                <a:ext uri="{FF2B5EF4-FFF2-40B4-BE49-F238E27FC236}">
                  <a16:creationId xmlns:a16="http://schemas.microsoft.com/office/drawing/2014/main" id="{EE8B5118-A77B-4DF1-AE53-E3E4179CC2B6}"/>
                </a:ext>
              </a:extLst>
            </p:cNvPr>
            <p:cNvCxnSpPr>
              <a:cxnSpLocks/>
            </p:cNvCxnSpPr>
            <p:nvPr/>
          </p:nvCxnSpPr>
          <p:spPr>
            <a:xfrm rot="16200000" flipH="1">
              <a:off x="4066436" y="3149545"/>
              <a:ext cx="206517" cy="5084"/>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
        <p:nvSpPr>
          <p:cNvPr id="19" name="矩形 18">
            <a:extLst>
              <a:ext uri="{FF2B5EF4-FFF2-40B4-BE49-F238E27FC236}">
                <a16:creationId xmlns:a16="http://schemas.microsoft.com/office/drawing/2014/main" id="{A68344A5-DDEF-4763-A611-94D9E39187CF}"/>
              </a:ext>
            </a:extLst>
          </p:cNvPr>
          <p:cNvSpPr/>
          <p:nvPr/>
        </p:nvSpPr>
        <p:spPr>
          <a:xfrm>
            <a:off x="5754117" y="1888133"/>
            <a:ext cx="2776969" cy="1872208"/>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血清</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INHB</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预测</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NOA</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患者</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TESE</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手术存在精子</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的</a:t>
            </a:r>
            <a:r>
              <a:rPr lang="zh-CN" altLang="zh-CN"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敏感性为</a:t>
            </a:r>
            <a:r>
              <a:rPr lang="en-US" altLang="zh-CN"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0.65</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95%CI</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0.56-0.74</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）和</a:t>
            </a:r>
            <a:r>
              <a:rPr lang="zh-CN" altLang="zh-CN"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特异性为</a:t>
            </a:r>
            <a:r>
              <a:rPr lang="en-US" altLang="zh-CN"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0.83</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95%CI</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0.64-0.93</a:t>
            </a:r>
            <a:r>
              <a:rPr lang="zh-CN"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endParaRPr>
          </a:p>
        </p:txBody>
      </p:sp>
      <p:sp>
        <p:nvSpPr>
          <p:cNvPr id="106" name="矩形 105">
            <a:extLst>
              <a:ext uri="{FF2B5EF4-FFF2-40B4-BE49-F238E27FC236}">
                <a16:creationId xmlns:a16="http://schemas.microsoft.com/office/drawing/2014/main" id="{7D6AFC4C-7A62-46E0-BAC1-4A06D9FBA352}"/>
              </a:ext>
            </a:extLst>
          </p:cNvPr>
          <p:cNvSpPr/>
          <p:nvPr/>
        </p:nvSpPr>
        <p:spPr>
          <a:xfrm>
            <a:off x="5754116" y="4192389"/>
            <a:ext cx="2776969" cy="2416534"/>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zh-CN" altLang="en-US" dirty="0">
                <a:solidFill>
                  <a:schemeClr val="tx1"/>
                </a:solidFill>
                <a:latin typeface="宋体" panose="02010600030101010101" pitchFamily="2" charset="-122"/>
                <a:ea typeface="宋体" panose="02010600030101010101" pitchFamily="2" charset="-122"/>
              </a:rPr>
              <a:t>费根列线图：测试前</a:t>
            </a:r>
            <a:r>
              <a:rPr lang="en-US" altLang="zh-CN" dirty="0">
                <a:solidFill>
                  <a:schemeClr val="tx1"/>
                </a:solidFill>
                <a:latin typeface="宋体" panose="02010600030101010101" pitchFamily="2" charset="-122"/>
                <a:ea typeface="宋体" panose="02010600030101010101" pitchFamily="2" charset="-122"/>
              </a:rPr>
              <a:t>NOA</a:t>
            </a:r>
            <a:r>
              <a:rPr lang="zh-CN" altLang="en-US" dirty="0">
                <a:solidFill>
                  <a:schemeClr val="tx1"/>
                </a:solidFill>
                <a:latin typeface="宋体" panose="02010600030101010101" pitchFamily="2" charset="-122"/>
                <a:ea typeface="宋体" panose="02010600030101010101" pitchFamily="2" charset="-122"/>
              </a:rPr>
              <a:t>患者</a:t>
            </a:r>
            <a:r>
              <a:rPr lang="en-US" altLang="zh-CN" dirty="0">
                <a:solidFill>
                  <a:schemeClr val="tx1"/>
                </a:solidFill>
                <a:latin typeface="宋体" panose="02010600030101010101" pitchFamily="2" charset="-122"/>
                <a:ea typeface="宋体" panose="02010600030101010101" pitchFamily="2" charset="-122"/>
              </a:rPr>
              <a:t>TESE</a:t>
            </a:r>
            <a:r>
              <a:rPr lang="zh-CN" altLang="en-US" dirty="0">
                <a:solidFill>
                  <a:schemeClr val="tx1"/>
                </a:solidFill>
                <a:latin typeface="宋体" panose="02010600030101010101" pitchFamily="2" charset="-122"/>
                <a:ea typeface="宋体" panose="02010600030101010101" pitchFamily="2" charset="-122"/>
              </a:rPr>
              <a:t>手术存在精子的概率为</a:t>
            </a:r>
            <a:r>
              <a:rPr lang="en-US" altLang="zh-CN" dirty="0">
                <a:solidFill>
                  <a:srgbClr val="C00000"/>
                </a:solidFill>
                <a:latin typeface="宋体" panose="02010600030101010101" pitchFamily="2" charset="-122"/>
                <a:ea typeface="宋体" panose="02010600030101010101" pitchFamily="2" charset="-122"/>
              </a:rPr>
              <a:t>41%</a:t>
            </a:r>
            <a:r>
              <a:rPr lang="zh-CN" altLang="en-US" dirty="0">
                <a:solidFill>
                  <a:schemeClr val="tx1"/>
                </a:solidFill>
                <a:latin typeface="宋体" panose="02010600030101010101" pitchFamily="2" charset="-122"/>
                <a:ea typeface="宋体" panose="02010600030101010101" pitchFamily="2" charset="-122"/>
              </a:rPr>
              <a:t>。</a:t>
            </a:r>
            <a:endParaRPr lang="en-US" altLang="zh-CN" dirty="0">
              <a:solidFill>
                <a:schemeClr val="tx1"/>
              </a:solidFill>
              <a:latin typeface="宋体" panose="02010600030101010101" pitchFamily="2" charset="-122"/>
              <a:ea typeface="宋体" panose="02010600030101010101" pitchFamily="2" charset="-122"/>
            </a:endParaRPr>
          </a:p>
          <a:p>
            <a:pPr marL="285750" indent="-285750" algn="just">
              <a:buFont typeface="Arial" panose="020B0604020202020204" pitchFamily="34" charset="0"/>
              <a:buChar char="•"/>
            </a:pPr>
            <a:r>
              <a:rPr lang="zh-CN" altLang="en-US" dirty="0">
                <a:solidFill>
                  <a:schemeClr val="tx1"/>
                </a:solidFill>
                <a:latin typeface="宋体" panose="02010600030101010101" pitchFamily="2" charset="-122"/>
                <a:ea typeface="宋体" panose="02010600030101010101" pitchFamily="2" charset="-122"/>
              </a:rPr>
              <a:t>测试后</a:t>
            </a:r>
            <a:r>
              <a:rPr lang="en-US" altLang="zh-CN" dirty="0">
                <a:solidFill>
                  <a:schemeClr val="tx1"/>
                </a:solidFill>
                <a:latin typeface="宋体" panose="02010600030101010101" pitchFamily="2" charset="-122"/>
                <a:ea typeface="宋体" panose="02010600030101010101" pitchFamily="2" charset="-122"/>
              </a:rPr>
              <a:t>NOA</a:t>
            </a:r>
            <a:r>
              <a:rPr lang="zh-CN" altLang="en-US" dirty="0">
                <a:solidFill>
                  <a:schemeClr val="tx1"/>
                </a:solidFill>
                <a:latin typeface="宋体" panose="02010600030101010101" pitchFamily="2" charset="-122"/>
                <a:ea typeface="宋体" panose="02010600030101010101" pitchFamily="2" charset="-122"/>
              </a:rPr>
              <a:t>患者</a:t>
            </a:r>
            <a:r>
              <a:rPr lang="zh-CN" altLang="en-US" dirty="0">
                <a:solidFill>
                  <a:srgbClr val="C00000"/>
                </a:solidFill>
                <a:latin typeface="宋体" panose="02010600030101010101" pitchFamily="2" charset="-122"/>
                <a:ea typeface="宋体" panose="02010600030101010101" pitchFamily="2" charset="-122"/>
              </a:rPr>
              <a:t>血</a:t>
            </a:r>
            <a:r>
              <a:rPr lang="en-US" altLang="zh-CN" dirty="0">
                <a:solidFill>
                  <a:srgbClr val="C00000"/>
                </a:solidFill>
                <a:latin typeface="宋体" panose="02010600030101010101" pitchFamily="2" charset="-122"/>
                <a:ea typeface="宋体" panose="02010600030101010101" pitchFamily="2" charset="-122"/>
              </a:rPr>
              <a:t>INHB</a:t>
            </a:r>
            <a:r>
              <a:rPr lang="zh-CN" altLang="en-US" dirty="0">
                <a:solidFill>
                  <a:srgbClr val="C00000"/>
                </a:solidFill>
                <a:latin typeface="宋体" panose="02010600030101010101" pitchFamily="2" charset="-122"/>
                <a:ea typeface="宋体" panose="02010600030101010101" pitchFamily="2" charset="-122"/>
              </a:rPr>
              <a:t>高于阈值则</a:t>
            </a:r>
            <a:r>
              <a:rPr lang="en-US" altLang="zh-CN" dirty="0">
                <a:solidFill>
                  <a:srgbClr val="C00000"/>
                </a:solidFill>
                <a:latin typeface="宋体" panose="02010600030101010101" pitchFamily="2" charset="-122"/>
                <a:ea typeface="宋体" panose="02010600030101010101" pitchFamily="2" charset="-122"/>
              </a:rPr>
              <a:t>TESE</a:t>
            </a:r>
            <a:r>
              <a:rPr lang="zh-CN" altLang="en-US" dirty="0">
                <a:solidFill>
                  <a:srgbClr val="C00000"/>
                </a:solidFill>
                <a:latin typeface="宋体" panose="02010600030101010101" pitchFamily="2" charset="-122"/>
                <a:ea typeface="宋体" panose="02010600030101010101" pitchFamily="2" charset="-122"/>
              </a:rPr>
              <a:t>成功概率为</a:t>
            </a:r>
            <a:r>
              <a:rPr lang="en-US" altLang="zh-CN" dirty="0">
                <a:solidFill>
                  <a:srgbClr val="C00000"/>
                </a:solidFill>
                <a:latin typeface="宋体" panose="02010600030101010101" pitchFamily="2" charset="-122"/>
                <a:ea typeface="宋体" panose="02010600030101010101" pitchFamily="2" charset="-122"/>
              </a:rPr>
              <a:t>73%</a:t>
            </a:r>
            <a:r>
              <a:rPr lang="zh-CN" altLang="en-US" dirty="0">
                <a:solidFill>
                  <a:schemeClr val="tx1"/>
                </a:solidFill>
                <a:latin typeface="宋体" panose="02010600030101010101" pitchFamily="2" charset="-122"/>
                <a:ea typeface="宋体" panose="02010600030101010101" pitchFamily="2" charset="-122"/>
              </a:rPr>
              <a:t>，如果</a:t>
            </a:r>
            <a:r>
              <a:rPr lang="zh-CN" altLang="en-US" dirty="0">
                <a:solidFill>
                  <a:srgbClr val="C00000"/>
                </a:solidFill>
                <a:latin typeface="宋体" panose="02010600030101010101" pitchFamily="2" charset="-122"/>
                <a:ea typeface="宋体" panose="02010600030101010101" pitchFamily="2" charset="-122"/>
              </a:rPr>
              <a:t>血</a:t>
            </a:r>
            <a:r>
              <a:rPr lang="en-US" altLang="zh-CN" dirty="0">
                <a:solidFill>
                  <a:srgbClr val="C00000"/>
                </a:solidFill>
                <a:latin typeface="宋体" panose="02010600030101010101" pitchFamily="2" charset="-122"/>
                <a:ea typeface="宋体" panose="02010600030101010101" pitchFamily="2" charset="-122"/>
              </a:rPr>
              <a:t>INHB</a:t>
            </a:r>
            <a:r>
              <a:rPr lang="zh-CN" altLang="en-US" dirty="0">
                <a:solidFill>
                  <a:srgbClr val="C00000"/>
                </a:solidFill>
                <a:latin typeface="宋体" panose="02010600030101010101" pitchFamily="2" charset="-122"/>
                <a:ea typeface="宋体" panose="02010600030101010101" pitchFamily="2" charset="-122"/>
              </a:rPr>
              <a:t>低于阈值则成功概率为</a:t>
            </a:r>
            <a:r>
              <a:rPr lang="en-US" altLang="zh-CN" dirty="0">
                <a:solidFill>
                  <a:srgbClr val="C00000"/>
                </a:solidFill>
                <a:latin typeface="宋体" panose="02010600030101010101" pitchFamily="2" charset="-122"/>
                <a:ea typeface="宋体" panose="02010600030101010101" pitchFamily="2" charset="-122"/>
              </a:rPr>
              <a:t>23%</a:t>
            </a:r>
            <a:endParaRPr lang="zh-CN" altLang="en-US" dirty="0">
              <a:solidFill>
                <a:srgbClr val="C00000"/>
              </a:solidFill>
              <a:latin typeface="宋体" panose="02010600030101010101" pitchFamily="2" charset="-122"/>
              <a:ea typeface="宋体" panose="02010600030101010101" pitchFamily="2" charset="-122"/>
            </a:endParaRPr>
          </a:p>
        </p:txBody>
      </p:sp>
      <p:sp>
        <p:nvSpPr>
          <p:cNvPr id="20" name="Text Box 9">
            <a:extLst>
              <a:ext uri="{FF2B5EF4-FFF2-40B4-BE49-F238E27FC236}">
                <a16:creationId xmlns:a16="http://schemas.microsoft.com/office/drawing/2014/main" id="{82DB1FCC-9A0F-4093-81EA-397E498A12FD}"/>
              </a:ext>
            </a:extLst>
          </p:cNvPr>
          <p:cNvSpPr txBox="1">
            <a:spLocks noChangeArrowheads="1"/>
          </p:cNvSpPr>
          <p:nvPr/>
        </p:nvSpPr>
        <p:spPr bwMode="auto">
          <a:xfrm>
            <a:off x="9860987" y="6836940"/>
            <a:ext cx="2785186" cy="307777"/>
          </a:xfrm>
          <a:prstGeom prst="rect">
            <a:avLst/>
          </a:prstGeom>
          <a:noFill/>
          <a:ln w="9525">
            <a:noFill/>
            <a:miter lim="800000"/>
            <a:headEnd/>
            <a:tailEnd/>
          </a:ln>
        </p:spPr>
        <p:txBody>
          <a:bodyPr wrap="none">
            <a:spAutoFit/>
          </a:bodyPr>
          <a:lstStyle/>
          <a:p>
            <a:pPr algn="r" eaLnBrk="0" hangingPunct="0"/>
            <a:r>
              <a:rPr lang="en-US" altLang="zh-CN" sz="1400" i="1" dirty="0" err="1"/>
              <a:t>Paschalia</a:t>
            </a:r>
            <a:r>
              <a:rPr lang="en-US" altLang="zh-CN" sz="1400" i="1" dirty="0"/>
              <a:t> K </a:t>
            </a:r>
            <a:r>
              <a:rPr lang="fr-FR" altLang="zh-CN" sz="1400" i="1" dirty="0"/>
              <a:t>et al. HORMONES</a:t>
            </a:r>
            <a:r>
              <a:rPr lang="en-US" altLang="zh-CN" sz="1400" i="1" dirty="0"/>
              <a:t>.</a:t>
            </a:r>
            <a:r>
              <a:rPr lang="zh-CN" altLang="en-US" sz="1400" i="1" dirty="0"/>
              <a:t> </a:t>
            </a:r>
            <a:r>
              <a:rPr lang="fr-FR" altLang="zh-CN" sz="1400" i="1" dirty="0"/>
              <a:t>2015</a:t>
            </a:r>
          </a:p>
        </p:txBody>
      </p:sp>
    </p:spTree>
    <p:extLst>
      <p:ext uri="{BB962C8B-B14F-4D97-AF65-F5344CB8AC3E}">
        <p14:creationId xmlns:p14="http://schemas.microsoft.com/office/powerpoint/2010/main" val="227323943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500"/>
                                        <p:tgtEl>
                                          <p:spTgt spid="19"/>
                                        </p:tgtEl>
                                      </p:cBhvr>
                                    </p:animEffect>
                                  </p:childTnLst>
                                </p:cTn>
                              </p:par>
                              <p:par>
                                <p:cTn id="8" presetID="10" presetClass="entr" presetSubtype="0" fill="hold" nodeType="withEffect">
                                  <p:stCondLst>
                                    <p:cond delay="0"/>
                                  </p:stCondLst>
                                  <p:childTnLst>
                                    <p:set>
                                      <p:cBhvr>
                                        <p:cTn id="9" dur="1" fill="hold">
                                          <p:stCondLst>
                                            <p:cond delay="0"/>
                                          </p:stCondLst>
                                        </p:cTn>
                                        <p:tgtEl>
                                          <p:spTgt spid="101"/>
                                        </p:tgtEl>
                                        <p:attrNameLst>
                                          <p:attrName>style.visibility</p:attrName>
                                        </p:attrNameLst>
                                      </p:cBhvr>
                                      <p:to>
                                        <p:strVal val="visible"/>
                                      </p:to>
                                    </p:set>
                                    <p:animEffect transition="in" filter="fade">
                                      <p:cBhvr>
                                        <p:cTn id="10" dur="500"/>
                                        <p:tgtEl>
                                          <p:spTgt spid="101"/>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106"/>
                                        </p:tgtEl>
                                        <p:attrNameLst>
                                          <p:attrName>style.visibility</p:attrName>
                                        </p:attrNameLst>
                                      </p:cBhvr>
                                      <p:to>
                                        <p:strVal val="visible"/>
                                      </p:to>
                                    </p:set>
                                    <p:animEffect transition="in" filter="fade">
                                      <p:cBhvr>
                                        <p:cTn id="15" dur="500"/>
                                        <p:tgtEl>
                                          <p:spTgt spid="106"/>
                                        </p:tgtEl>
                                      </p:cBhvr>
                                    </p:animEffect>
                                  </p:childTnLst>
                                </p:cTn>
                              </p:par>
                              <p:par>
                                <p:cTn id="16" presetID="10" presetClass="entr" presetSubtype="0" fill="hold" nodeType="withEffect">
                                  <p:stCondLst>
                                    <p:cond delay="0"/>
                                  </p:stCondLst>
                                  <p:childTnLst>
                                    <p:set>
                                      <p:cBhvr>
                                        <p:cTn id="17" dur="1" fill="hold">
                                          <p:stCondLst>
                                            <p:cond delay="0"/>
                                          </p:stCondLst>
                                        </p:cTn>
                                        <p:tgtEl>
                                          <p:spTgt spid="97"/>
                                        </p:tgtEl>
                                        <p:attrNameLst>
                                          <p:attrName>style.visibility</p:attrName>
                                        </p:attrNameLst>
                                      </p:cBhvr>
                                      <p:to>
                                        <p:strVal val="visible"/>
                                      </p:to>
                                    </p:set>
                                    <p:animEffect transition="in" filter="fade">
                                      <p:cBhvr>
                                        <p:cTn id="18" dur="500"/>
                                        <p:tgtEl>
                                          <p:spTgt spid="9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106"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9860987" y="6836940"/>
            <a:ext cx="2785186" cy="307777"/>
          </a:xfrm>
          <a:prstGeom prst="rect">
            <a:avLst/>
          </a:prstGeom>
          <a:noFill/>
          <a:ln w="9525">
            <a:noFill/>
            <a:miter lim="800000"/>
            <a:headEnd/>
            <a:tailEnd/>
          </a:ln>
        </p:spPr>
        <p:txBody>
          <a:bodyPr wrap="none">
            <a:spAutoFit/>
          </a:bodyPr>
          <a:lstStyle/>
          <a:p>
            <a:pPr algn="r" eaLnBrk="0" hangingPunct="0"/>
            <a:r>
              <a:rPr lang="en-US" altLang="zh-CN" sz="1400" i="1" dirty="0" err="1"/>
              <a:t>Paschalia</a:t>
            </a:r>
            <a:r>
              <a:rPr lang="en-US" altLang="zh-CN" sz="1400" i="1" dirty="0"/>
              <a:t> K </a:t>
            </a:r>
            <a:r>
              <a:rPr lang="fr-FR" altLang="zh-CN" sz="1400" i="1" dirty="0"/>
              <a:t>et al. HORMONES</a:t>
            </a:r>
            <a:r>
              <a:rPr lang="en-US" altLang="zh-CN" sz="1400" i="1" dirty="0"/>
              <a:t>.</a:t>
            </a:r>
            <a:r>
              <a:rPr lang="zh-CN" altLang="en-US" sz="1400" i="1" dirty="0"/>
              <a:t> </a:t>
            </a:r>
            <a:r>
              <a:rPr lang="fr-FR" altLang="zh-CN" sz="1400" i="1" dirty="0"/>
              <a:t>2015</a:t>
            </a:r>
          </a:p>
        </p:txBody>
      </p:sp>
      <p:grpSp>
        <p:nvGrpSpPr>
          <p:cNvPr id="5" name="组合 4">
            <a:extLst>
              <a:ext uri="{FF2B5EF4-FFF2-40B4-BE49-F238E27FC236}">
                <a16:creationId xmlns:a16="http://schemas.microsoft.com/office/drawing/2014/main" id="{E74F6575-42FF-4389-9F96-BD1C7A10D91A}"/>
              </a:ext>
            </a:extLst>
          </p:cNvPr>
          <p:cNvGrpSpPr/>
          <p:nvPr/>
        </p:nvGrpSpPr>
        <p:grpSpPr>
          <a:xfrm>
            <a:off x="2768271" y="1673071"/>
            <a:ext cx="7272808" cy="3190504"/>
            <a:chOff x="1104825" y="1008991"/>
            <a:chExt cx="10725150" cy="4705011"/>
          </a:xfrm>
        </p:grpSpPr>
        <p:pic>
          <p:nvPicPr>
            <p:cNvPr id="2" name="图片 1">
              <a:extLst>
                <a:ext uri="{FF2B5EF4-FFF2-40B4-BE49-F238E27FC236}">
                  <a16:creationId xmlns:a16="http://schemas.microsoft.com/office/drawing/2014/main" id="{43CE1B83-7443-4F5E-983F-A906D7C1AA7E}"/>
                </a:ext>
              </a:extLst>
            </p:cNvPr>
            <p:cNvPicPr>
              <a:picLocks noChangeAspect="1"/>
            </p:cNvPicPr>
            <p:nvPr/>
          </p:nvPicPr>
          <p:blipFill rotWithShape="1">
            <a:blip r:embed="rId5"/>
            <a:srcRect b="19680"/>
            <a:stretch/>
          </p:blipFill>
          <p:spPr>
            <a:xfrm>
              <a:off x="1104825" y="1008991"/>
              <a:ext cx="10725150" cy="4705011"/>
            </a:xfrm>
            <a:prstGeom prst="rect">
              <a:avLst/>
            </a:prstGeom>
          </p:spPr>
        </p:pic>
        <p:pic>
          <p:nvPicPr>
            <p:cNvPr id="3" name="图片 2">
              <a:extLst>
                <a:ext uri="{FF2B5EF4-FFF2-40B4-BE49-F238E27FC236}">
                  <a16:creationId xmlns:a16="http://schemas.microsoft.com/office/drawing/2014/main" id="{3DD30B95-ED8C-4349-AE13-45DDA21B6FD2}"/>
                </a:ext>
              </a:extLst>
            </p:cNvPr>
            <p:cNvPicPr>
              <a:picLocks noChangeAspect="1"/>
            </p:cNvPicPr>
            <p:nvPr/>
          </p:nvPicPr>
          <p:blipFill>
            <a:blip r:embed="rId6"/>
            <a:stretch>
              <a:fillRect/>
            </a:stretch>
          </p:blipFill>
          <p:spPr>
            <a:xfrm>
              <a:off x="4895303" y="3976365"/>
              <a:ext cx="1708026" cy="980847"/>
            </a:xfrm>
            <a:prstGeom prst="rect">
              <a:avLst/>
            </a:prstGeom>
            <a:ln>
              <a:solidFill>
                <a:srgbClr val="C00000"/>
              </a:solidFill>
            </a:ln>
          </p:spPr>
        </p:pic>
        <p:pic>
          <p:nvPicPr>
            <p:cNvPr id="4" name="图片 3">
              <a:extLst>
                <a:ext uri="{FF2B5EF4-FFF2-40B4-BE49-F238E27FC236}">
                  <a16:creationId xmlns:a16="http://schemas.microsoft.com/office/drawing/2014/main" id="{4A184065-6074-4625-8DEB-04534107848B}"/>
                </a:ext>
              </a:extLst>
            </p:cNvPr>
            <p:cNvPicPr>
              <a:picLocks noChangeAspect="1"/>
            </p:cNvPicPr>
            <p:nvPr/>
          </p:nvPicPr>
          <p:blipFill>
            <a:blip r:embed="rId7"/>
            <a:stretch>
              <a:fillRect/>
            </a:stretch>
          </p:blipFill>
          <p:spPr>
            <a:xfrm>
              <a:off x="10821863" y="2792449"/>
              <a:ext cx="723900" cy="695325"/>
            </a:xfrm>
            <a:prstGeom prst="rect">
              <a:avLst/>
            </a:prstGeom>
            <a:ln>
              <a:solidFill>
                <a:srgbClr val="C00000"/>
              </a:solidFill>
            </a:ln>
          </p:spPr>
        </p:pic>
      </p:grpSp>
      <p:graphicFrame>
        <p:nvGraphicFramePr>
          <p:cNvPr id="6" name="表格 7">
            <a:extLst>
              <a:ext uri="{FF2B5EF4-FFF2-40B4-BE49-F238E27FC236}">
                <a16:creationId xmlns:a16="http://schemas.microsoft.com/office/drawing/2014/main" id="{866F80FA-E285-4E46-A677-25264B93D026}"/>
              </a:ext>
            </a:extLst>
          </p:cNvPr>
          <p:cNvGraphicFramePr>
            <a:graphicFrameLocks noGrp="1"/>
          </p:cNvGraphicFramePr>
          <p:nvPr>
            <p:extLst>
              <p:ext uri="{D42A27DB-BD31-4B8C-83A1-F6EECF244321}">
                <p14:modId xmlns:p14="http://schemas.microsoft.com/office/powerpoint/2010/main" val="3504449925"/>
              </p:ext>
            </p:extLst>
          </p:nvPr>
        </p:nvGraphicFramePr>
        <p:xfrm>
          <a:off x="2026752" y="5167276"/>
          <a:ext cx="9214490" cy="1063280"/>
        </p:xfrm>
        <a:graphic>
          <a:graphicData uri="http://schemas.openxmlformats.org/drawingml/2006/table">
            <a:tbl>
              <a:tblPr firstRow="1" bandRow="1">
                <a:tableStyleId>{5C22544A-7EE6-4342-B048-85BDC9FD1C3A}</a:tableStyleId>
              </a:tblPr>
              <a:tblGrid>
                <a:gridCol w="1275047">
                  <a:extLst>
                    <a:ext uri="{9D8B030D-6E8A-4147-A177-3AD203B41FA5}">
                      <a16:colId xmlns:a16="http://schemas.microsoft.com/office/drawing/2014/main" val="2911787007"/>
                    </a:ext>
                  </a:extLst>
                </a:gridCol>
                <a:gridCol w="1206995">
                  <a:extLst>
                    <a:ext uri="{9D8B030D-6E8A-4147-A177-3AD203B41FA5}">
                      <a16:colId xmlns:a16="http://schemas.microsoft.com/office/drawing/2014/main" val="4179163714"/>
                    </a:ext>
                  </a:extLst>
                </a:gridCol>
                <a:gridCol w="900000">
                  <a:extLst>
                    <a:ext uri="{9D8B030D-6E8A-4147-A177-3AD203B41FA5}">
                      <a16:colId xmlns:a16="http://schemas.microsoft.com/office/drawing/2014/main" val="1341669637"/>
                    </a:ext>
                  </a:extLst>
                </a:gridCol>
                <a:gridCol w="900000">
                  <a:extLst>
                    <a:ext uri="{9D8B030D-6E8A-4147-A177-3AD203B41FA5}">
                      <a16:colId xmlns:a16="http://schemas.microsoft.com/office/drawing/2014/main" val="2466323892"/>
                    </a:ext>
                  </a:extLst>
                </a:gridCol>
                <a:gridCol w="900000">
                  <a:extLst>
                    <a:ext uri="{9D8B030D-6E8A-4147-A177-3AD203B41FA5}">
                      <a16:colId xmlns:a16="http://schemas.microsoft.com/office/drawing/2014/main" val="914260710"/>
                    </a:ext>
                  </a:extLst>
                </a:gridCol>
                <a:gridCol w="1618837">
                  <a:extLst>
                    <a:ext uri="{9D8B030D-6E8A-4147-A177-3AD203B41FA5}">
                      <a16:colId xmlns:a16="http://schemas.microsoft.com/office/drawing/2014/main" val="1283851271"/>
                    </a:ext>
                  </a:extLst>
                </a:gridCol>
                <a:gridCol w="2413611">
                  <a:extLst>
                    <a:ext uri="{9D8B030D-6E8A-4147-A177-3AD203B41FA5}">
                      <a16:colId xmlns:a16="http://schemas.microsoft.com/office/drawing/2014/main" val="2931238536"/>
                    </a:ext>
                  </a:extLst>
                </a:gridCol>
              </a:tblGrid>
              <a:tr h="595379">
                <a:tc>
                  <a:txBody>
                    <a:bodyPr/>
                    <a:lstStyle/>
                    <a:p>
                      <a:pPr algn="ctr"/>
                      <a:r>
                        <a:rPr lang="zh-CN" altLang="en-US" dirty="0">
                          <a:solidFill>
                            <a:srgbClr val="FFFFFF"/>
                          </a:solidFill>
                          <a:latin typeface="宋体" panose="02010600030101010101" pitchFamily="2" charset="-122"/>
                          <a:ea typeface="宋体" panose="02010600030101010101" pitchFamily="2" charset="-122"/>
                        </a:rPr>
                        <a:t>预测指标</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zh-CN" altLang="en-US" sz="1800" b="0" dirty="0">
                          <a:solidFill>
                            <a:srgbClr val="212E3C"/>
                          </a:solidFill>
                          <a:latin typeface="宋体" panose="02010600030101010101" pitchFamily="2" charset="-122"/>
                          <a:ea typeface="宋体" panose="02010600030101010101" pitchFamily="2" charset="-122"/>
                          <a:cs typeface="Times New Roman" panose="02020603050405020304" pitchFamily="18" charset="0"/>
                        </a:rPr>
                        <a:t>睾丸体积</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FSH</a:t>
                      </a:r>
                      <a:endParaRPr lang="zh-CN" altLang="en-US" sz="1800" b="0" dirty="0">
                        <a:solidFill>
                          <a:srgbClr val="212E3C"/>
                        </a:solidFill>
                        <a:latin typeface="Times New Roman" panose="02020603050405020304" pitchFamily="18" charset="0"/>
                        <a:cs typeface="Times New Roman" panose="02020603050405020304" pitchFamily="18" charset="0"/>
                      </a:endParaRPr>
                    </a:p>
                    <a:p>
                      <a:pPr algn="ct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INHB</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AMH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宋体" panose="02010600030101010101" pitchFamily="2" charset="-122"/>
                          <a:ea typeface="宋体" panose="02010600030101010101" pitchFamily="2" charset="-122"/>
                          <a:cs typeface="Times New Roman" panose="02020603050405020304" pitchFamily="18" charset="0"/>
                        </a:rPr>
                        <a:t>睾丸体积</a:t>
                      </a:r>
                      <a:r>
                        <a:rPr lang="en-US" altLang="zh-CN" sz="1800" b="0" dirty="0">
                          <a:solidFill>
                            <a:srgbClr val="212E3C"/>
                          </a:solidFill>
                          <a:latin typeface="Times New Roman" panose="02020603050405020304" pitchFamily="18" charset="0"/>
                          <a:cs typeface="Times New Roman" panose="02020603050405020304" pitchFamily="18" charset="0"/>
                        </a:rPr>
                        <a:t>/FSH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zh-CN" altLang="en-US" sz="1800" b="0" dirty="0">
                          <a:solidFill>
                            <a:srgbClr val="212E3C"/>
                          </a:solidFill>
                          <a:latin typeface="宋体" panose="02010600030101010101" pitchFamily="2" charset="-122"/>
                          <a:ea typeface="宋体" panose="02010600030101010101" pitchFamily="2" charset="-122"/>
                          <a:cs typeface="Times New Roman" panose="02020603050405020304" pitchFamily="18" charset="0"/>
                        </a:rPr>
                        <a:t>睾丸体积</a:t>
                      </a:r>
                      <a:r>
                        <a:rPr lang="en-US" altLang="zh-CN" sz="1800" b="0" dirty="0">
                          <a:solidFill>
                            <a:srgbClr val="212E3C"/>
                          </a:solidFill>
                          <a:latin typeface="Times New Roman" panose="02020603050405020304" pitchFamily="18" charset="0"/>
                          <a:cs typeface="Times New Roman" panose="02020603050405020304" pitchFamily="18" charset="0"/>
                        </a:rPr>
                        <a:t>×INHB×AMH/FSH</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35797682"/>
                  </a:ext>
                </a:extLst>
              </a:tr>
              <a:tr h="423200">
                <a:tc>
                  <a:txBody>
                    <a:bodyPr/>
                    <a:lstStyle/>
                    <a:p>
                      <a:pPr marL="0" algn="ctr" defTabSz="914476" rtl="0" eaLnBrk="1" latinLnBrk="0" hangingPunct="1"/>
                      <a:r>
                        <a:rPr lang="en-US" altLang="zh-CN" sz="1800" b="1" kern="1200" dirty="0">
                          <a:solidFill>
                            <a:srgbClr val="FFFFFF"/>
                          </a:solidFill>
                          <a:latin typeface="宋体" panose="02010600030101010101" pitchFamily="2" charset="-122"/>
                          <a:ea typeface="宋体" panose="02010600030101010101" pitchFamily="2" charset="-122"/>
                          <a:cs typeface="+mn-cs"/>
                        </a:rPr>
                        <a:t>AUC</a:t>
                      </a:r>
                      <a:endParaRPr lang="zh-CN" altLang="en-US" sz="1800" b="1" kern="1200" dirty="0">
                        <a:solidFill>
                          <a:srgbClr val="FFFFFF"/>
                        </a:solidFill>
                        <a:latin typeface="宋体" panose="02010600030101010101" pitchFamily="2" charset="-122"/>
                        <a:ea typeface="宋体" panose="02010600030101010101" pitchFamily="2" charset="-122"/>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BCDBE"/>
                    </a:solid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0.693</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914476" rtl="0" eaLnBrk="1" fontAlgn="auto" latinLnBrk="0" hangingPunct="1">
                        <a:lnSpc>
                          <a:spcPct val="100000"/>
                        </a:lnSpc>
                        <a:spcBef>
                          <a:spcPts val="0"/>
                        </a:spcBef>
                        <a:spcAft>
                          <a:spcPts val="0"/>
                        </a:spcAft>
                        <a:buClrTx/>
                        <a:buSzTx/>
                        <a:buFontTx/>
                        <a:buNone/>
                        <a:tabLst/>
                        <a:defRPr/>
                      </a:pPr>
                      <a:r>
                        <a:rPr lang="en-US" altLang="zh-CN" sz="1800" b="0" dirty="0">
                          <a:solidFill>
                            <a:srgbClr val="212E3C"/>
                          </a:solidFill>
                          <a:latin typeface="Times New Roman" panose="02020603050405020304" pitchFamily="18" charset="0"/>
                          <a:cs typeface="Times New Roman" panose="02020603050405020304" pitchFamily="18" charset="0"/>
                        </a:rPr>
                        <a:t>0.714</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0.630</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0.565</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0.736</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altLang="zh-CN" sz="1800" b="0" dirty="0">
                          <a:solidFill>
                            <a:srgbClr val="212E3C"/>
                          </a:solidFill>
                          <a:latin typeface="Times New Roman" panose="02020603050405020304" pitchFamily="18" charset="0"/>
                          <a:cs typeface="Times New Roman" panose="02020603050405020304" pitchFamily="18" charset="0"/>
                        </a:rPr>
                        <a:t>0.667</a:t>
                      </a:r>
                      <a:endParaRPr lang="zh-CN" altLang="en-US" sz="1800" b="0" dirty="0">
                        <a:solidFill>
                          <a:srgbClr val="212E3C"/>
                        </a:solidFill>
                        <a:latin typeface="Times New Roman" panose="02020603050405020304" pitchFamily="18" charset="0"/>
                        <a:cs typeface="Times New Roman" panose="02020603050405020304" pitchFamily="18" charset="0"/>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308736224"/>
                  </a:ext>
                </a:extLst>
              </a:tr>
            </a:tbl>
          </a:graphicData>
        </a:graphic>
      </p:graphicFrame>
      <p:sp>
        <p:nvSpPr>
          <p:cNvPr id="9" name="矩形 8">
            <a:extLst>
              <a:ext uri="{FF2B5EF4-FFF2-40B4-BE49-F238E27FC236}">
                <a16:creationId xmlns:a16="http://schemas.microsoft.com/office/drawing/2014/main" id="{8E925F49-C365-4355-9819-8C18792BE612}"/>
              </a:ext>
            </a:extLst>
          </p:cNvPr>
          <p:cNvSpPr/>
          <p:nvPr/>
        </p:nvSpPr>
        <p:spPr>
          <a:xfrm>
            <a:off x="2151173" y="6424822"/>
            <a:ext cx="9460795" cy="400110"/>
          </a:xfrm>
          <a:prstGeom prst="rect">
            <a:avLst/>
          </a:prstGeom>
        </p:spPr>
        <p:txBody>
          <a:bodyPr wrap="none">
            <a:spAutoFit/>
          </a:bodyPr>
          <a:lstStyle/>
          <a:p>
            <a:r>
              <a:rPr lang="en-US" altLang="zh-CN" sz="2000" dirty="0">
                <a:solidFill>
                  <a:srgbClr val="C00000"/>
                </a:solidFill>
              </a:rPr>
              <a:t>4</a:t>
            </a:r>
            <a:r>
              <a:rPr lang="zh-CN" altLang="en-US" sz="2000" dirty="0">
                <a:solidFill>
                  <a:srgbClr val="C00000"/>
                </a:solidFill>
              </a:rPr>
              <a:t>种预测指标：血清的</a:t>
            </a:r>
            <a:r>
              <a:rPr lang="en-US" altLang="zh-CN" sz="2000" dirty="0">
                <a:solidFill>
                  <a:srgbClr val="C00000"/>
                </a:solidFill>
              </a:rPr>
              <a:t>FSH</a:t>
            </a:r>
            <a:r>
              <a:rPr lang="zh-CN" altLang="en-US" sz="2000" dirty="0">
                <a:solidFill>
                  <a:srgbClr val="C00000"/>
                </a:solidFill>
              </a:rPr>
              <a:t>、</a:t>
            </a:r>
            <a:r>
              <a:rPr lang="en-US" altLang="zh-CN" sz="2000" dirty="0">
                <a:solidFill>
                  <a:srgbClr val="C00000"/>
                </a:solidFill>
              </a:rPr>
              <a:t>INHB</a:t>
            </a:r>
            <a:r>
              <a:rPr lang="zh-CN" altLang="en-US" sz="2000" dirty="0">
                <a:solidFill>
                  <a:srgbClr val="C00000"/>
                </a:solidFill>
              </a:rPr>
              <a:t>、</a:t>
            </a:r>
            <a:r>
              <a:rPr lang="en-US" altLang="zh-CN" sz="2000" dirty="0">
                <a:solidFill>
                  <a:srgbClr val="C00000"/>
                </a:solidFill>
              </a:rPr>
              <a:t>AMH</a:t>
            </a:r>
            <a:r>
              <a:rPr lang="zh-CN" altLang="en-US" sz="2000" dirty="0">
                <a:solidFill>
                  <a:srgbClr val="C00000"/>
                </a:solidFill>
              </a:rPr>
              <a:t>，睾丸体积单独或联合的预测价值没有差异</a:t>
            </a:r>
          </a:p>
        </p:txBody>
      </p:sp>
      <p:sp>
        <p:nvSpPr>
          <p:cNvPr id="14" name="矩形 13">
            <a:extLst>
              <a:ext uri="{FF2B5EF4-FFF2-40B4-BE49-F238E27FC236}">
                <a16:creationId xmlns:a16="http://schemas.microsoft.com/office/drawing/2014/main" id="{EE7D6ACF-3306-422E-AE65-BCE0EB1E4D88}"/>
              </a:ext>
            </a:extLst>
          </p:cNvPr>
          <p:cNvSpPr/>
          <p:nvPr/>
        </p:nvSpPr>
        <p:spPr>
          <a:xfrm>
            <a:off x="2550556" y="997261"/>
            <a:ext cx="9012404" cy="461665"/>
          </a:xfrm>
          <a:prstGeom prst="rect">
            <a:avLst/>
          </a:prstGeom>
        </p:spPr>
        <p:txBody>
          <a:bodyPr wrap="none">
            <a:spAutoFit/>
          </a:bodyPr>
          <a:lstStyle/>
          <a:p>
            <a:r>
              <a:rPr lang="zh-CN" altLang="en-US" sz="2400" b="1" dirty="0">
                <a:solidFill>
                  <a:srgbClr val="002060"/>
                </a:solidFill>
                <a:latin typeface="宋体" panose="02010600030101010101" pitchFamily="2" charset="-122"/>
                <a:cs typeface="+mn-ea"/>
              </a:rPr>
              <a:t>血清的</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a:t>
            </a:r>
            <a:r>
              <a:rPr lang="en-US" altLang="zh-CN" sz="2400" b="1" dirty="0">
                <a:solidFill>
                  <a:srgbClr val="002060"/>
                </a:solidFill>
                <a:latin typeface="宋体" panose="02010600030101010101" pitchFamily="2" charset="-122"/>
                <a:cs typeface="+mn-ea"/>
              </a:rPr>
              <a:t>AMH</a:t>
            </a:r>
            <a:r>
              <a:rPr lang="zh-CN" altLang="en-US" sz="2400" b="1" dirty="0">
                <a:solidFill>
                  <a:srgbClr val="002060"/>
                </a:solidFill>
                <a:latin typeface="宋体" panose="02010600030101010101" pitchFamily="2" charset="-122"/>
                <a:cs typeface="+mn-ea"/>
              </a:rPr>
              <a:t>预测无精子症患者</a:t>
            </a:r>
            <a:r>
              <a:rPr lang="en-US" altLang="zh-CN" sz="2400" b="1" dirty="0">
                <a:solidFill>
                  <a:srgbClr val="002060"/>
                </a:solidFill>
                <a:latin typeface="宋体" panose="02010600030101010101" pitchFamily="2" charset="-122"/>
                <a:cs typeface="+mn-ea"/>
              </a:rPr>
              <a:t>FNA</a:t>
            </a:r>
            <a:r>
              <a:rPr lang="zh-CN" altLang="en-US" sz="2400" b="1" dirty="0">
                <a:solidFill>
                  <a:srgbClr val="002060"/>
                </a:solidFill>
                <a:latin typeface="宋体" panose="02010600030101010101" pitchFamily="2" charset="-122"/>
                <a:cs typeface="+mn-ea"/>
              </a:rPr>
              <a:t>获精率的价值（</a:t>
            </a:r>
            <a:r>
              <a:rPr lang="en-US" altLang="zh-CN" sz="2400" b="1" dirty="0">
                <a:solidFill>
                  <a:srgbClr val="002060"/>
                </a:solidFill>
                <a:latin typeface="宋体" panose="02010600030101010101" pitchFamily="2" charset="-122"/>
                <a:cs typeface="+mn-ea"/>
              </a:rPr>
              <a:t>ROC</a:t>
            </a:r>
            <a:r>
              <a:rPr lang="zh-CN" altLang="en-US" sz="2400" b="1" dirty="0">
                <a:solidFill>
                  <a:srgbClr val="002060"/>
                </a:solidFill>
                <a:latin typeface="宋体" panose="02010600030101010101" pitchFamily="2" charset="-122"/>
                <a:cs typeface="+mn-ea"/>
              </a:rPr>
              <a:t>曲线）</a:t>
            </a:r>
          </a:p>
        </p:txBody>
      </p:sp>
      <p:sp>
        <p:nvSpPr>
          <p:cNvPr id="15" name="任意多边形 18">
            <a:extLst>
              <a:ext uri="{FF2B5EF4-FFF2-40B4-BE49-F238E27FC236}">
                <a16:creationId xmlns:a16="http://schemas.microsoft.com/office/drawing/2014/main" id="{431D3E82-33E7-449B-8CD1-7BA97176CA22}"/>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16" name="任意多边形 23">
            <a:extLst>
              <a:ext uri="{FF2B5EF4-FFF2-40B4-BE49-F238E27FC236}">
                <a16:creationId xmlns:a16="http://schemas.microsoft.com/office/drawing/2014/main" id="{9AE9AC8E-54E2-494B-912C-F204A1410ABD}"/>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17" name="Content Placeholder 2">
            <a:extLst>
              <a:ext uri="{FF2B5EF4-FFF2-40B4-BE49-F238E27FC236}">
                <a16:creationId xmlns:a16="http://schemas.microsoft.com/office/drawing/2014/main" id="{30F8F7A0-C9F9-493C-BBAD-717AFE48E27E}"/>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FNA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获精率的预测</a:t>
            </a:r>
          </a:p>
        </p:txBody>
      </p:sp>
    </p:spTree>
    <p:extLst>
      <p:ext uri="{BB962C8B-B14F-4D97-AF65-F5344CB8AC3E}">
        <p14:creationId xmlns:p14="http://schemas.microsoft.com/office/powerpoint/2010/main" val="2336499203"/>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1000"/>
                                        <p:tgtEl>
                                          <p:spTgt spid="9"/>
                                        </p:tgtEl>
                                      </p:cBhvr>
                                    </p:animEffect>
                                    <p:anim calcmode="lin" valueType="num">
                                      <p:cBhvr>
                                        <p:cTn id="8" dur="1000" fill="hold"/>
                                        <p:tgtEl>
                                          <p:spTgt spid="9"/>
                                        </p:tgtEl>
                                        <p:attrNameLst>
                                          <p:attrName>ppt_x</p:attrName>
                                        </p:attrNameLst>
                                      </p:cBhvr>
                                      <p:tavLst>
                                        <p:tav tm="0">
                                          <p:val>
                                            <p:strVal val="#ppt_x"/>
                                          </p:val>
                                        </p:tav>
                                        <p:tav tm="100000">
                                          <p:val>
                                            <p:strVal val="#ppt_x"/>
                                          </p:val>
                                        </p:tav>
                                      </p:tavLst>
                                    </p:anim>
                                    <p:anim calcmode="lin" valueType="num">
                                      <p:cBhvr>
                                        <p:cTn id="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5560208" y="2608213"/>
            <a:ext cx="6197759" cy="677108"/>
          </a:xfrm>
          <a:prstGeom prst="rect">
            <a:avLst/>
          </a:prstGeom>
          <a:noFill/>
        </p:spPr>
        <p:txBody>
          <a:bodyPr wrap="square" lIns="0" tIns="0" rIns="0" bIns="0" rtlCol="0">
            <a:spAutoFit/>
          </a:bodyPr>
          <a:lstStyle/>
          <a:p>
            <a:r>
              <a:rPr lang="en-US" altLang="zh-CN" sz="4400" dirty="0">
                <a:solidFill>
                  <a:schemeClr val="accent1"/>
                </a:solidFill>
                <a:latin typeface="微软雅黑" panose="020B0503020204020204" pitchFamily="34" charset="-122"/>
                <a:ea typeface="微软雅黑" panose="020B0503020204020204" pitchFamily="34" charset="-122"/>
                <a:cs typeface="+mn-ea"/>
                <a:sym typeface="+mn-lt"/>
              </a:rPr>
              <a:t>INHB</a:t>
            </a:r>
            <a:r>
              <a:rPr lang="zh-CN" altLang="en-US" sz="4400" dirty="0">
                <a:solidFill>
                  <a:schemeClr val="accent1"/>
                </a:solidFill>
                <a:latin typeface="微软雅黑" panose="020B0503020204020204" pitchFamily="34" charset="-122"/>
                <a:ea typeface="微软雅黑" panose="020B0503020204020204" pitchFamily="34" charset="-122"/>
                <a:cs typeface="+mn-ea"/>
                <a:sym typeface="+mn-lt"/>
              </a:rPr>
              <a:t>、</a:t>
            </a:r>
            <a:r>
              <a:rPr lang="en-US" altLang="zh-CN" sz="4400" dirty="0">
                <a:solidFill>
                  <a:schemeClr val="accent1"/>
                </a:solidFill>
                <a:latin typeface="微软雅黑" panose="020B0503020204020204" pitchFamily="34" charset="-122"/>
                <a:ea typeface="微软雅黑" panose="020B0503020204020204" pitchFamily="34" charset="-122"/>
                <a:cs typeface="+mn-ea"/>
                <a:sym typeface="+mn-lt"/>
              </a:rPr>
              <a:t>AMH</a:t>
            </a:r>
            <a:r>
              <a:rPr lang="zh-CN" altLang="en-US" sz="4400" dirty="0">
                <a:solidFill>
                  <a:schemeClr val="accent1"/>
                </a:solidFill>
                <a:latin typeface="微软雅黑" panose="020B0503020204020204" pitchFamily="34" charset="-122"/>
                <a:ea typeface="微软雅黑" panose="020B0503020204020204" pitchFamily="34" charset="-122"/>
                <a:cs typeface="+mn-ea"/>
                <a:sym typeface="+mn-lt"/>
              </a:rPr>
              <a:t>的生理基础</a:t>
            </a:r>
          </a:p>
        </p:txBody>
      </p:sp>
      <p:sp>
        <p:nvSpPr>
          <p:cNvPr id="15" name="矩形 259"/>
          <p:cNvSpPr>
            <a:spLocks noChangeArrowheads="1"/>
          </p:cNvSpPr>
          <p:nvPr/>
        </p:nvSpPr>
        <p:spPr bwMode="auto">
          <a:xfrm>
            <a:off x="3255952" y="1951625"/>
            <a:ext cx="219644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a:solidFill>
                  <a:schemeClr val="accent1"/>
                </a:solidFill>
                <a:latin typeface="Impact" panose="020B0806030902050204" pitchFamily="34" charset="0"/>
                <a:cs typeface="Arial" panose="020B0604020202020204" pitchFamily="34" charset="0"/>
              </a:rPr>
              <a:t>01</a:t>
            </a:r>
            <a:endParaRPr lang="zh-CN" altLang="en-US" sz="13800" cap="all" spc="300" dirty="0">
              <a:solidFill>
                <a:schemeClr val="accent1"/>
              </a:solidFill>
              <a:latin typeface="Impact" panose="020B0806030902050204" pitchFamily="34" charset="0"/>
              <a:cs typeface="Arial" panose="020B0604020202020204" pitchFamily="34" charset="0"/>
            </a:endParaRPr>
          </a:p>
        </p:txBody>
      </p:sp>
      <p:pic>
        <p:nvPicPr>
          <p:cNvPr id="9" name="图片 8">
            <a:extLst>
              <a:ext uri="{FF2B5EF4-FFF2-40B4-BE49-F238E27FC236}">
                <a16:creationId xmlns:a16="http://schemas.microsoft.com/office/drawing/2014/main" id="{F6D9780B-F86F-4296-9CE2-E06506103B57}"/>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9" y="92592"/>
            <a:ext cx="3693247" cy="643414"/>
          </a:xfrm>
          <a:prstGeom prst="rect">
            <a:avLst/>
          </a:prstGeom>
        </p:spPr>
      </p:pic>
      <p:pic>
        <p:nvPicPr>
          <p:cNvPr id="10" name="图片 9">
            <a:extLst>
              <a:ext uri="{FF2B5EF4-FFF2-40B4-BE49-F238E27FC236}">
                <a16:creationId xmlns:a16="http://schemas.microsoft.com/office/drawing/2014/main" id="{32BF27EC-E9BE-4927-8441-7DCBDA86D72C}"/>
              </a:ext>
            </a:extLst>
          </p:cNvPr>
          <p:cNvPicPr>
            <a:picLocks noChangeAspect="1"/>
          </p:cNvPicPr>
          <p:nvPr/>
        </p:nvPicPr>
        <p:blipFill rotWithShape="1">
          <a:blip r:embed="rId4">
            <a:extLst>
              <a:ext uri="{28A0092B-C50C-407E-A947-70E740481C1C}">
                <a14:useLocalDpi xmlns:a14="http://schemas.microsoft.com/office/drawing/2010/main" val="0"/>
              </a:ext>
            </a:extLst>
          </a:blip>
          <a:srcRect b="63580"/>
          <a:stretch/>
        </p:blipFill>
        <p:spPr>
          <a:xfrm>
            <a:off x="0" y="4646960"/>
            <a:ext cx="12858750" cy="2569765"/>
          </a:xfrm>
          <a:prstGeom prst="rect">
            <a:avLst/>
          </a:prstGeom>
        </p:spPr>
      </p:pic>
    </p:spTree>
    <p:extLst>
      <p:ext uri="{BB962C8B-B14F-4D97-AF65-F5344CB8AC3E}">
        <p14:creationId xmlns:p14="http://schemas.microsoft.com/office/powerpoint/2010/main" val="3844135"/>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 name="任意多边形 18">
            <a:extLst>
              <a:ext uri="{FF2B5EF4-FFF2-40B4-BE49-F238E27FC236}">
                <a16:creationId xmlns:a16="http://schemas.microsoft.com/office/drawing/2014/main" id="{32B106C7-4612-4E6D-8FD9-57C3769922A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95" name="任意多边形 23">
            <a:extLst>
              <a:ext uri="{FF2B5EF4-FFF2-40B4-BE49-F238E27FC236}">
                <a16:creationId xmlns:a16="http://schemas.microsoft.com/office/drawing/2014/main" id="{77E7D3A8-D9CD-4C5A-8735-363649F86F44}"/>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71" name="Content Placeholder 2">
            <a:extLst>
              <a:ext uri="{FF2B5EF4-FFF2-40B4-BE49-F238E27FC236}">
                <a16:creationId xmlns:a16="http://schemas.microsoft.com/office/drawing/2014/main" id="{18309C10-A469-4E47-8626-617B678DB84F}"/>
              </a:ext>
            </a:extLst>
          </p:cNvPr>
          <p:cNvSpPr txBox="1">
            <a:spLocks/>
          </p:cNvSpPr>
          <p:nvPr/>
        </p:nvSpPr>
        <p:spPr>
          <a:xfrm>
            <a:off x="823399" y="365784"/>
            <a:ext cx="6830111"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获得</a:t>
            </a:r>
            <a:r>
              <a:rPr lang="zh-CN" altLang="en-US" sz="2800" dirty="0">
                <a:solidFill>
                  <a:srgbClr val="C00000"/>
                </a:solidFill>
                <a:latin typeface="Arial" panose="020B0604020202020204" pitchFamily="34" charset="0"/>
                <a:ea typeface="微软雅黑" panose="020B0503020204020204" pitchFamily="34" charset="-122"/>
                <a:cs typeface="+mn-ea"/>
                <a:sym typeface="Arial" panose="020B0604020202020204" pitchFamily="34" charset="0"/>
              </a:rPr>
              <a:t>单倍体</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精子的预测</a:t>
            </a:r>
          </a:p>
        </p:txBody>
      </p:sp>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8795247" y="6908948"/>
            <a:ext cx="3898824" cy="307777"/>
          </a:xfrm>
          <a:prstGeom prst="rect">
            <a:avLst/>
          </a:prstGeom>
          <a:noFill/>
          <a:ln w="9525">
            <a:noFill/>
            <a:miter lim="800000"/>
            <a:headEnd/>
            <a:tailEnd/>
          </a:ln>
        </p:spPr>
        <p:txBody>
          <a:bodyPr wrap="none">
            <a:spAutoFit/>
          </a:bodyPr>
          <a:lstStyle/>
          <a:p>
            <a:pPr algn="r" eaLnBrk="0" hangingPunct="0"/>
            <a:r>
              <a:rPr lang="en-US" altLang="zh-CN" sz="1400" i="1" dirty="0" err="1"/>
              <a:t>Zhi</a:t>
            </a:r>
            <a:r>
              <a:rPr lang="en-US" altLang="zh-CN" sz="1400" i="1" dirty="0"/>
              <a:t>-Guo Zhu </a:t>
            </a:r>
            <a:r>
              <a:rPr lang="fr-FR" altLang="zh-CN" sz="1400" i="1" dirty="0"/>
              <a:t>et al. Asian Journal of Andrology</a:t>
            </a:r>
            <a:r>
              <a:rPr lang="en-US" altLang="zh-CN" sz="1400" i="1" dirty="0"/>
              <a:t>.</a:t>
            </a:r>
            <a:r>
              <a:rPr lang="zh-CN" altLang="en-US" sz="1400" i="1" dirty="0"/>
              <a:t> </a:t>
            </a:r>
            <a:r>
              <a:rPr lang="fr-FR" altLang="zh-CN" sz="1400" i="1" dirty="0"/>
              <a:t>2019</a:t>
            </a:r>
          </a:p>
        </p:txBody>
      </p:sp>
      <p:sp>
        <p:nvSpPr>
          <p:cNvPr id="8" name="文本框 7">
            <a:extLst>
              <a:ext uri="{FF2B5EF4-FFF2-40B4-BE49-F238E27FC236}">
                <a16:creationId xmlns:a16="http://schemas.microsoft.com/office/drawing/2014/main" id="{EEE35054-9D49-48A5-86C7-6ED7CCE83F82}"/>
              </a:ext>
            </a:extLst>
          </p:cNvPr>
          <p:cNvSpPr txBox="1"/>
          <p:nvPr/>
        </p:nvSpPr>
        <p:spPr>
          <a:xfrm>
            <a:off x="823400" y="1024037"/>
            <a:ext cx="11582639" cy="461665"/>
          </a:xfrm>
          <a:prstGeom prst="rect">
            <a:avLst/>
          </a:prstGeom>
          <a:noFill/>
        </p:spPr>
        <p:txBody>
          <a:bodyPr wrap="square" rtlCol="0">
            <a:spAutoFit/>
          </a:bodyPr>
          <a:lstStyle/>
          <a:p>
            <a:pPr algn="ctr"/>
            <a:r>
              <a:rPr lang="zh-CN" altLang="en-US" sz="2400" b="1" dirty="0">
                <a:solidFill>
                  <a:srgbClr val="002060"/>
                </a:solidFill>
                <a:latin typeface="宋体" panose="02010600030101010101" pitchFamily="2" charset="-122"/>
                <a:cs typeface="+mn-ea"/>
              </a:rPr>
              <a:t>探究血清</a:t>
            </a:r>
            <a:r>
              <a:rPr lang="en-US" altLang="zh-CN" sz="2400" b="1" dirty="0">
                <a:solidFill>
                  <a:srgbClr val="002060"/>
                </a:solidFill>
                <a:latin typeface="宋体" panose="02010600030101010101" pitchFamily="2" charset="-122"/>
                <a:cs typeface="+mn-ea"/>
              </a:rPr>
              <a:t>INHB</a:t>
            </a:r>
            <a:r>
              <a:rPr lang="zh-CN" altLang="en-US" sz="2400" b="1" dirty="0">
                <a:solidFill>
                  <a:srgbClr val="002060"/>
                </a:solidFill>
                <a:latin typeface="宋体" panose="02010600030101010101" pitchFamily="2" charset="-122"/>
                <a:cs typeface="+mn-ea"/>
              </a:rPr>
              <a:t>预测</a:t>
            </a:r>
            <a:r>
              <a:rPr lang="en-US" altLang="zh-CN" sz="2400" b="1" dirty="0">
                <a:solidFill>
                  <a:srgbClr val="002060"/>
                </a:solidFill>
                <a:latin typeface="宋体" panose="02010600030101010101" pitchFamily="2" charset="-122"/>
                <a:cs typeface="+mn-ea"/>
              </a:rPr>
              <a:t>NOA</a:t>
            </a:r>
            <a:r>
              <a:rPr lang="zh-CN" altLang="en-US" sz="2400" b="1" dirty="0">
                <a:solidFill>
                  <a:srgbClr val="002060"/>
                </a:solidFill>
                <a:latin typeface="宋体" panose="02010600030101010101" pitchFamily="2" charset="-122"/>
                <a:cs typeface="+mn-ea"/>
              </a:rPr>
              <a:t>患者</a:t>
            </a:r>
            <a:r>
              <a:rPr lang="en-US" altLang="zh-CN" sz="2400" b="1" dirty="0">
                <a:solidFill>
                  <a:srgbClr val="002060"/>
                </a:solidFill>
                <a:latin typeface="宋体" panose="02010600030101010101" pitchFamily="2" charset="-122"/>
                <a:cs typeface="+mn-ea"/>
              </a:rPr>
              <a:t>TESE/micro-TESE</a:t>
            </a:r>
            <a:r>
              <a:rPr lang="zh-CN" altLang="en-US" sz="2400" b="1" dirty="0">
                <a:solidFill>
                  <a:srgbClr val="002060"/>
                </a:solidFill>
                <a:latin typeface="宋体" panose="02010600030101010101" pitchFamily="2" charset="-122"/>
                <a:cs typeface="+mn-ea"/>
              </a:rPr>
              <a:t>获得单倍体精子的价值</a:t>
            </a:r>
          </a:p>
        </p:txBody>
      </p:sp>
      <p:grpSp>
        <p:nvGrpSpPr>
          <p:cNvPr id="4" name="组合 3">
            <a:extLst>
              <a:ext uri="{FF2B5EF4-FFF2-40B4-BE49-F238E27FC236}">
                <a16:creationId xmlns:a16="http://schemas.microsoft.com/office/drawing/2014/main" id="{BE644A1F-579F-497F-B5C5-2BF460469AC1}"/>
              </a:ext>
            </a:extLst>
          </p:cNvPr>
          <p:cNvGrpSpPr/>
          <p:nvPr/>
        </p:nvGrpSpPr>
        <p:grpSpPr>
          <a:xfrm>
            <a:off x="380703" y="1600101"/>
            <a:ext cx="9746811" cy="4943942"/>
            <a:chOff x="1676847" y="1528093"/>
            <a:chExt cx="9746811" cy="4943942"/>
          </a:xfrm>
        </p:grpSpPr>
        <p:pic>
          <p:nvPicPr>
            <p:cNvPr id="2" name="图片 1">
              <a:extLst>
                <a:ext uri="{FF2B5EF4-FFF2-40B4-BE49-F238E27FC236}">
                  <a16:creationId xmlns:a16="http://schemas.microsoft.com/office/drawing/2014/main" id="{ADC5D7D0-E281-42AE-B9AD-5E6CD68A2DA6}"/>
                </a:ext>
              </a:extLst>
            </p:cNvPr>
            <p:cNvPicPr>
              <a:picLocks noChangeAspect="1"/>
            </p:cNvPicPr>
            <p:nvPr/>
          </p:nvPicPr>
          <p:blipFill>
            <a:blip r:embed="rId5"/>
            <a:stretch>
              <a:fillRect/>
            </a:stretch>
          </p:blipFill>
          <p:spPr>
            <a:xfrm>
              <a:off x="1676847" y="1528093"/>
              <a:ext cx="9746811" cy="4943942"/>
            </a:xfrm>
            <a:prstGeom prst="rect">
              <a:avLst/>
            </a:prstGeom>
          </p:spPr>
        </p:pic>
        <p:sp>
          <p:nvSpPr>
            <p:cNvPr id="3" name="矩形: 圆角 2">
              <a:extLst>
                <a:ext uri="{FF2B5EF4-FFF2-40B4-BE49-F238E27FC236}">
                  <a16:creationId xmlns:a16="http://schemas.microsoft.com/office/drawing/2014/main" id="{773D6F76-0B46-4FC1-A2BC-7DF6FE52ADE9}"/>
                </a:ext>
              </a:extLst>
            </p:cNvPr>
            <p:cNvSpPr/>
            <p:nvPr/>
          </p:nvSpPr>
          <p:spPr>
            <a:xfrm flipV="1">
              <a:off x="7365479" y="4912469"/>
              <a:ext cx="4058179" cy="21602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10" name="矩形 9">
            <a:extLst>
              <a:ext uri="{FF2B5EF4-FFF2-40B4-BE49-F238E27FC236}">
                <a16:creationId xmlns:a16="http://schemas.microsoft.com/office/drawing/2014/main" id="{5C7656F2-E1DF-4718-9B84-78F1E424863B}"/>
              </a:ext>
            </a:extLst>
          </p:cNvPr>
          <p:cNvSpPr/>
          <p:nvPr/>
        </p:nvSpPr>
        <p:spPr>
          <a:xfrm>
            <a:off x="10223822" y="1842693"/>
            <a:ext cx="2562920" cy="1730956"/>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根据睾丸组织学结果分为单倍体精子组和非单倍体精子组，两组间的生殖激素和睾丸体积均有显著差异</a:t>
            </a:r>
          </a:p>
        </p:txBody>
      </p:sp>
      <p:sp>
        <p:nvSpPr>
          <p:cNvPr id="11" name="矩形 10">
            <a:extLst>
              <a:ext uri="{FF2B5EF4-FFF2-40B4-BE49-F238E27FC236}">
                <a16:creationId xmlns:a16="http://schemas.microsoft.com/office/drawing/2014/main" id="{A0BAB7F5-7154-4ECA-9E36-C04672A10CD2}"/>
              </a:ext>
            </a:extLst>
          </p:cNvPr>
          <p:cNvSpPr/>
          <p:nvPr/>
        </p:nvSpPr>
        <p:spPr>
          <a:xfrm>
            <a:off x="10223822" y="4180995"/>
            <a:ext cx="2562920" cy="2027618"/>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根据</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水平和睾丸组织学结果分成</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4</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组。正常</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两亚组间的生殖激素和睾丸体积均有显著差异。但是高</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FSH</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的两个亚组间只有</a:t>
            </a:r>
            <a:r>
              <a:rPr lang="en-US" altLang="zh-CN"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INHB</a:t>
            </a:r>
            <a:r>
              <a:rPr lang="zh-CN" altLang="en-US" dirty="0">
                <a:solidFill>
                  <a:schemeClr val="tx1">
                    <a:lumMod val="95000"/>
                    <a:lumOff val="5000"/>
                  </a:schemeClr>
                </a:solidFill>
                <a:latin typeface="Times New Roman" panose="02020603050405020304" pitchFamily="18" charset="0"/>
                <a:ea typeface="宋体" panose="02010600030101010101" pitchFamily="2" charset="-122"/>
                <a:cs typeface="Times New Roman" panose="02020603050405020304" pitchFamily="18" charset="0"/>
              </a:rPr>
              <a:t>存在差异</a:t>
            </a:r>
          </a:p>
        </p:txBody>
      </p:sp>
      <p:sp>
        <p:nvSpPr>
          <p:cNvPr id="12" name="矩形 11">
            <a:extLst>
              <a:ext uri="{FF2B5EF4-FFF2-40B4-BE49-F238E27FC236}">
                <a16:creationId xmlns:a16="http://schemas.microsoft.com/office/drawing/2014/main" id="{994A6C31-2EC7-4B72-ACE3-BF89EFFBC409}"/>
              </a:ext>
            </a:extLst>
          </p:cNvPr>
          <p:cNvSpPr/>
          <p:nvPr/>
        </p:nvSpPr>
        <p:spPr>
          <a:xfrm>
            <a:off x="3147702" y="6513578"/>
            <a:ext cx="5843266" cy="400110"/>
          </a:xfrm>
          <a:prstGeom prst="rect">
            <a:avLst/>
          </a:prstGeom>
        </p:spPr>
        <p:txBody>
          <a:bodyPr wrap="none">
            <a:spAutoFit/>
          </a:bodyPr>
          <a:lstStyle/>
          <a:p>
            <a:r>
              <a:rPr lang="zh-CN" altLang="en-US" sz="2000" dirty="0">
                <a:solidFill>
                  <a:srgbClr val="C00000"/>
                </a:solidFill>
              </a:rPr>
              <a:t>获得单倍体精子组的</a:t>
            </a:r>
            <a:r>
              <a:rPr lang="en-US" altLang="zh-CN" sz="2000" dirty="0">
                <a:solidFill>
                  <a:srgbClr val="C00000"/>
                </a:solidFill>
              </a:rPr>
              <a:t>INHB</a:t>
            </a:r>
            <a:r>
              <a:rPr lang="zh-CN" altLang="en-US" sz="2000" dirty="0">
                <a:solidFill>
                  <a:srgbClr val="C00000"/>
                </a:solidFill>
              </a:rPr>
              <a:t>显著高于非单倍精子组。</a:t>
            </a:r>
          </a:p>
        </p:txBody>
      </p:sp>
    </p:spTree>
    <p:extLst>
      <p:ext uri="{BB962C8B-B14F-4D97-AF65-F5344CB8AC3E}">
        <p14:creationId xmlns:p14="http://schemas.microsoft.com/office/powerpoint/2010/main" val="354068277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fade">
                                      <p:cBhvr>
                                        <p:cTn id="7" dur="1000"/>
                                        <p:tgtEl>
                                          <p:spTgt spid="12"/>
                                        </p:tgtEl>
                                      </p:cBhvr>
                                    </p:animEffect>
                                    <p:anim calcmode="lin" valueType="num">
                                      <p:cBhvr>
                                        <p:cTn id="8" dur="1000" fill="hold"/>
                                        <p:tgtEl>
                                          <p:spTgt spid="12"/>
                                        </p:tgtEl>
                                        <p:attrNameLst>
                                          <p:attrName>ppt_x</p:attrName>
                                        </p:attrNameLst>
                                      </p:cBhvr>
                                      <p:tavLst>
                                        <p:tav tm="0">
                                          <p:val>
                                            <p:strVal val="#ppt_x"/>
                                          </p:val>
                                        </p:tav>
                                        <p:tav tm="100000">
                                          <p:val>
                                            <p:strVal val="#ppt_x"/>
                                          </p:val>
                                        </p:tav>
                                      </p:tavLst>
                                    </p:anim>
                                    <p:anim calcmode="lin" valueType="num">
                                      <p:cBhvr>
                                        <p:cTn id="9"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 name="Text Box 9">
            <a:extLst>
              <a:ext uri="{FF2B5EF4-FFF2-40B4-BE49-F238E27FC236}">
                <a16:creationId xmlns:a16="http://schemas.microsoft.com/office/drawing/2014/main" id="{77A59540-AE10-43D8-B1B4-8E782FCF1800}"/>
              </a:ext>
            </a:extLst>
          </p:cNvPr>
          <p:cNvSpPr txBox="1">
            <a:spLocks noChangeArrowheads="1"/>
          </p:cNvSpPr>
          <p:nvPr/>
        </p:nvSpPr>
        <p:spPr bwMode="auto">
          <a:xfrm>
            <a:off x="8747349" y="6908948"/>
            <a:ext cx="3898824" cy="307777"/>
          </a:xfrm>
          <a:prstGeom prst="rect">
            <a:avLst/>
          </a:prstGeom>
          <a:noFill/>
          <a:ln w="9525">
            <a:noFill/>
            <a:miter lim="800000"/>
            <a:headEnd/>
            <a:tailEnd/>
          </a:ln>
        </p:spPr>
        <p:txBody>
          <a:bodyPr wrap="none">
            <a:spAutoFit/>
          </a:bodyPr>
          <a:lstStyle/>
          <a:p>
            <a:pPr algn="r" eaLnBrk="0" hangingPunct="0"/>
            <a:r>
              <a:rPr lang="en-US" altLang="zh-CN" sz="1400" i="1" dirty="0" err="1"/>
              <a:t>Zhi</a:t>
            </a:r>
            <a:r>
              <a:rPr lang="en-US" altLang="zh-CN" sz="1400" i="1" dirty="0"/>
              <a:t>-Guo Zhu </a:t>
            </a:r>
            <a:r>
              <a:rPr lang="fr-FR" altLang="zh-CN" sz="1400" i="1" dirty="0"/>
              <a:t>et al. Asian Journal of Andrology</a:t>
            </a:r>
            <a:r>
              <a:rPr lang="en-US" altLang="zh-CN" sz="1400" i="1" dirty="0"/>
              <a:t>.</a:t>
            </a:r>
            <a:r>
              <a:rPr lang="zh-CN" altLang="en-US" sz="1400" i="1" dirty="0"/>
              <a:t> </a:t>
            </a:r>
            <a:r>
              <a:rPr lang="fr-FR" altLang="zh-CN" sz="1400" i="1" dirty="0"/>
              <a:t>2019</a:t>
            </a:r>
          </a:p>
        </p:txBody>
      </p:sp>
      <p:sp>
        <p:nvSpPr>
          <p:cNvPr id="11" name="矩形 10">
            <a:extLst>
              <a:ext uri="{FF2B5EF4-FFF2-40B4-BE49-F238E27FC236}">
                <a16:creationId xmlns:a16="http://schemas.microsoft.com/office/drawing/2014/main" id="{4689F056-4117-455C-B4FB-499F4BF744F2}"/>
              </a:ext>
            </a:extLst>
          </p:cNvPr>
          <p:cNvSpPr/>
          <p:nvPr/>
        </p:nvSpPr>
        <p:spPr>
          <a:xfrm>
            <a:off x="1401293" y="6314111"/>
            <a:ext cx="5748162" cy="805609"/>
          </a:xfrm>
          <a:prstGeom prst="rect">
            <a:avLst/>
          </a:prstGeom>
          <a:noFill/>
          <a:ln>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just">
              <a:buFont typeface="Arial" panose="020B0604020202020204" pitchFamily="34" charset="0"/>
              <a:buChar char="•"/>
            </a:pPr>
            <a:r>
              <a:rPr lang="zh-CN" altLang="en-US"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在高</a:t>
            </a:r>
            <a:r>
              <a:rPr lang="en-US" altLang="zh-CN"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FSH</a:t>
            </a:r>
            <a:r>
              <a:rPr lang="zh-CN" altLang="en-US"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患者中，</a:t>
            </a:r>
            <a:r>
              <a:rPr lang="en-US" altLang="zh-CN"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INHB</a:t>
            </a:r>
            <a:r>
              <a:rPr lang="zh-CN" altLang="en-US"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的预测价值优于</a:t>
            </a:r>
            <a:r>
              <a:rPr lang="en-US" altLang="zh-CN"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FSH</a:t>
            </a:r>
          </a:p>
          <a:p>
            <a:pPr marL="285750" indent="-285750" algn="just">
              <a:buFont typeface="Arial" panose="020B0604020202020204" pitchFamily="34" charset="0"/>
              <a:buChar char="•"/>
            </a:pPr>
            <a:r>
              <a:rPr lang="zh-CN" altLang="en-US"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在不同情况下，</a:t>
            </a:r>
            <a:r>
              <a:rPr lang="en-US" altLang="zh-CN"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INHB</a:t>
            </a:r>
            <a:r>
              <a:rPr lang="zh-CN" altLang="en-US" sz="2000" dirty="0">
                <a:solidFill>
                  <a:srgbClr val="C00000"/>
                </a:solidFill>
                <a:latin typeface="Times New Roman" panose="02020603050405020304" pitchFamily="18" charset="0"/>
                <a:ea typeface="宋体" panose="02010600030101010101" pitchFamily="2" charset="-122"/>
                <a:cs typeface="Times New Roman" panose="02020603050405020304" pitchFamily="18" charset="0"/>
              </a:rPr>
              <a:t>的预测价值都很稳定</a:t>
            </a:r>
          </a:p>
        </p:txBody>
      </p:sp>
      <p:grpSp>
        <p:nvGrpSpPr>
          <p:cNvPr id="6" name="组合 5">
            <a:extLst>
              <a:ext uri="{FF2B5EF4-FFF2-40B4-BE49-F238E27FC236}">
                <a16:creationId xmlns:a16="http://schemas.microsoft.com/office/drawing/2014/main" id="{ED86D910-91B4-48F9-8439-73FA15170D0F}"/>
              </a:ext>
            </a:extLst>
          </p:cNvPr>
          <p:cNvGrpSpPr/>
          <p:nvPr/>
        </p:nvGrpSpPr>
        <p:grpSpPr>
          <a:xfrm>
            <a:off x="1100783" y="375965"/>
            <a:ext cx="8591178" cy="5854401"/>
            <a:chOff x="164679" y="344636"/>
            <a:chExt cx="9239250" cy="6296025"/>
          </a:xfrm>
        </p:grpSpPr>
        <p:pic>
          <p:nvPicPr>
            <p:cNvPr id="4" name="图片 3">
              <a:extLst>
                <a:ext uri="{FF2B5EF4-FFF2-40B4-BE49-F238E27FC236}">
                  <a16:creationId xmlns:a16="http://schemas.microsoft.com/office/drawing/2014/main" id="{711DDF87-AFA2-4C8C-8557-B9C5A69C19DC}"/>
                </a:ext>
              </a:extLst>
            </p:cNvPr>
            <p:cNvPicPr>
              <a:picLocks noChangeAspect="1"/>
            </p:cNvPicPr>
            <p:nvPr/>
          </p:nvPicPr>
          <p:blipFill>
            <a:blip r:embed="rId3"/>
            <a:stretch>
              <a:fillRect/>
            </a:stretch>
          </p:blipFill>
          <p:spPr>
            <a:xfrm>
              <a:off x="164679" y="344636"/>
              <a:ext cx="9239250" cy="6296025"/>
            </a:xfrm>
            <a:prstGeom prst="rect">
              <a:avLst/>
            </a:prstGeom>
          </p:spPr>
        </p:pic>
        <p:sp>
          <p:nvSpPr>
            <p:cNvPr id="5" name="矩形: 圆角 4">
              <a:extLst>
                <a:ext uri="{FF2B5EF4-FFF2-40B4-BE49-F238E27FC236}">
                  <a16:creationId xmlns:a16="http://schemas.microsoft.com/office/drawing/2014/main" id="{83E494C0-2CDA-4CB6-B300-F3C61AC9A355}"/>
                </a:ext>
              </a:extLst>
            </p:cNvPr>
            <p:cNvSpPr/>
            <p:nvPr/>
          </p:nvSpPr>
          <p:spPr>
            <a:xfrm>
              <a:off x="3477047" y="591989"/>
              <a:ext cx="3816424" cy="129614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4" name="矩形: 圆角 13">
              <a:extLst>
                <a:ext uri="{FF2B5EF4-FFF2-40B4-BE49-F238E27FC236}">
                  <a16:creationId xmlns:a16="http://schemas.microsoft.com/office/drawing/2014/main" id="{03C8D1F5-CD10-4781-995E-E5D3989F5919}"/>
                </a:ext>
              </a:extLst>
            </p:cNvPr>
            <p:cNvSpPr/>
            <p:nvPr/>
          </p:nvSpPr>
          <p:spPr>
            <a:xfrm>
              <a:off x="3549055" y="2844576"/>
              <a:ext cx="3816424" cy="129614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矩形: 圆角 20">
              <a:extLst>
                <a:ext uri="{FF2B5EF4-FFF2-40B4-BE49-F238E27FC236}">
                  <a16:creationId xmlns:a16="http://schemas.microsoft.com/office/drawing/2014/main" id="{023DC004-AFB0-4F36-859F-C76F574E147E}"/>
                </a:ext>
              </a:extLst>
            </p:cNvPr>
            <p:cNvSpPr/>
            <p:nvPr/>
          </p:nvSpPr>
          <p:spPr>
            <a:xfrm>
              <a:off x="3547046" y="5001410"/>
              <a:ext cx="3816424" cy="1296144"/>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9" name="图片 8">
            <a:extLst>
              <a:ext uri="{FF2B5EF4-FFF2-40B4-BE49-F238E27FC236}">
                <a16:creationId xmlns:a16="http://schemas.microsoft.com/office/drawing/2014/main" id="{8F1073C5-27C1-446D-BAA9-08D5083E836D}"/>
              </a:ext>
            </a:extLst>
          </p:cNvPr>
          <p:cNvPicPr>
            <a:picLocks noChangeAspect="1"/>
          </p:cNvPicPr>
          <p:nvPr/>
        </p:nvPicPr>
        <p:blipFill>
          <a:blip r:embed="rId4"/>
          <a:stretch>
            <a:fillRect/>
          </a:stretch>
        </p:blipFill>
        <p:spPr>
          <a:xfrm>
            <a:off x="9871917" y="2267039"/>
            <a:ext cx="2143125" cy="1990725"/>
          </a:xfrm>
          <a:prstGeom prst="rect">
            <a:avLst/>
          </a:prstGeom>
        </p:spPr>
      </p:pic>
      <p:pic>
        <p:nvPicPr>
          <p:cNvPr id="10" name="图片 9">
            <a:extLst>
              <a:ext uri="{FF2B5EF4-FFF2-40B4-BE49-F238E27FC236}">
                <a16:creationId xmlns:a16="http://schemas.microsoft.com/office/drawing/2014/main" id="{421102CA-4A2F-4468-B720-7495C04D5DB9}"/>
              </a:ext>
            </a:extLst>
          </p:cNvPr>
          <p:cNvPicPr>
            <a:picLocks noChangeAspect="1"/>
          </p:cNvPicPr>
          <p:nvPr/>
        </p:nvPicPr>
        <p:blipFill>
          <a:blip r:embed="rId5"/>
          <a:stretch>
            <a:fillRect/>
          </a:stretch>
        </p:blipFill>
        <p:spPr>
          <a:xfrm>
            <a:off x="9919542" y="87933"/>
            <a:ext cx="2095500" cy="1981200"/>
          </a:xfrm>
          <a:prstGeom prst="rect">
            <a:avLst/>
          </a:prstGeom>
        </p:spPr>
      </p:pic>
      <p:pic>
        <p:nvPicPr>
          <p:cNvPr id="13" name="图片 12">
            <a:extLst>
              <a:ext uri="{FF2B5EF4-FFF2-40B4-BE49-F238E27FC236}">
                <a16:creationId xmlns:a16="http://schemas.microsoft.com/office/drawing/2014/main" id="{D8CDF0EB-B263-4844-ADD2-4243F28AC94D}"/>
              </a:ext>
            </a:extLst>
          </p:cNvPr>
          <p:cNvPicPr>
            <a:picLocks noChangeAspect="1"/>
          </p:cNvPicPr>
          <p:nvPr/>
        </p:nvPicPr>
        <p:blipFill>
          <a:blip r:embed="rId6"/>
          <a:stretch>
            <a:fillRect/>
          </a:stretch>
        </p:blipFill>
        <p:spPr>
          <a:xfrm>
            <a:off x="10048566" y="4499287"/>
            <a:ext cx="1962150" cy="1962150"/>
          </a:xfrm>
          <a:prstGeom prst="rect">
            <a:avLst/>
          </a:prstGeom>
        </p:spPr>
      </p:pic>
    </p:spTree>
    <p:extLst>
      <p:ext uri="{BB962C8B-B14F-4D97-AF65-F5344CB8AC3E}">
        <p14:creationId xmlns:p14="http://schemas.microsoft.com/office/powerpoint/2010/main" val="363010787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48"/>
          <p:cNvSpPr txBox="1"/>
          <p:nvPr/>
        </p:nvSpPr>
        <p:spPr>
          <a:xfrm>
            <a:off x="5632216" y="2588271"/>
            <a:ext cx="5621695" cy="742511"/>
          </a:xfrm>
          <a:prstGeom prst="rect">
            <a:avLst/>
          </a:prstGeom>
          <a:noFill/>
        </p:spPr>
        <p:txBody>
          <a:bodyPr wrap="square" lIns="0" tIns="0" rIns="0" bIns="0" rtlCol="0">
            <a:spAutoFit/>
          </a:bodyPr>
          <a:lstStyle/>
          <a:p>
            <a:pPr>
              <a:lnSpc>
                <a:spcPct val="120000"/>
              </a:lnSpc>
            </a:pPr>
            <a:r>
              <a:rPr lang="zh-CN" altLang="en-US" sz="4400" dirty="0">
                <a:solidFill>
                  <a:schemeClr val="accent1"/>
                </a:solidFill>
                <a:latin typeface="Arial" panose="020B0604020202020204" pitchFamily="34" charset="0"/>
                <a:ea typeface="微软雅黑" panose="020B0503020204020204" pitchFamily="34" charset="-122"/>
              </a:rPr>
              <a:t>本实验室的研究结果</a:t>
            </a:r>
          </a:p>
        </p:txBody>
      </p:sp>
      <p:sp>
        <p:nvSpPr>
          <p:cNvPr id="15" name="矩形 259"/>
          <p:cNvSpPr>
            <a:spLocks noChangeArrowheads="1"/>
          </p:cNvSpPr>
          <p:nvPr/>
        </p:nvSpPr>
        <p:spPr bwMode="auto">
          <a:xfrm>
            <a:off x="3255952" y="1951625"/>
            <a:ext cx="2196442" cy="221599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微软雅黑" panose="020B0503020204020204" pitchFamily="34" charset="-122"/>
                <a:ea typeface="微软雅黑" panose="020B0503020204020204" pitchFamily="34" charset="-122"/>
                <a:sym typeface="Calibri" panose="020F0502020204030204" pitchFamily="34" charset="0"/>
              </a:defRPr>
            </a:lvl9pPr>
          </a:lstStyle>
          <a:p>
            <a:pPr algn="ctr">
              <a:buNone/>
            </a:pPr>
            <a:r>
              <a:rPr lang="en-US" altLang="zh-CN" sz="13800" cap="all" spc="300" dirty="0">
                <a:solidFill>
                  <a:schemeClr val="accent1"/>
                </a:solidFill>
                <a:latin typeface="Impact" panose="020B0806030902050204" pitchFamily="34" charset="0"/>
                <a:cs typeface="Arial" panose="020B0604020202020204" pitchFamily="34" charset="0"/>
              </a:rPr>
              <a:t>03</a:t>
            </a:r>
            <a:endParaRPr lang="zh-CN" altLang="en-US" sz="13800" cap="all" spc="300" dirty="0">
              <a:solidFill>
                <a:schemeClr val="accent1"/>
              </a:solidFill>
              <a:latin typeface="Impact" panose="020B0806030902050204" pitchFamily="34" charset="0"/>
              <a:cs typeface="Arial" panose="020B0604020202020204" pitchFamily="34" charset="0"/>
            </a:endParaRPr>
          </a:p>
        </p:txBody>
      </p:sp>
      <p:pic>
        <p:nvPicPr>
          <p:cNvPr id="9" name="图片 8">
            <a:extLst>
              <a:ext uri="{FF2B5EF4-FFF2-40B4-BE49-F238E27FC236}">
                <a16:creationId xmlns:a16="http://schemas.microsoft.com/office/drawing/2014/main" id="{409FA8B8-C947-48CF-A594-A366F40F40D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43779" y="92592"/>
            <a:ext cx="3693247" cy="643414"/>
          </a:xfrm>
          <a:prstGeom prst="rect">
            <a:avLst/>
          </a:prstGeom>
        </p:spPr>
      </p:pic>
      <p:pic>
        <p:nvPicPr>
          <p:cNvPr id="10" name="图片 9">
            <a:extLst>
              <a:ext uri="{FF2B5EF4-FFF2-40B4-BE49-F238E27FC236}">
                <a16:creationId xmlns:a16="http://schemas.microsoft.com/office/drawing/2014/main" id="{B531180E-9959-455C-9185-D5F2318F15C4}"/>
              </a:ext>
            </a:extLst>
          </p:cNvPr>
          <p:cNvPicPr>
            <a:picLocks noChangeAspect="1"/>
          </p:cNvPicPr>
          <p:nvPr/>
        </p:nvPicPr>
        <p:blipFill rotWithShape="1">
          <a:blip r:embed="rId4">
            <a:extLst>
              <a:ext uri="{28A0092B-C50C-407E-A947-70E740481C1C}">
                <a14:useLocalDpi xmlns:a14="http://schemas.microsoft.com/office/drawing/2010/main" val="0"/>
              </a:ext>
            </a:extLst>
          </a:blip>
          <a:srcRect b="63580"/>
          <a:stretch/>
        </p:blipFill>
        <p:spPr>
          <a:xfrm>
            <a:off x="0" y="4646960"/>
            <a:ext cx="12858750" cy="2569765"/>
          </a:xfrm>
          <a:prstGeom prst="rect">
            <a:avLst/>
          </a:prstGeom>
        </p:spPr>
      </p:pic>
    </p:spTree>
    <p:extLst>
      <p:ext uri="{BB962C8B-B14F-4D97-AF65-F5344CB8AC3E}">
        <p14:creationId xmlns:p14="http://schemas.microsoft.com/office/powerpoint/2010/main" val="597401097"/>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任意多边形 18">
            <a:extLst>
              <a:ext uri="{FF2B5EF4-FFF2-40B4-BE49-F238E27FC236}">
                <a16:creationId xmlns:a16="http://schemas.microsoft.com/office/drawing/2014/main" id="{7ADECA9C-C93E-4A4B-A2F1-C3ED3730E366}"/>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2" name="任意多边形 23">
            <a:extLst>
              <a:ext uri="{FF2B5EF4-FFF2-40B4-BE49-F238E27FC236}">
                <a16:creationId xmlns:a16="http://schemas.microsoft.com/office/drawing/2014/main" id="{36A01B7D-DB5A-44E3-AAD5-9E9CAAE2E49F}"/>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43" name="Content Placeholder 2">
            <a:extLst>
              <a:ext uri="{FF2B5EF4-FFF2-40B4-BE49-F238E27FC236}">
                <a16:creationId xmlns:a16="http://schemas.microsoft.com/office/drawing/2014/main" id="{1397E2DB-EA76-4C5F-A6DE-0E119B81CB21}"/>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各组基础资料</a:t>
            </a:r>
          </a:p>
        </p:txBody>
      </p:sp>
      <p:sp>
        <p:nvSpPr>
          <p:cNvPr id="48" name="矩形 47">
            <a:extLst>
              <a:ext uri="{FF2B5EF4-FFF2-40B4-BE49-F238E27FC236}">
                <a16:creationId xmlns:a16="http://schemas.microsoft.com/office/drawing/2014/main" id="{715622C1-D63B-4B30-B443-5388C60F813E}"/>
              </a:ext>
            </a:extLst>
          </p:cNvPr>
          <p:cNvSpPr/>
          <p:nvPr/>
        </p:nvSpPr>
        <p:spPr>
          <a:xfrm>
            <a:off x="3623506" y="1528093"/>
            <a:ext cx="5328703" cy="461665"/>
          </a:xfrm>
          <a:prstGeom prst="rect">
            <a:avLst/>
          </a:prstGeom>
        </p:spPr>
        <p:txBody>
          <a:bodyPr wrap="none">
            <a:spAutoFit/>
          </a:bodyPr>
          <a:lstStyle/>
          <a:p>
            <a:pPr algn="ctr">
              <a:spcAft>
                <a:spcPts val="0"/>
              </a:spcAft>
            </a:pPr>
            <a:r>
              <a:rPr lang="zh-CN"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表</a:t>
            </a:r>
            <a:r>
              <a:rPr lang="en-US"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1 </a:t>
            </a:r>
            <a:r>
              <a:rPr lang="zh-CN"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各组一般资料比较 </a:t>
            </a:r>
            <a:r>
              <a:rPr lang="en-US"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sym typeface="Symbol" panose="05050102010706020507" pitchFamily="18" charset="2"/>
              </a:rPr>
              <a:t></a:t>
            </a:r>
            <a:r>
              <a:rPr lang="en-US" altLang="zh-CN" sz="2400" b="1" i="1" dirty="0" err="1">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χ</a:t>
            </a:r>
            <a:r>
              <a:rPr lang="en-US" altLang="zh-CN" sz="2400" b="1" dirty="0" err="1">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a:t>
            </a:r>
            <a:r>
              <a:rPr lang="en-US" altLang="zh-CN" sz="2400" b="1" i="1" dirty="0" err="1">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s</a:t>
            </a:r>
            <a:r>
              <a:rPr lang="en-US"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 ), </a:t>
            </a:r>
            <a:r>
              <a:rPr lang="en-US" altLang="zh-CN" sz="2400" b="1" i="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n</a:t>
            </a:r>
            <a:r>
              <a:rPr lang="en-US" altLang="zh-CN" sz="2400" b="1" dirty="0">
                <a:solidFill>
                  <a:schemeClr val="accent4"/>
                </a:solidFill>
                <a:latin typeface="Times New Roman" panose="02020603050405020304" pitchFamily="18" charset="0"/>
                <a:ea typeface="宋体" panose="02010600030101010101" pitchFamily="2" charset="-122"/>
                <a:cs typeface="Times New Roman" panose="02020603050405020304" pitchFamily="18" charset="0"/>
              </a:rPr>
              <a:t>(%)]</a:t>
            </a:r>
            <a:endParaRPr lang="zh-CN" altLang="zh-CN" sz="2400" b="1" dirty="0">
              <a:solidFill>
                <a:schemeClr val="accent4"/>
              </a:solidFill>
              <a:effectLst/>
              <a:latin typeface="Times New Roman" panose="02020603050405020304" pitchFamily="18" charset="0"/>
              <a:ea typeface="宋体" panose="02010600030101010101" pitchFamily="2" charset="-122"/>
              <a:cs typeface="Times New Roman" panose="02020603050405020304" pitchFamily="18" charset="0"/>
            </a:endParaRPr>
          </a:p>
        </p:txBody>
      </p:sp>
      <p:sp>
        <p:nvSpPr>
          <p:cNvPr id="49" name="矩形 48">
            <a:extLst>
              <a:ext uri="{FF2B5EF4-FFF2-40B4-BE49-F238E27FC236}">
                <a16:creationId xmlns:a16="http://schemas.microsoft.com/office/drawing/2014/main" id="{37D7F87C-E8FE-4267-B9A1-5031DE93973F}"/>
              </a:ext>
            </a:extLst>
          </p:cNvPr>
          <p:cNvSpPr/>
          <p:nvPr/>
        </p:nvSpPr>
        <p:spPr>
          <a:xfrm>
            <a:off x="9597727" y="2680221"/>
            <a:ext cx="1440160"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50" name="直接箭头连接符 49">
            <a:extLst>
              <a:ext uri="{FF2B5EF4-FFF2-40B4-BE49-F238E27FC236}">
                <a16:creationId xmlns:a16="http://schemas.microsoft.com/office/drawing/2014/main" id="{A4A150C2-A4EB-4B3F-9656-0253AF6231B7}"/>
              </a:ext>
            </a:extLst>
          </p:cNvPr>
          <p:cNvCxnSpPr/>
          <p:nvPr/>
        </p:nvCxnSpPr>
        <p:spPr>
          <a:xfrm flipV="1">
            <a:off x="11397927" y="2780928"/>
            <a:ext cx="0" cy="504056"/>
          </a:xfrm>
          <a:prstGeom prst="straightConnector1">
            <a:avLst/>
          </a:prstGeom>
          <a:ln w="28575">
            <a:solidFill>
              <a:srgbClr val="C0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88" name="表格 87">
            <a:extLst>
              <a:ext uri="{FF2B5EF4-FFF2-40B4-BE49-F238E27FC236}">
                <a16:creationId xmlns:a16="http://schemas.microsoft.com/office/drawing/2014/main" id="{B8E40223-8217-435B-B657-E4DD168C8413}"/>
              </a:ext>
            </a:extLst>
          </p:cNvPr>
          <p:cNvGraphicFramePr>
            <a:graphicFrameLocks noGrp="1"/>
          </p:cNvGraphicFramePr>
          <p:nvPr>
            <p:extLst>
              <p:ext uri="{D42A27DB-BD31-4B8C-83A1-F6EECF244321}">
                <p14:modId xmlns:p14="http://schemas.microsoft.com/office/powerpoint/2010/main" val="2492558152"/>
              </p:ext>
            </p:extLst>
          </p:nvPr>
        </p:nvGraphicFramePr>
        <p:xfrm>
          <a:off x="435183" y="2276872"/>
          <a:ext cx="11322001" cy="4124322"/>
        </p:xfrm>
        <a:graphic>
          <a:graphicData uri="http://schemas.openxmlformats.org/drawingml/2006/table">
            <a:tbl>
              <a:tblPr/>
              <a:tblGrid>
                <a:gridCol w="3071434">
                  <a:extLst>
                    <a:ext uri="{9D8B030D-6E8A-4147-A177-3AD203B41FA5}">
                      <a16:colId xmlns:a16="http://schemas.microsoft.com/office/drawing/2014/main" val="1079607687"/>
                    </a:ext>
                  </a:extLst>
                </a:gridCol>
                <a:gridCol w="623694">
                  <a:extLst>
                    <a:ext uri="{9D8B030D-6E8A-4147-A177-3AD203B41FA5}">
                      <a16:colId xmlns:a16="http://schemas.microsoft.com/office/drawing/2014/main" val="453225786"/>
                    </a:ext>
                  </a:extLst>
                </a:gridCol>
                <a:gridCol w="2343517">
                  <a:extLst>
                    <a:ext uri="{9D8B030D-6E8A-4147-A177-3AD203B41FA5}">
                      <a16:colId xmlns:a16="http://schemas.microsoft.com/office/drawing/2014/main" val="2937796923"/>
                    </a:ext>
                  </a:extLst>
                </a:gridCol>
                <a:gridCol w="2524503">
                  <a:extLst>
                    <a:ext uri="{9D8B030D-6E8A-4147-A177-3AD203B41FA5}">
                      <a16:colId xmlns:a16="http://schemas.microsoft.com/office/drawing/2014/main" val="4013889398"/>
                    </a:ext>
                  </a:extLst>
                </a:gridCol>
                <a:gridCol w="2758853">
                  <a:extLst>
                    <a:ext uri="{9D8B030D-6E8A-4147-A177-3AD203B41FA5}">
                      <a16:colId xmlns:a16="http://schemas.microsoft.com/office/drawing/2014/main" val="662440570"/>
                    </a:ext>
                  </a:extLst>
                </a:gridCol>
              </a:tblGrid>
              <a:tr h="312295">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组</a:t>
                      </a:r>
                      <a:r>
                        <a:rPr lang="en-US" sz="2000" b="1" kern="0" dirty="0">
                          <a:solidFill>
                            <a:srgbClr val="000000"/>
                          </a:solidFill>
                          <a:effectLst/>
                          <a:latin typeface="Times New Roman" panose="02020603050405020304" pitchFamily="18" charset="0"/>
                          <a:cs typeface="Times New Roman" panose="02020603050405020304" pitchFamily="18" charset="0"/>
                        </a:rPr>
                        <a:t>  </a:t>
                      </a:r>
                      <a:r>
                        <a:rPr lang="zh-CN" sz="2000" b="1" kern="0" dirty="0">
                          <a:solidFill>
                            <a:srgbClr val="000000"/>
                          </a:solidFill>
                          <a:effectLst/>
                          <a:latin typeface="Times New Roman" panose="02020603050405020304" pitchFamily="18" charset="0"/>
                          <a:cs typeface="Times New Roman" panose="02020603050405020304" pitchFamily="18" charset="0"/>
                        </a:rPr>
                        <a:t>别</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i="1" kern="0" dirty="0">
                          <a:solidFill>
                            <a:srgbClr val="000000"/>
                          </a:solidFill>
                          <a:effectLst/>
                          <a:latin typeface="Times New Roman" panose="02020603050405020304" pitchFamily="18" charset="0"/>
                          <a:cs typeface="Times New Roman" panose="02020603050405020304" pitchFamily="18" charset="0"/>
                        </a:rPr>
                        <a:t>n</a:t>
                      </a:r>
                      <a:endParaRPr lang="zh-CN" sz="2000" b="1" i="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年龄</a:t>
                      </a:r>
                      <a:r>
                        <a:rPr lang="en-US" sz="2000" b="1" kern="0" dirty="0">
                          <a:solidFill>
                            <a:srgbClr val="000000"/>
                          </a:solidFill>
                          <a:effectLst/>
                          <a:latin typeface="Times New Roman" panose="02020603050405020304" pitchFamily="18" charset="0"/>
                          <a:cs typeface="Times New Roman" panose="02020603050405020304" pitchFamily="18" charset="0"/>
                        </a:rPr>
                        <a:t>/</a:t>
                      </a:r>
                      <a:r>
                        <a:rPr lang="zh-CN" sz="2000" b="1" kern="0" dirty="0">
                          <a:solidFill>
                            <a:srgbClr val="000000"/>
                          </a:solidFill>
                          <a:effectLst/>
                          <a:latin typeface="Times New Roman" panose="02020603050405020304" pitchFamily="18" charset="0"/>
                          <a:cs typeface="Times New Roman" panose="02020603050405020304" pitchFamily="18" charset="0"/>
                        </a:rPr>
                        <a:t>年</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BMI</a:t>
                      </a:r>
                      <a:r>
                        <a:rPr lang="zh-CN" sz="2000" b="1" kern="100" baseline="30000" dirty="0">
                          <a:solidFill>
                            <a:srgbClr val="000000"/>
                          </a:solidFill>
                          <a:effectLst/>
                          <a:latin typeface="Times New Roman" panose="02020603050405020304" pitchFamily="18" charset="0"/>
                          <a:cs typeface="Times New Roman" panose="02020603050405020304" pitchFamily="18" charset="0"/>
                        </a:rPr>
                        <a:t>①</a:t>
                      </a:r>
                      <a:r>
                        <a:rPr lang="en-US" sz="2000" b="1" kern="100" dirty="0">
                          <a:solidFill>
                            <a:srgbClr val="000000"/>
                          </a:solidFill>
                          <a:effectLst/>
                          <a:latin typeface="Times New Roman" panose="02020603050405020304" pitchFamily="18" charset="0"/>
                          <a:cs typeface="Times New Roman" panose="02020603050405020304" pitchFamily="18" charset="0"/>
                        </a:rPr>
                        <a:t>/ (kg/m</a:t>
                      </a:r>
                      <a:r>
                        <a:rPr lang="en-US" sz="2000" b="1" kern="100" baseline="30000" dirty="0">
                          <a:solidFill>
                            <a:srgbClr val="000000"/>
                          </a:solidFill>
                          <a:effectLst/>
                          <a:latin typeface="Times New Roman" panose="02020603050405020304" pitchFamily="18" charset="0"/>
                          <a:cs typeface="Times New Roman" panose="02020603050405020304" pitchFamily="18" charset="0"/>
                        </a:rPr>
                        <a:t>2</a:t>
                      </a:r>
                      <a:r>
                        <a:rPr lang="en-US" sz="2000" b="1" kern="100" dirty="0">
                          <a:solidFill>
                            <a:srgbClr val="000000"/>
                          </a:solidFill>
                          <a:effectLst/>
                          <a:latin typeface="Times New Roman" panose="02020603050405020304" pitchFamily="18" charset="0"/>
                          <a:cs typeface="Times New Roman" panose="02020603050405020304" pitchFamily="18" charset="0"/>
                        </a:rPr>
                        <a:t>)</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睾丸总体积</a:t>
                      </a:r>
                      <a:r>
                        <a:rPr lang="zh-CN" sz="2000" b="1" kern="100" baseline="30000" dirty="0">
                          <a:solidFill>
                            <a:srgbClr val="000000"/>
                          </a:solidFill>
                          <a:effectLst/>
                          <a:latin typeface="Times New Roman" panose="02020603050405020304" pitchFamily="18" charset="0"/>
                          <a:cs typeface="Times New Roman" panose="02020603050405020304" pitchFamily="18" charset="0"/>
                        </a:rPr>
                        <a:t>①</a:t>
                      </a:r>
                      <a:r>
                        <a:rPr lang="en-US" sz="2000" b="1" kern="0" dirty="0">
                          <a:solidFill>
                            <a:srgbClr val="000000"/>
                          </a:solidFill>
                          <a:effectLst/>
                          <a:latin typeface="Times New Roman" panose="02020603050405020304" pitchFamily="18" charset="0"/>
                          <a:cs typeface="Times New Roman" panose="02020603050405020304" pitchFamily="18" charset="0"/>
                        </a:rPr>
                        <a:t>/ml</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781418261"/>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精子浓度正常组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36.26</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6.85</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24.39</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6.21</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35.98</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5.43 </a:t>
                      </a:r>
                      <a:r>
                        <a:rPr lang="en-US" sz="2000" kern="0" baseline="30000" dirty="0">
                          <a:solidFill>
                            <a:srgbClr val="000000"/>
                          </a:solidFill>
                          <a:effectLst/>
                          <a:latin typeface="Times New Roman" panose="02020603050405020304" pitchFamily="18" charset="0"/>
                          <a:cs typeface="Times New Roman" panose="02020603050405020304" pitchFamily="18" charset="0"/>
                        </a:rPr>
                        <a:t>a</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565494191"/>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轻中度少精子症组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36.88</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6.52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24.15</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4.71</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36.38</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6.24 </a:t>
                      </a:r>
                      <a:r>
                        <a:rPr lang="en-US" sz="2000" kern="0" baseline="30000" dirty="0">
                          <a:solidFill>
                            <a:srgbClr val="000000"/>
                          </a:solidFill>
                          <a:effectLst/>
                          <a:latin typeface="Times New Roman" panose="02020603050405020304" pitchFamily="18" charset="0"/>
                          <a:cs typeface="Times New Roman" panose="02020603050405020304" pitchFamily="18" charset="0"/>
                        </a:rPr>
                        <a:t>a</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470277093"/>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重度少精子症组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27</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34.93</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7.13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26.79</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2.62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31.96</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8.82 </a:t>
                      </a:r>
                      <a:r>
                        <a:rPr lang="en-US" altLang="zh-CN" sz="2000" kern="0" baseline="30000" dirty="0">
                          <a:solidFill>
                            <a:srgbClr val="000000"/>
                          </a:solidFill>
                          <a:effectLst/>
                          <a:latin typeface="Times New Roman" panose="02020603050405020304" pitchFamily="18" charset="0"/>
                          <a:cs typeface="Times New Roman" panose="02020603050405020304" pitchFamily="18" charset="0"/>
                        </a:rPr>
                        <a:t>b</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587106382"/>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OA</a:t>
                      </a:r>
                      <a:r>
                        <a:rPr lang="zh-CN"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37.33</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11.11</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25.37</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2.62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28.00</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12.27 </a:t>
                      </a:r>
                      <a:r>
                        <a:rPr lang="en-US" sz="2000" kern="0" baseline="30000" dirty="0" err="1">
                          <a:solidFill>
                            <a:srgbClr val="000000"/>
                          </a:solidFill>
                          <a:effectLst/>
                          <a:latin typeface="Times New Roman" panose="02020603050405020304" pitchFamily="18" charset="0"/>
                          <a:cs typeface="Times New Roman" panose="02020603050405020304" pitchFamily="18" charset="0"/>
                        </a:rPr>
                        <a:t>b</a:t>
                      </a:r>
                      <a:r>
                        <a:rPr lang="en-US" altLang="zh-CN" sz="2000" kern="0" baseline="30000" dirty="0" err="1">
                          <a:solidFill>
                            <a:srgbClr val="000000"/>
                          </a:solidFill>
                          <a:effectLst/>
                          <a:latin typeface="Times New Roman" panose="02020603050405020304" pitchFamily="18" charset="0"/>
                          <a:cs typeface="Times New Roman" panose="02020603050405020304" pitchFamily="18" charset="0"/>
                        </a:rPr>
                        <a:t>c</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068445073"/>
                  </a:ext>
                </a:extLst>
              </a:tr>
              <a:tr h="427351">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NOA</a:t>
                      </a:r>
                      <a:r>
                        <a:rPr lang="zh-CN" altLang="en-US"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22</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33.82</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6.61</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23.54</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3.94</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23.71</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13.07 </a:t>
                      </a:r>
                      <a:r>
                        <a:rPr lang="en-US" altLang="zh-CN" sz="2000" kern="0" baseline="30000" dirty="0">
                          <a:solidFill>
                            <a:srgbClr val="000000"/>
                          </a:solidFill>
                          <a:effectLst/>
                          <a:latin typeface="Times New Roman" panose="02020603050405020304" pitchFamily="18" charset="0"/>
                          <a:cs typeface="Times New Roman" panose="02020603050405020304" pitchFamily="18" charset="0"/>
                        </a:rPr>
                        <a:t>C</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529314748"/>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组</a:t>
                      </a:r>
                      <a:r>
                        <a:rPr lang="en-US" sz="2000" b="1" kern="0" dirty="0">
                          <a:solidFill>
                            <a:srgbClr val="000000"/>
                          </a:solidFill>
                          <a:effectLst/>
                          <a:latin typeface="Times New Roman" panose="02020603050405020304" pitchFamily="18" charset="0"/>
                          <a:cs typeface="Times New Roman" panose="02020603050405020304" pitchFamily="18" charset="0"/>
                        </a:rPr>
                        <a:t>  </a:t>
                      </a:r>
                      <a:r>
                        <a:rPr lang="zh-CN" sz="2000" b="1" kern="0" dirty="0">
                          <a:solidFill>
                            <a:srgbClr val="000000"/>
                          </a:solidFill>
                          <a:effectLst/>
                          <a:latin typeface="Times New Roman" panose="02020603050405020304" pitchFamily="18" charset="0"/>
                          <a:cs typeface="Times New Roman" panose="02020603050405020304" pitchFamily="18" charset="0"/>
                        </a:rPr>
                        <a:t>别</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i="1" kern="0" dirty="0">
                          <a:solidFill>
                            <a:srgbClr val="000000"/>
                          </a:solidFill>
                          <a:effectLst/>
                          <a:latin typeface="Times New Roman" panose="02020603050405020304" pitchFamily="18" charset="0"/>
                          <a:cs typeface="Times New Roman" panose="02020603050405020304" pitchFamily="18" charset="0"/>
                        </a:rPr>
                        <a:t>n</a:t>
                      </a:r>
                      <a:endParaRPr lang="zh-CN" sz="2000" b="1" i="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不育年限</a:t>
                      </a:r>
                      <a:r>
                        <a:rPr lang="en-US" sz="2000" b="1" kern="0" dirty="0">
                          <a:solidFill>
                            <a:srgbClr val="000000"/>
                          </a:solidFill>
                          <a:effectLst/>
                          <a:latin typeface="Times New Roman" panose="02020603050405020304" pitchFamily="18" charset="0"/>
                          <a:cs typeface="Times New Roman" panose="02020603050405020304" pitchFamily="18" charset="0"/>
                        </a:rPr>
                        <a:t>/</a:t>
                      </a:r>
                      <a:r>
                        <a:rPr lang="zh-CN" sz="2000" b="1" kern="0" dirty="0">
                          <a:solidFill>
                            <a:srgbClr val="000000"/>
                          </a:solidFill>
                          <a:effectLst/>
                          <a:latin typeface="Times New Roman" panose="02020603050405020304" pitchFamily="18" charset="0"/>
                          <a:cs typeface="Times New Roman" panose="02020603050405020304" pitchFamily="18" charset="0"/>
                        </a:rPr>
                        <a:t>年</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吸烟者</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酗酒者</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552140505"/>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精子浓度正常组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3.81</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2.81</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9(20.93)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042669516"/>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轻中度少精子症组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4.26</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3.28</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9(22.50)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278032745"/>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重度少精子症组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27</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5.21</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3.54</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5 (18.51)</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3664442923"/>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OA</a:t>
                      </a:r>
                      <a:r>
                        <a:rPr lang="zh-CN"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4.00</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3.70</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4(44.44)</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772133983"/>
                  </a:ext>
                </a:extLst>
              </a:tr>
              <a:tr h="29585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NOA</a:t>
                      </a:r>
                      <a:r>
                        <a:rPr lang="zh-CN" altLang="en-US"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5.82</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4.44</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5(22.73)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1(4.55)</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231399300"/>
                  </a:ext>
                </a:extLst>
              </a:tr>
            </a:tbl>
          </a:graphicData>
        </a:graphic>
      </p:graphicFrame>
    </p:spTree>
    <p:extLst>
      <p:ext uri="{BB962C8B-B14F-4D97-AF65-F5344CB8AC3E}">
        <p14:creationId xmlns:p14="http://schemas.microsoft.com/office/powerpoint/2010/main" val="4113276243"/>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
                                        </p:tgtEl>
                                        <p:attrNameLst>
                                          <p:attrName>style.visibility</p:attrName>
                                        </p:attrNameLst>
                                      </p:cBhvr>
                                      <p:to>
                                        <p:strVal val="visible"/>
                                      </p:to>
                                    </p:set>
                                  </p:childTnLst>
                                </p:cTn>
                              </p:par>
                              <p:par>
                                <p:cTn id="7" presetID="22" presetClass="entr" presetSubtype="4" fill="hold" nodeType="withEffect">
                                  <p:stCondLst>
                                    <p:cond delay="0"/>
                                  </p:stCondLst>
                                  <p:childTnLst>
                                    <p:set>
                                      <p:cBhvr>
                                        <p:cTn id="8" dur="1" fill="hold">
                                          <p:stCondLst>
                                            <p:cond delay="0"/>
                                          </p:stCondLst>
                                        </p:cTn>
                                        <p:tgtEl>
                                          <p:spTgt spid="50"/>
                                        </p:tgtEl>
                                        <p:attrNameLst>
                                          <p:attrName>style.visibility</p:attrName>
                                        </p:attrNameLst>
                                      </p:cBhvr>
                                      <p:to>
                                        <p:strVal val="visible"/>
                                      </p:to>
                                    </p:set>
                                    <p:animEffect transition="in" filter="wipe(down)">
                                      <p:cBhvr>
                                        <p:cTn id="9" dur="2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 name="任意多边形 18">
            <a:extLst>
              <a:ext uri="{FF2B5EF4-FFF2-40B4-BE49-F238E27FC236}">
                <a16:creationId xmlns:a16="http://schemas.microsoft.com/office/drawing/2014/main" id="{D0175B0D-6B51-4003-9D29-6629C42A766D}"/>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23">
            <a:extLst>
              <a:ext uri="{FF2B5EF4-FFF2-40B4-BE49-F238E27FC236}">
                <a16:creationId xmlns:a16="http://schemas.microsoft.com/office/drawing/2014/main" id="{2483E3E3-40AC-4F5D-A69B-936BAA3380B5}"/>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Content Placeholder 2">
            <a:extLst>
              <a:ext uri="{FF2B5EF4-FFF2-40B4-BE49-F238E27FC236}">
                <a16:creationId xmlns:a16="http://schemas.microsoft.com/office/drawing/2014/main" id="{1C91FEC4-764D-425D-B149-0956CE8D3F13}"/>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各组血清和精浆</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水平比较</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62" name="表格 61">
            <a:extLst>
              <a:ext uri="{FF2B5EF4-FFF2-40B4-BE49-F238E27FC236}">
                <a16:creationId xmlns:a16="http://schemas.microsoft.com/office/drawing/2014/main" id="{F0A789F5-2C1A-455E-B205-5FF672FCAACA}"/>
              </a:ext>
            </a:extLst>
          </p:cNvPr>
          <p:cNvGraphicFramePr>
            <a:graphicFrameLocks noGrp="1"/>
          </p:cNvGraphicFramePr>
          <p:nvPr>
            <p:extLst>
              <p:ext uri="{D42A27DB-BD31-4B8C-83A1-F6EECF244321}">
                <p14:modId xmlns:p14="http://schemas.microsoft.com/office/powerpoint/2010/main" val="2021590731"/>
              </p:ext>
            </p:extLst>
          </p:nvPr>
        </p:nvGraphicFramePr>
        <p:xfrm>
          <a:off x="1067185" y="2155881"/>
          <a:ext cx="11146407" cy="2776133"/>
        </p:xfrm>
        <a:graphic>
          <a:graphicData uri="http://schemas.openxmlformats.org/drawingml/2006/table">
            <a:tbl>
              <a:tblPr/>
              <a:tblGrid>
                <a:gridCol w="3097671">
                  <a:extLst>
                    <a:ext uri="{9D8B030D-6E8A-4147-A177-3AD203B41FA5}">
                      <a16:colId xmlns:a16="http://schemas.microsoft.com/office/drawing/2014/main" val="20000"/>
                    </a:ext>
                  </a:extLst>
                </a:gridCol>
                <a:gridCol w="976039">
                  <a:extLst>
                    <a:ext uri="{9D8B030D-6E8A-4147-A177-3AD203B41FA5}">
                      <a16:colId xmlns:a16="http://schemas.microsoft.com/office/drawing/2014/main" val="20001"/>
                    </a:ext>
                  </a:extLst>
                </a:gridCol>
                <a:gridCol w="3374406">
                  <a:extLst>
                    <a:ext uri="{9D8B030D-6E8A-4147-A177-3AD203B41FA5}">
                      <a16:colId xmlns:a16="http://schemas.microsoft.com/office/drawing/2014/main" val="20002"/>
                    </a:ext>
                  </a:extLst>
                </a:gridCol>
                <a:gridCol w="3698291">
                  <a:extLst>
                    <a:ext uri="{9D8B030D-6E8A-4147-A177-3AD203B41FA5}">
                      <a16:colId xmlns:a16="http://schemas.microsoft.com/office/drawing/2014/main" val="20003"/>
                    </a:ext>
                  </a:extLst>
                </a:gridCol>
              </a:tblGrid>
              <a:tr h="734608">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00000"/>
                        </a:lnSpc>
                        <a:spcAft>
                          <a:spcPts val="0"/>
                        </a:spcAft>
                      </a:pPr>
                      <a:r>
                        <a:rPr lang="zh-CN" sz="2000" b="1" kern="0" dirty="0">
                          <a:solidFill>
                            <a:schemeClr val="bg2">
                              <a:lumMod val="10000"/>
                            </a:schemeClr>
                          </a:solidFill>
                          <a:latin typeface="Times New Roman"/>
                          <a:ea typeface="宋体"/>
                          <a:cs typeface="Times New Roman"/>
                        </a:rPr>
                        <a:t>组别</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00000"/>
                        </a:lnSpc>
                        <a:spcAft>
                          <a:spcPts val="0"/>
                        </a:spcAft>
                      </a:pPr>
                      <a:r>
                        <a:rPr lang="zh-CN" sz="2000" b="1" kern="0" dirty="0">
                          <a:solidFill>
                            <a:schemeClr val="bg2">
                              <a:lumMod val="10000"/>
                            </a:schemeClr>
                          </a:solidFill>
                          <a:latin typeface="Times New Roman"/>
                          <a:ea typeface="宋体"/>
                          <a:cs typeface="Times New Roman"/>
                        </a:rPr>
                        <a:t>例数</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00000"/>
                        </a:lnSpc>
                        <a:spcAft>
                          <a:spcPts val="0"/>
                        </a:spcAft>
                      </a:pPr>
                      <a:r>
                        <a:rPr lang="zh-CN" sz="2000" b="1" kern="0" dirty="0">
                          <a:solidFill>
                            <a:schemeClr val="bg2">
                              <a:lumMod val="10000"/>
                            </a:schemeClr>
                          </a:solidFill>
                          <a:latin typeface="Times New Roman"/>
                          <a:ea typeface="宋体"/>
                          <a:cs typeface="Times New Roman"/>
                        </a:rPr>
                        <a:t>血清</a:t>
                      </a:r>
                      <a:r>
                        <a:rPr lang="en-US" sz="2000" b="1" kern="0" dirty="0">
                          <a:solidFill>
                            <a:schemeClr val="bg2">
                              <a:lumMod val="10000"/>
                            </a:schemeClr>
                          </a:solidFill>
                          <a:latin typeface="Times New Roman"/>
                          <a:ea typeface="宋体"/>
                          <a:cs typeface="Times New Roman"/>
                        </a:rPr>
                        <a:t>INH B/(</a:t>
                      </a:r>
                      <a:r>
                        <a:rPr lang="en-US" sz="2000" b="1" kern="100" dirty="0">
                          <a:solidFill>
                            <a:schemeClr val="bg2">
                              <a:lumMod val="10000"/>
                            </a:schemeClr>
                          </a:solidFill>
                          <a:latin typeface="Times New Roman"/>
                          <a:ea typeface="宋体"/>
                          <a:cs typeface="Times New Roman"/>
                        </a:rPr>
                        <a:t>pg/</a:t>
                      </a:r>
                      <a:r>
                        <a:rPr lang="en-US" sz="2000" b="1" kern="100" dirty="0" err="1">
                          <a:solidFill>
                            <a:schemeClr val="bg2">
                              <a:lumMod val="10000"/>
                            </a:schemeClr>
                          </a:solidFill>
                          <a:latin typeface="Times New Roman"/>
                          <a:ea typeface="宋体"/>
                          <a:cs typeface="Times New Roman"/>
                        </a:rPr>
                        <a:t>mL</a:t>
                      </a:r>
                      <a:r>
                        <a:rPr lang="en-US" sz="2000" b="1" kern="0" dirty="0">
                          <a:solidFill>
                            <a:schemeClr val="bg2">
                              <a:lumMod val="10000"/>
                            </a:schemeClr>
                          </a:solidFill>
                          <a:latin typeface="Times New Roman"/>
                          <a:ea typeface="宋体"/>
                          <a:cs typeface="Times New Roman"/>
                        </a:rPr>
                        <a:t>) </a:t>
                      </a:r>
                      <a:endParaRPr lang="zh-CN" sz="2000" b="1" kern="100" dirty="0">
                        <a:solidFill>
                          <a:schemeClr val="bg2">
                            <a:lumMod val="10000"/>
                          </a:schemeClr>
                        </a:solidFill>
                        <a:latin typeface="Calibri"/>
                        <a:ea typeface="宋体"/>
                        <a:cs typeface="Times New Roman"/>
                      </a:endParaRPr>
                    </a:p>
                    <a:p>
                      <a:pPr algn="ctr">
                        <a:lnSpc>
                          <a:spcPct val="100000"/>
                        </a:lnSpc>
                        <a:spcAft>
                          <a:spcPts val="0"/>
                        </a:spcAft>
                      </a:pPr>
                      <a:r>
                        <a:rPr lang="en-US" sz="2000" b="1" kern="0" dirty="0">
                          <a:solidFill>
                            <a:schemeClr val="bg2">
                              <a:lumMod val="10000"/>
                            </a:schemeClr>
                          </a:solidFill>
                          <a:latin typeface="Times New Roman"/>
                          <a:ea typeface="宋体"/>
                          <a:cs typeface="Times New Roman"/>
                        </a:rPr>
                        <a:t>x</a:t>
                      </a:r>
                      <a:r>
                        <a:rPr lang="zh-CN" sz="2000" b="1" kern="0" dirty="0">
                          <a:solidFill>
                            <a:schemeClr val="bg2">
                              <a:lumMod val="10000"/>
                            </a:schemeClr>
                          </a:solidFill>
                          <a:latin typeface="Times New Roman"/>
                          <a:ea typeface="宋体"/>
                          <a:cs typeface="Times New Roman"/>
                        </a:rPr>
                        <a:t>±</a:t>
                      </a:r>
                      <a:r>
                        <a:rPr lang="en-US" sz="2000" b="1" kern="0" dirty="0">
                          <a:solidFill>
                            <a:schemeClr val="bg2">
                              <a:lumMod val="10000"/>
                            </a:schemeClr>
                          </a:solidFill>
                          <a:latin typeface="Times New Roman"/>
                          <a:ea typeface="宋体"/>
                          <a:cs typeface="Times New Roman"/>
                        </a:rPr>
                        <a:t>SD </a:t>
                      </a:r>
                      <a:r>
                        <a:rPr lang="zh-CN" altLang="en-US" sz="2000" b="1" kern="0" baseline="30000" dirty="0">
                          <a:solidFill>
                            <a:schemeClr val="bg2">
                              <a:lumMod val="10000"/>
                            </a:schemeClr>
                          </a:solidFill>
                          <a:latin typeface="Times New Roman"/>
                          <a:ea typeface="宋体"/>
                          <a:cs typeface="Times New Roman"/>
                        </a:rPr>
                        <a:t>①</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00000"/>
                        </a:lnSpc>
                        <a:spcAft>
                          <a:spcPts val="0"/>
                        </a:spcAft>
                      </a:pPr>
                      <a:r>
                        <a:rPr lang="zh-CN" sz="2000" b="1" kern="0" dirty="0">
                          <a:solidFill>
                            <a:schemeClr val="bg2">
                              <a:lumMod val="10000"/>
                            </a:schemeClr>
                          </a:solidFill>
                          <a:latin typeface="Times New Roman"/>
                          <a:ea typeface="宋体"/>
                          <a:cs typeface="Times New Roman"/>
                        </a:rPr>
                        <a:t>精浆</a:t>
                      </a:r>
                      <a:r>
                        <a:rPr lang="en-US" sz="2000" b="1" kern="0" dirty="0">
                          <a:solidFill>
                            <a:schemeClr val="bg2">
                              <a:lumMod val="10000"/>
                            </a:schemeClr>
                          </a:solidFill>
                          <a:latin typeface="Times New Roman"/>
                          <a:ea typeface="宋体"/>
                          <a:cs typeface="Times New Roman"/>
                        </a:rPr>
                        <a:t>INH B/(</a:t>
                      </a:r>
                      <a:r>
                        <a:rPr lang="en-US" sz="2000" b="1" kern="100" dirty="0" err="1">
                          <a:solidFill>
                            <a:schemeClr val="bg2">
                              <a:lumMod val="10000"/>
                            </a:schemeClr>
                          </a:solidFill>
                          <a:latin typeface="Times New Roman"/>
                          <a:ea typeface="宋体"/>
                          <a:cs typeface="Times New Roman"/>
                        </a:rPr>
                        <a:t>pg</a:t>
                      </a:r>
                      <a:r>
                        <a:rPr lang="en-US" sz="2000" b="1" kern="100" dirty="0">
                          <a:solidFill>
                            <a:schemeClr val="bg2">
                              <a:lumMod val="10000"/>
                            </a:schemeClr>
                          </a:solidFill>
                          <a:latin typeface="Times New Roman"/>
                          <a:ea typeface="宋体"/>
                          <a:cs typeface="Times New Roman"/>
                        </a:rPr>
                        <a:t>/mL</a:t>
                      </a:r>
                      <a:r>
                        <a:rPr lang="en-US" sz="2000" b="1" kern="0" dirty="0">
                          <a:solidFill>
                            <a:schemeClr val="bg2">
                              <a:lumMod val="10000"/>
                            </a:schemeClr>
                          </a:solidFill>
                          <a:latin typeface="Times New Roman"/>
                          <a:ea typeface="宋体"/>
                          <a:cs typeface="Times New Roman"/>
                        </a:rPr>
                        <a:t>)</a:t>
                      </a:r>
                      <a:endParaRPr lang="zh-CN" sz="2000" b="1" kern="100" dirty="0">
                        <a:solidFill>
                          <a:schemeClr val="bg2">
                            <a:lumMod val="10000"/>
                          </a:schemeClr>
                        </a:solidFill>
                        <a:latin typeface="Calibri"/>
                        <a:ea typeface="宋体"/>
                        <a:cs typeface="Times New Roman"/>
                      </a:endParaRPr>
                    </a:p>
                    <a:p>
                      <a:pPr algn="ctr">
                        <a:lnSpc>
                          <a:spcPct val="100000"/>
                        </a:lnSpc>
                        <a:spcAft>
                          <a:spcPts val="0"/>
                        </a:spcAft>
                      </a:pPr>
                      <a:r>
                        <a:rPr lang="en-US" sz="2000" b="1" kern="0" dirty="0">
                          <a:solidFill>
                            <a:schemeClr val="bg2">
                              <a:lumMod val="10000"/>
                            </a:schemeClr>
                          </a:solidFill>
                          <a:latin typeface="Times New Roman"/>
                          <a:ea typeface="宋体"/>
                          <a:cs typeface="Times New Roman"/>
                        </a:rPr>
                        <a:t>M(QR) </a:t>
                      </a:r>
                      <a:r>
                        <a:rPr lang="en-US" sz="2000" b="1" kern="0" baseline="30000" dirty="0">
                          <a:solidFill>
                            <a:schemeClr val="bg2">
                              <a:lumMod val="10000"/>
                            </a:schemeClr>
                          </a:solidFill>
                          <a:latin typeface="Times New Roman"/>
                          <a:ea typeface="宋体"/>
                          <a:cs typeface="Times New Roman"/>
                        </a:rPr>
                        <a:t>2</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10000"/>
                  </a:ext>
                </a:extLst>
              </a:tr>
              <a:tr h="346554">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精子浓度正常组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43</a:t>
                      </a:r>
                      <a:endParaRPr lang="zh-CN" sz="2000" b="0" kern="100" dirty="0">
                        <a:solidFill>
                          <a:schemeClr val="bg2">
                            <a:lumMod val="10000"/>
                          </a:schemeClr>
                        </a:solidFill>
                        <a:latin typeface="Calibri"/>
                        <a:ea typeface="宋体"/>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147.76±68.28 </a:t>
                      </a:r>
                      <a:r>
                        <a:rPr lang="en-US" sz="2000" b="0" kern="0" baseline="30000" dirty="0">
                          <a:solidFill>
                            <a:schemeClr val="bg2">
                              <a:lumMod val="10000"/>
                            </a:schemeClr>
                          </a:solidFill>
                          <a:latin typeface="Times New Roman"/>
                          <a:ea typeface="宋体"/>
                          <a:cs typeface="Times New Roman"/>
                        </a:rPr>
                        <a:t>a</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39.97(87.84) </a:t>
                      </a:r>
                      <a:r>
                        <a:rPr lang="en-US" sz="2000" b="0" kern="0" baseline="30000" dirty="0">
                          <a:solidFill>
                            <a:schemeClr val="bg2">
                              <a:lumMod val="10000"/>
                            </a:schemeClr>
                          </a:solidFill>
                          <a:latin typeface="Times New Roman"/>
                          <a:ea typeface="宋体"/>
                          <a:cs typeface="Times New Roman"/>
                        </a:rPr>
                        <a:t>D</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346554">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轻中度少精子症组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40</a:t>
                      </a:r>
                      <a:endParaRPr lang="zh-CN" sz="2000" b="0" kern="100" dirty="0">
                        <a:solidFill>
                          <a:schemeClr val="bg2">
                            <a:lumMod val="10000"/>
                          </a:schemeClr>
                        </a:solidFill>
                        <a:latin typeface="Calibri"/>
                        <a:ea typeface="宋体"/>
                        <a:cs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121.82±58.09 </a:t>
                      </a:r>
                      <a:r>
                        <a:rPr lang="en-US" sz="2000" b="0" kern="0" baseline="30000" dirty="0">
                          <a:solidFill>
                            <a:schemeClr val="bg2">
                              <a:lumMod val="10000"/>
                            </a:schemeClr>
                          </a:solidFill>
                          <a:latin typeface="Times New Roman"/>
                          <a:ea typeface="宋体"/>
                          <a:cs typeface="Times New Roman"/>
                        </a:rPr>
                        <a:t>a</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12.45(50.05) </a:t>
                      </a:r>
                      <a:r>
                        <a:rPr lang="en-US" sz="2000" b="0" kern="0" baseline="30000" dirty="0">
                          <a:solidFill>
                            <a:schemeClr val="bg2">
                              <a:lumMod val="10000"/>
                            </a:schemeClr>
                          </a:solidFill>
                          <a:latin typeface="Times New Roman"/>
                          <a:ea typeface="宋体"/>
                          <a:cs typeface="Times New Roman"/>
                        </a:rPr>
                        <a:t>D</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346554">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重度少精子症组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27</a:t>
                      </a:r>
                      <a:endParaRPr lang="zh-CN" sz="2000" b="0" kern="100" dirty="0">
                        <a:solidFill>
                          <a:schemeClr val="bg2">
                            <a:lumMod val="10000"/>
                          </a:schemeClr>
                        </a:solidFill>
                        <a:latin typeface="Calibri"/>
                        <a:ea typeface="宋体"/>
                        <a:cs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95.39±71.68 </a:t>
                      </a:r>
                      <a:r>
                        <a:rPr lang="en-US" sz="2000" b="0" kern="0" baseline="30000" dirty="0">
                          <a:solidFill>
                            <a:schemeClr val="bg2">
                              <a:lumMod val="10000"/>
                            </a:schemeClr>
                          </a:solidFill>
                          <a:latin typeface="Times New Roman"/>
                          <a:ea typeface="宋体"/>
                          <a:cs typeface="Times New Roman"/>
                        </a:rPr>
                        <a:t>b</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7.62(27.07) </a:t>
                      </a:r>
                      <a:r>
                        <a:rPr lang="en-US" sz="2000" b="0" kern="0" baseline="30000" dirty="0" err="1">
                          <a:solidFill>
                            <a:schemeClr val="bg2">
                              <a:lumMod val="10000"/>
                            </a:schemeClr>
                          </a:solidFill>
                          <a:latin typeface="Times New Roman"/>
                          <a:ea typeface="宋体"/>
                          <a:cs typeface="Times New Roman"/>
                        </a:rPr>
                        <a:t>eF</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346554">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OA</a:t>
                      </a:r>
                      <a:r>
                        <a:rPr lang="zh-CN"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a:solidFill>
                            <a:schemeClr val="bg2">
                              <a:lumMod val="10000"/>
                            </a:schemeClr>
                          </a:solidFill>
                          <a:latin typeface="Times New Roman"/>
                          <a:ea typeface="宋体"/>
                          <a:cs typeface="Times New Roman"/>
                        </a:rPr>
                        <a:t>9</a:t>
                      </a:r>
                      <a:endParaRPr lang="zh-CN" sz="2000" b="0" kern="100">
                        <a:solidFill>
                          <a:schemeClr val="bg2">
                            <a:lumMod val="10000"/>
                          </a:schemeClr>
                        </a:solidFill>
                        <a:latin typeface="Calibri"/>
                        <a:ea typeface="宋体"/>
                        <a:cs typeface="Times New Roman"/>
                      </a:endParaRPr>
                    </a:p>
                  </a:txBody>
                  <a:tcPr marL="68580" marR="68580" marT="0" marB="0">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a:solidFill>
                            <a:schemeClr val="bg2">
                              <a:lumMod val="10000"/>
                            </a:schemeClr>
                          </a:solidFill>
                          <a:latin typeface="Times New Roman"/>
                          <a:ea typeface="宋体"/>
                          <a:cs typeface="Times New Roman"/>
                        </a:rPr>
                        <a:t>154.78</a:t>
                      </a:r>
                      <a:r>
                        <a:rPr lang="zh-CN" sz="2000" b="0" kern="0">
                          <a:solidFill>
                            <a:schemeClr val="bg2">
                              <a:lumMod val="10000"/>
                            </a:schemeClr>
                          </a:solidFill>
                          <a:latin typeface="Times New Roman"/>
                          <a:ea typeface="宋体"/>
                          <a:cs typeface="Times New Roman"/>
                        </a:rPr>
                        <a:t>±</a:t>
                      </a:r>
                      <a:r>
                        <a:rPr lang="en-US" sz="2000" b="0" kern="0">
                          <a:solidFill>
                            <a:schemeClr val="bg2">
                              <a:lumMod val="10000"/>
                            </a:schemeClr>
                          </a:solidFill>
                          <a:latin typeface="Times New Roman"/>
                          <a:ea typeface="宋体"/>
                          <a:cs typeface="Times New Roman"/>
                        </a:rPr>
                        <a:t>46.26 </a:t>
                      </a:r>
                      <a:r>
                        <a:rPr lang="en-US" sz="2000" b="0" kern="0" baseline="30000">
                          <a:solidFill>
                            <a:schemeClr val="bg2">
                              <a:lumMod val="10000"/>
                            </a:schemeClr>
                          </a:solidFill>
                          <a:latin typeface="Times New Roman"/>
                          <a:ea typeface="宋体"/>
                          <a:cs typeface="Times New Roman"/>
                        </a:rPr>
                        <a:t>a</a:t>
                      </a:r>
                      <a:endParaRPr lang="zh-CN" sz="2000" b="0" kern="10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0.00(2.88)</a:t>
                      </a:r>
                      <a:r>
                        <a:rPr lang="en-US" sz="2000" b="0" kern="0" baseline="30000" dirty="0">
                          <a:solidFill>
                            <a:schemeClr val="bg2">
                              <a:lumMod val="10000"/>
                            </a:schemeClr>
                          </a:solidFill>
                          <a:latin typeface="Times New Roman"/>
                          <a:ea typeface="宋体"/>
                          <a:cs typeface="Times New Roman"/>
                        </a:rPr>
                        <a:t> EF</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346554">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NOA</a:t>
                      </a:r>
                      <a:r>
                        <a:rPr lang="zh-CN" altLang="en-US"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a:solidFill>
                            <a:schemeClr val="bg2">
                              <a:lumMod val="10000"/>
                            </a:schemeClr>
                          </a:solidFill>
                          <a:latin typeface="Times New Roman"/>
                          <a:ea typeface="宋体"/>
                          <a:cs typeface="Times New Roman"/>
                        </a:rPr>
                        <a:t>22</a:t>
                      </a:r>
                      <a:endParaRPr lang="zh-CN" sz="2000" b="0" kern="10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96.74±80.91 </a:t>
                      </a:r>
                      <a:r>
                        <a:rPr lang="en-US" sz="2000" b="0" kern="0" baseline="30000" dirty="0">
                          <a:solidFill>
                            <a:schemeClr val="bg2">
                              <a:lumMod val="10000"/>
                            </a:schemeClr>
                          </a:solidFill>
                          <a:latin typeface="Times New Roman"/>
                          <a:ea typeface="宋体"/>
                          <a:cs typeface="Times New Roman"/>
                        </a:rPr>
                        <a:t>b</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a:ea typeface="宋体"/>
                          <a:cs typeface="Times New Roman"/>
                        </a:rPr>
                        <a:t>0.00(0.80) </a:t>
                      </a:r>
                      <a:r>
                        <a:rPr lang="en-US" sz="2000" b="0" kern="0" baseline="30000" dirty="0">
                          <a:solidFill>
                            <a:schemeClr val="bg2">
                              <a:lumMod val="10000"/>
                            </a:schemeClr>
                          </a:solidFill>
                          <a:latin typeface="Times New Roman"/>
                          <a:ea typeface="宋体"/>
                          <a:cs typeface="Times New Roman"/>
                        </a:rPr>
                        <a:t>E</a:t>
                      </a:r>
                      <a:r>
                        <a:rPr lang="en-US" sz="2000" b="0" kern="0" dirty="0">
                          <a:solidFill>
                            <a:schemeClr val="bg2">
                              <a:lumMod val="10000"/>
                            </a:schemeClr>
                          </a:solidFill>
                          <a:latin typeface="Times New Roman"/>
                          <a:ea typeface="宋体"/>
                          <a:cs typeface="Times New Roman"/>
                        </a:rPr>
                        <a:t> </a:t>
                      </a:r>
                      <a:endParaRPr lang="zh-CN" sz="20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bl>
          </a:graphicData>
        </a:graphic>
      </p:graphicFrame>
      <p:sp>
        <p:nvSpPr>
          <p:cNvPr id="63" name="Rectangle 1">
            <a:extLst>
              <a:ext uri="{FF2B5EF4-FFF2-40B4-BE49-F238E27FC236}">
                <a16:creationId xmlns:a16="http://schemas.microsoft.com/office/drawing/2014/main" id="{A44E6DC6-36CC-47C5-B4F6-BAF8F5F56F16}"/>
              </a:ext>
            </a:extLst>
          </p:cNvPr>
          <p:cNvSpPr>
            <a:spLocks noChangeArrowheads="1"/>
          </p:cNvSpPr>
          <p:nvPr/>
        </p:nvSpPr>
        <p:spPr bwMode="auto">
          <a:xfrm>
            <a:off x="2807804" y="1425308"/>
            <a:ext cx="7560839"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zh-CN" altLang="en-US" sz="2400" b="1" dirty="0">
                <a:solidFill>
                  <a:srgbClr val="002060"/>
                </a:solidFill>
                <a:latin typeface="Times New Roman" panose="02020603050405020304" pitchFamily="18" charset="0"/>
                <a:cs typeface="Times New Roman" panose="02020603050405020304" pitchFamily="18" charset="0"/>
              </a:rPr>
              <a:t>表</a:t>
            </a:r>
            <a:r>
              <a:rPr lang="en-US" altLang="zh-CN" sz="2400" b="1" dirty="0">
                <a:solidFill>
                  <a:srgbClr val="002060"/>
                </a:solidFill>
                <a:latin typeface="Times New Roman" panose="02020603050405020304" pitchFamily="18" charset="0"/>
                <a:cs typeface="Times New Roman" panose="02020603050405020304" pitchFamily="18" charset="0"/>
              </a:rPr>
              <a:t>2 </a:t>
            </a:r>
            <a:r>
              <a:rPr lang="zh-CN" altLang="en-US" sz="2400" b="1" dirty="0">
                <a:solidFill>
                  <a:srgbClr val="002060"/>
                </a:solidFill>
                <a:latin typeface="Times New Roman" panose="02020603050405020304" pitchFamily="18" charset="0"/>
                <a:cs typeface="Times New Roman" panose="02020603050405020304" pitchFamily="18" charset="0"/>
              </a:rPr>
              <a:t>各组的血清和精浆</a:t>
            </a:r>
            <a:r>
              <a:rPr lang="en-US" altLang="zh-CN" sz="2400" b="1" dirty="0">
                <a:solidFill>
                  <a:srgbClr val="002060"/>
                </a:solidFill>
                <a:latin typeface="Times New Roman" panose="02020603050405020304" pitchFamily="18" charset="0"/>
                <a:cs typeface="Times New Roman" panose="02020603050405020304" pitchFamily="18" charset="0"/>
              </a:rPr>
              <a:t>INH B</a:t>
            </a:r>
            <a:r>
              <a:rPr lang="zh-CN" altLang="en-US" sz="2400" b="1" dirty="0">
                <a:solidFill>
                  <a:srgbClr val="002060"/>
                </a:solidFill>
                <a:latin typeface="Times New Roman" panose="02020603050405020304" pitchFamily="18" charset="0"/>
                <a:cs typeface="Times New Roman" panose="02020603050405020304" pitchFamily="18" charset="0"/>
              </a:rPr>
              <a:t>浓度比较</a:t>
            </a:r>
            <a:r>
              <a:rPr lang="en-US" altLang="zh-CN" sz="2400" b="1" dirty="0">
                <a:solidFill>
                  <a:srgbClr val="2A4F86"/>
                </a:solidFill>
                <a:latin typeface="Times New Roman" panose="02020603050405020304" pitchFamily="18" charset="0"/>
                <a:cs typeface="Times New Roman" panose="02020603050405020304" pitchFamily="18" charset="0"/>
              </a:rPr>
              <a:t>[(</a:t>
            </a:r>
            <a:r>
              <a:rPr lang="en-US" altLang="zh-CN" sz="2400" b="1" dirty="0">
                <a:solidFill>
                  <a:srgbClr val="2A4F86"/>
                </a:solidFill>
                <a:latin typeface="Times New Roman" panose="02020603050405020304" pitchFamily="18" charset="0"/>
                <a:cs typeface="Times New Roman" panose="02020603050405020304" pitchFamily="18" charset="0"/>
                <a:sym typeface="Symbol" panose="05050102010706020507" pitchFamily="18" charset="2"/>
              </a:rPr>
              <a:t></a:t>
            </a:r>
            <a:r>
              <a:rPr lang="en-US" altLang="zh-CN" sz="2400" b="1" i="1" dirty="0" err="1">
                <a:solidFill>
                  <a:srgbClr val="2A4F86"/>
                </a:solidFill>
                <a:latin typeface="Times New Roman" panose="02020603050405020304" pitchFamily="18" charset="0"/>
                <a:cs typeface="Times New Roman" panose="02020603050405020304" pitchFamily="18" charset="0"/>
              </a:rPr>
              <a:t>χ</a:t>
            </a:r>
            <a:r>
              <a:rPr lang="en-US" altLang="zh-CN" sz="2400" b="1" dirty="0" err="1">
                <a:solidFill>
                  <a:srgbClr val="2A4F86"/>
                </a:solidFill>
                <a:latin typeface="Times New Roman" panose="02020603050405020304" pitchFamily="18" charset="0"/>
                <a:cs typeface="Times New Roman" panose="02020603050405020304" pitchFamily="18" charset="0"/>
              </a:rPr>
              <a:t>±</a:t>
            </a:r>
            <a:r>
              <a:rPr lang="en-US" altLang="zh-CN" sz="2400" b="1" i="1" dirty="0" err="1">
                <a:solidFill>
                  <a:srgbClr val="2A4F86"/>
                </a:solidFill>
                <a:latin typeface="Times New Roman" panose="02020603050405020304" pitchFamily="18" charset="0"/>
                <a:cs typeface="Times New Roman" panose="02020603050405020304" pitchFamily="18" charset="0"/>
              </a:rPr>
              <a:t>s</a:t>
            </a:r>
            <a:r>
              <a:rPr lang="en-US" altLang="zh-CN" sz="2400" b="1" dirty="0">
                <a:solidFill>
                  <a:srgbClr val="2A4F86"/>
                </a:solidFill>
                <a:latin typeface="Times New Roman" panose="02020603050405020304" pitchFamily="18" charset="0"/>
                <a:cs typeface="Times New Roman" panose="02020603050405020304" pitchFamily="18" charset="0"/>
              </a:rPr>
              <a:t> ), M(QR)]</a:t>
            </a:r>
            <a:endParaRPr lang="zh-CN" altLang="en-US" sz="2400" b="1" dirty="0">
              <a:solidFill>
                <a:srgbClr val="002060"/>
              </a:solidFill>
              <a:latin typeface="Times New Roman" panose="02020603050405020304" pitchFamily="18" charset="0"/>
              <a:cs typeface="Times New Roman" panose="02020603050405020304" pitchFamily="18" charset="0"/>
            </a:endParaRPr>
          </a:p>
        </p:txBody>
      </p:sp>
      <p:sp>
        <p:nvSpPr>
          <p:cNvPr id="64" name="矩形 63">
            <a:extLst>
              <a:ext uri="{FF2B5EF4-FFF2-40B4-BE49-F238E27FC236}">
                <a16:creationId xmlns:a16="http://schemas.microsoft.com/office/drawing/2014/main" id="{F9A12F15-375E-47C9-8D9F-1188286A6675}"/>
              </a:ext>
            </a:extLst>
          </p:cNvPr>
          <p:cNvSpPr/>
          <p:nvPr/>
        </p:nvSpPr>
        <p:spPr>
          <a:xfrm>
            <a:off x="1361917" y="4624437"/>
            <a:ext cx="10425986" cy="360040"/>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65" name="TextBox 9">
            <a:extLst>
              <a:ext uri="{FF2B5EF4-FFF2-40B4-BE49-F238E27FC236}">
                <a16:creationId xmlns:a16="http://schemas.microsoft.com/office/drawing/2014/main" id="{66A8EED2-DF8D-4F21-9DD7-DD7BDC9D065F}"/>
              </a:ext>
            </a:extLst>
          </p:cNvPr>
          <p:cNvSpPr txBox="1"/>
          <p:nvPr/>
        </p:nvSpPr>
        <p:spPr>
          <a:xfrm>
            <a:off x="2684705" y="5344517"/>
            <a:ext cx="7614585" cy="707886"/>
          </a:xfrm>
          <a:prstGeom prst="rect">
            <a:avLst/>
          </a:prstGeom>
          <a:solidFill>
            <a:srgbClr val="C6E0B4"/>
          </a:solidFill>
          <a:ln w="25400" cap="flat" cmpd="sng" algn="ctr">
            <a:solidFill>
              <a:srgbClr val="00B050"/>
            </a:solidFill>
            <a:prstDash val="solid"/>
          </a:ln>
          <a:effectLst/>
        </p:spPr>
        <p:txBody>
          <a:bodyPr wrap="non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重度少精子症组、</a:t>
            </a: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NOA</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组血清</a:t>
            </a: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INH B</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和精浆</a:t>
            </a: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INH B</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显著低于其他组</a:t>
            </a:r>
            <a:endPar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endParaRPr>
          </a:p>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OA</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和</a:t>
            </a: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NOA</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组精浆</a:t>
            </a:r>
            <a:r>
              <a:rPr kumimoji="0" lang="en-US" altLang="zh-CN" sz="2000" b="1" i="0" u="none" strike="noStrike" kern="0" cap="none" spc="0" normalizeH="0" noProof="0" dirty="0">
                <a:ln>
                  <a:noFill/>
                </a:ln>
                <a:solidFill>
                  <a:srgbClr val="000000"/>
                </a:solidFill>
                <a:effectLst/>
                <a:uLnTx/>
                <a:uFillTx/>
                <a:latin typeface="Times New Roman" pitchFamily="18" charset="0"/>
                <a:cs typeface="Times New Roman" pitchFamily="18" charset="0"/>
              </a:rPr>
              <a:t>INH B</a:t>
            </a:r>
            <a:r>
              <a:rPr kumimoji="0" lang="zh-CN" altLang="en-US" sz="2000" b="1" i="0" u="none" strike="noStrike" kern="0" cap="none" spc="0" normalizeH="0" noProof="0" dirty="0">
                <a:ln>
                  <a:noFill/>
                </a:ln>
                <a:solidFill>
                  <a:srgbClr val="000000"/>
                </a:solidFill>
                <a:effectLst/>
                <a:uLnTx/>
                <a:uFillTx/>
                <a:latin typeface="Times New Roman" pitchFamily="18" charset="0"/>
                <a:cs typeface="Times New Roman" pitchFamily="18" charset="0"/>
              </a:rPr>
              <a:t>显著低于其他组</a:t>
            </a:r>
          </a:p>
        </p:txBody>
      </p:sp>
      <p:sp>
        <p:nvSpPr>
          <p:cNvPr id="66" name="矩形 65">
            <a:extLst>
              <a:ext uri="{FF2B5EF4-FFF2-40B4-BE49-F238E27FC236}">
                <a16:creationId xmlns:a16="http://schemas.microsoft.com/office/drawing/2014/main" id="{6815E5B5-867A-4B95-861C-01E57C857570}"/>
              </a:ext>
            </a:extLst>
          </p:cNvPr>
          <p:cNvSpPr/>
          <p:nvPr/>
        </p:nvSpPr>
        <p:spPr>
          <a:xfrm>
            <a:off x="1365579" y="3785875"/>
            <a:ext cx="10425986" cy="331328"/>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67" name="椭圆 66">
            <a:extLst>
              <a:ext uri="{FF2B5EF4-FFF2-40B4-BE49-F238E27FC236}">
                <a16:creationId xmlns:a16="http://schemas.microsoft.com/office/drawing/2014/main" id="{C317B459-AF94-41A1-892B-7312C260F4F4}"/>
              </a:ext>
            </a:extLst>
          </p:cNvPr>
          <p:cNvSpPr/>
          <p:nvPr/>
        </p:nvSpPr>
        <p:spPr>
          <a:xfrm>
            <a:off x="9597727" y="4093452"/>
            <a:ext cx="1530650" cy="530985"/>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68" name="下箭头 12">
            <a:extLst>
              <a:ext uri="{FF2B5EF4-FFF2-40B4-BE49-F238E27FC236}">
                <a16:creationId xmlns:a16="http://schemas.microsoft.com/office/drawing/2014/main" id="{DC577BC8-345B-4A7C-AB71-FE083AFC9D43}"/>
              </a:ext>
            </a:extLst>
          </p:cNvPr>
          <p:cNvSpPr/>
          <p:nvPr/>
        </p:nvSpPr>
        <p:spPr>
          <a:xfrm>
            <a:off x="6385431" y="6052403"/>
            <a:ext cx="720080" cy="412563"/>
          </a:xfrm>
          <a:prstGeom prst="downArrow">
            <a:avLst/>
          </a:prstGeom>
          <a:solidFill>
            <a:srgbClr val="00B050"/>
          </a:solidFill>
          <a:ln>
            <a:solidFill>
              <a:srgbClr val="00B050"/>
            </a:solid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69" name="TextBox 13">
            <a:extLst>
              <a:ext uri="{FF2B5EF4-FFF2-40B4-BE49-F238E27FC236}">
                <a16:creationId xmlns:a16="http://schemas.microsoft.com/office/drawing/2014/main" id="{3D70ED5F-5DC1-4E2E-8E3B-D064542A5642}"/>
              </a:ext>
            </a:extLst>
          </p:cNvPr>
          <p:cNvSpPr txBox="1"/>
          <p:nvPr/>
        </p:nvSpPr>
        <p:spPr>
          <a:xfrm>
            <a:off x="5061356" y="6523254"/>
            <a:ext cx="3704860" cy="400110"/>
          </a:xfrm>
          <a:prstGeom prst="rect">
            <a:avLst/>
          </a:prstGeom>
          <a:solidFill>
            <a:srgbClr val="C6E0B4"/>
          </a:solidFill>
          <a:ln w="25400" cap="flat" cmpd="sng" algn="ctr">
            <a:solidFill>
              <a:srgbClr val="00B050"/>
            </a:solidFill>
            <a:prstDash val="solid"/>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noProof="0" dirty="0">
                <a:ln>
                  <a:noFill/>
                </a:ln>
                <a:solidFill>
                  <a:srgbClr val="BAC4EA">
                    <a:lumMod val="10000"/>
                  </a:srgbClr>
                </a:solidFill>
                <a:effectLst/>
                <a:uLnTx/>
                <a:uFillTx/>
                <a:latin typeface="Times New Roman" pitchFamily="18" charset="0"/>
                <a:cs typeface="Times New Roman" pitchFamily="18" charset="0"/>
              </a:rPr>
              <a:t>评估生精功能、判断</a:t>
            </a:r>
            <a:r>
              <a:rPr kumimoji="0" lang="en-US" altLang="zh-CN" sz="2000" b="1" i="0" u="none" strike="noStrike" kern="0" cap="none" spc="0" normalizeH="0" noProof="0" dirty="0">
                <a:ln>
                  <a:noFill/>
                </a:ln>
                <a:solidFill>
                  <a:srgbClr val="BAC4EA">
                    <a:lumMod val="10000"/>
                  </a:srgbClr>
                </a:solidFill>
                <a:effectLst/>
                <a:uLnTx/>
                <a:uFillTx/>
                <a:latin typeface="Times New Roman" pitchFamily="18" charset="0"/>
                <a:cs typeface="Times New Roman" pitchFamily="18" charset="0"/>
              </a:rPr>
              <a:t>OA</a:t>
            </a:r>
            <a:r>
              <a:rPr kumimoji="0" lang="zh-CN" altLang="en-US" sz="2000" b="1" i="0" u="none" strike="noStrike" kern="0" cap="none" spc="0" normalizeH="0" noProof="0" dirty="0">
                <a:ln>
                  <a:noFill/>
                </a:ln>
                <a:solidFill>
                  <a:srgbClr val="BAC4EA">
                    <a:lumMod val="10000"/>
                  </a:srgbClr>
                </a:solidFill>
                <a:effectLst/>
                <a:uLnTx/>
                <a:uFillTx/>
                <a:latin typeface="Times New Roman" pitchFamily="18" charset="0"/>
                <a:cs typeface="Times New Roman" pitchFamily="18" charset="0"/>
              </a:rPr>
              <a:t>和</a:t>
            </a:r>
            <a:r>
              <a:rPr kumimoji="0" lang="en-US" altLang="zh-CN" sz="2000" b="1" i="0" u="none" strike="noStrike" kern="0" cap="none" spc="0" normalizeH="0" noProof="0" dirty="0">
                <a:ln>
                  <a:noFill/>
                </a:ln>
                <a:solidFill>
                  <a:srgbClr val="BAC4EA">
                    <a:lumMod val="10000"/>
                  </a:srgbClr>
                </a:solidFill>
                <a:effectLst/>
                <a:uLnTx/>
                <a:uFillTx/>
                <a:latin typeface="Times New Roman" pitchFamily="18" charset="0"/>
                <a:cs typeface="Times New Roman" pitchFamily="18" charset="0"/>
              </a:rPr>
              <a:t>NOA</a:t>
            </a:r>
            <a:endParaRPr kumimoji="0" lang="zh-CN" altLang="en-US" sz="2000" b="1" i="0" u="none" strike="noStrike" kern="0" cap="none" spc="0" normalizeH="0" noProof="0" dirty="0">
              <a:ln>
                <a:noFill/>
              </a:ln>
              <a:solidFill>
                <a:srgbClr val="BAC4EA">
                  <a:lumMod val="10000"/>
                </a:srgbClr>
              </a:solidFill>
              <a:effectLst/>
              <a:uLnTx/>
              <a:uFillTx/>
              <a:latin typeface="Times New Roman" pitchFamily="18" charset="0"/>
              <a:cs typeface="Times New Roman" pitchFamily="18" charset="0"/>
            </a:endParaRPr>
          </a:p>
        </p:txBody>
      </p:sp>
    </p:spTree>
    <p:extLst>
      <p:ext uri="{BB962C8B-B14F-4D97-AF65-F5344CB8AC3E}">
        <p14:creationId xmlns:p14="http://schemas.microsoft.com/office/powerpoint/2010/main" val="152000363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4"/>
                                        </p:tgtEl>
                                        <p:attrNameLst>
                                          <p:attrName>style.visibility</p:attrName>
                                        </p:attrNameLst>
                                      </p:cBhvr>
                                      <p:to>
                                        <p:strVal val="visible"/>
                                      </p:to>
                                    </p:set>
                                  </p:childTnLst>
                                </p:cTn>
                              </p:par>
                            </p:childTnLst>
                          </p:cTn>
                        </p:par>
                        <p:par>
                          <p:cTn id="7" fill="hold">
                            <p:stCondLst>
                              <p:cond delay="0"/>
                            </p:stCondLst>
                            <p:childTnLst>
                              <p:par>
                                <p:cTn id="8" presetID="1" presetClass="entr" presetSubtype="0" fill="hold" grpId="0" nodeType="afterEffect">
                                  <p:stCondLst>
                                    <p:cond delay="0"/>
                                  </p:stCondLst>
                                  <p:childTnLst>
                                    <p:set>
                                      <p:cBhvr>
                                        <p:cTn id="9" dur="1" fill="hold">
                                          <p:stCondLst>
                                            <p:cond delay="0"/>
                                          </p:stCondLst>
                                        </p:cTn>
                                        <p:tgtEl>
                                          <p:spTgt spid="66"/>
                                        </p:tgtEl>
                                        <p:attrNameLst>
                                          <p:attrName>style.visibility</p:attrName>
                                        </p:attrNameLst>
                                      </p:cBhvr>
                                      <p:to>
                                        <p:strVal val="visible"/>
                                      </p:to>
                                    </p:set>
                                  </p:childTnLst>
                                </p:cTn>
                              </p:par>
                            </p:childTnLst>
                          </p:cTn>
                        </p:par>
                      </p:childTnLst>
                    </p:cTn>
                  </p:par>
                  <p:par>
                    <p:cTn id="10" fill="hold">
                      <p:stCondLst>
                        <p:cond delay="indefinite"/>
                      </p:stCondLst>
                      <p:childTnLst>
                        <p:par>
                          <p:cTn id="11" fill="hold">
                            <p:stCondLst>
                              <p:cond delay="0"/>
                            </p:stCondLst>
                            <p:childTnLst>
                              <p:par>
                                <p:cTn id="12" presetID="1" presetClass="entr" presetSubtype="0" fill="hold" grpId="0" nodeType="clickEffect">
                                  <p:stCondLst>
                                    <p:cond delay="0"/>
                                  </p:stCondLst>
                                  <p:childTnLst>
                                    <p:set>
                                      <p:cBhvr>
                                        <p:cTn id="13" dur="1" fill="hold">
                                          <p:stCondLst>
                                            <p:cond delay="0"/>
                                          </p:stCondLst>
                                        </p:cTn>
                                        <p:tgtEl>
                                          <p:spTgt spid="67"/>
                                        </p:tgtEl>
                                        <p:attrNameLst>
                                          <p:attrName>style.visibility</p:attrName>
                                        </p:attrNameLst>
                                      </p:cBhvr>
                                      <p:to>
                                        <p:strVal val="visible"/>
                                      </p:to>
                                    </p:set>
                                  </p:childTnLst>
                                </p:cTn>
                              </p:par>
                            </p:childTnLst>
                          </p:cTn>
                        </p:par>
                      </p:childTnLst>
                    </p:cTn>
                  </p:par>
                  <p:par>
                    <p:cTn id="14" fill="hold">
                      <p:stCondLst>
                        <p:cond delay="indefinite"/>
                      </p:stCondLst>
                      <p:childTnLst>
                        <p:par>
                          <p:cTn id="15" fill="hold">
                            <p:stCondLst>
                              <p:cond delay="0"/>
                            </p:stCondLst>
                            <p:childTnLst>
                              <p:par>
                                <p:cTn id="16" presetID="22" presetClass="entr" presetSubtype="1" fill="hold" grpId="0" nodeType="clickEffect">
                                  <p:stCondLst>
                                    <p:cond delay="0"/>
                                  </p:stCondLst>
                                  <p:childTnLst>
                                    <p:set>
                                      <p:cBhvr>
                                        <p:cTn id="17" dur="1" fill="hold">
                                          <p:stCondLst>
                                            <p:cond delay="0"/>
                                          </p:stCondLst>
                                        </p:cTn>
                                        <p:tgtEl>
                                          <p:spTgt spid="65"/>
                                        </p:tgtEl>
                                        <p:attrNameLst>
                                          <p:attrName>style.visibility</p:attrName>
                                        </p:attrNameLst>
                                      </p:cBhvr>
                                      <p:to>
                                        <p:strVal val="visible"/>
                                      </p:to>
                                    </p:set>
                                    <p:animEffect transition="in" filter="wipe(up)">
                                      <p:cBhvr>
                                        <p:cTn id="18" dur="250"/>
                                        <p:tgtEl>
                                          <p:spTgt spid="65"/>
                                        </p:tgtEl>
                                      </p:cBhvr>
                                    </p:animEffect>
                                  </p:childTnLst>
                                </p:cTn>
                              </p:par>
                            </p:childTnLst>
                          </p:cTn>
                        </p:par>
                        <p:par>
                          <p:cTn id="19" fill="hold">
                            <p:stCondLst>
                              <p:cond delay="250"/>
                            </p:stCondLst>
                            <p:childTnLst>
                              <p:par>
                                <p:cTn id="20" presetID="22" presetClass="entr" presetSubtype="1" fill="hold" grpId="0" nodeType="afterEffect">
                                  <p:stCondLst>
                                    <p:cond delay="0"/>
                                  </p:stCondLst>
                                  <p:childTnLst>
                                    <p:set>
                                      <p:cBhvr>
                                        <p:cTn id="21" dur="1" fill="hold">
                                          <p:stCondLst>
                                            <p:cond delay="0"/>
                                          </p:stCondLst>
                                        </p:cTn>
                                        <p:tgtEl>
                                          <p:spTgt spid="68"/>
                                        </p:tgtEl>
                                        <p:attrNameLst>
                                          <p:attrName>style.visibility</p:attrName>
                                        </p:attrNameLst>
                                      </p:cBhvr>
                                      <p:to>
                                        <p:strVal val="visible"/>
                                      </p:to>
                                    </p:set>
                                    <p:animEffect transition="in" filter="wipe(up)">
                                      <p:cBhvr>
                                        <p:cTn id="22" dur="250"/>
                                        <p:tgtEl>
                                          <p:spTgt spid="68"/>
                                        </p:tgtEl>
                                      </p:cBhvr>
                                    </p:animEffect>
                                  </p:childTnLst>
                                </p:cTn>
                              </p:par>
                              <p:par>
                                <p:cTn id="23" presetID="22" presetClass="entr" presetSubtype="1" fill="hold" grpId="0" nodeType="withEffect">
                                  <p:stCondLst>
                                    <p:cond delay="0"/>
                                  </p:stCondLst>
                                  <p:childTnLst>
                                    <p:set>
                                      <p:cBhvr>
                                        <p:cTn id="24" dur="1" fill="hold">
                                          <p:stCondLst>
                                            <p:cond delay="0"/>
                                          </p:stCondLst>
                                        </p:cTn>
                                        <p:tgtEl>
                                          <p:spTgt spid="69"/>
                                        </p:tgtEl>
                                        <p:attrNameLst>
                                          <p:attrName>style.visibility</p:attrName>
                                        </p:attrNameLst>
                                      </p:cBhvr>
                                      <p:to>
                                        <p:strVal val="visible"/>
                                      </p:to>
                                    </p:set>
                                    <p:animEffect transition="in" filter="wipe(up)">
                                      <p:cBhvr>
                                        <p:cTn id="25" dur="250"/>
                                        <p:tgtEl>
                                          <p:spTgt spid="6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4" grpId="0" animBg="1"/>
      <p:bldP spid="65" grpId="0" animBg="1"/>
      <p:bldP spid="66" grpId="0" animBg="1"/>
      <p:bldP spid="67" grpId="0" animBg="1"/>
      <p:bldP spid="68" grpId="0" animBg="1"/>
      <p:bldP spid="69"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2" name="表格 51">
            <a:extLst>
              <a:ext uri="{FF2B5EF4-FFF2-40B4-BE49-F238E27FC236}">
                <a16:creationId xmlns:a16="http://schemas.microsoft.com/office/drawing/2014/main" id="{CDB2B167-90FA-46E7-B0E0-E0AAFF293A8C}"/>
              </a:ext>
            </a:extLst>
          </p:cNvPr>
          <p:cNvGraphicFramePr>
            <a:graphicFrameLocks noGrp="1"/>
          </p:cNvGraphicFramePr>
          <p:nvPr>
            <p:extLst>
              <p:ext uri="{D42A27DB-BD31-4B8C-83A1-F6EECF244321}">
                <p14:modId xmlns:p14="http://schemas.microsoft.com/office/powerpoint/2010/main" val="3779144978"/>
              </p:ext>
            </p:extLst>
          </p:nvPr>
        </p:nvGraphicFramePr>
        <p:xfrm>
          <a:off x="639642" y="1456085"/>
          <a:ext cx="11570399" cy="3998920"/>
        </p:xfrm>
        <a:graphic>
          <a:graphicData uri="http://schemas.openxmlformats.org/drawingml/2006/table">
            <a:tbl>
              <a:tblPr/>
              <a:tblGrid>
                <a:gridCol w="3277030">
                  <a:extLst>
                    <a:ext uri="{9D8B030D-6E8A-4147-A177-3AD203B41FA5}">
                      <a16:colId xmlns:a16="http://schemas.microsoft.com/office/drawing/2014/main" val="467379663"/>
                    </a:ext>
                  </a:extLst>
                </a:gridCol>
                <a:gridCol w="618974">
                  <a:extLst>
                    <a:ext uri="{9D8B030D-6E8A-4147-A177-3AD203B41FA5}">
                      <a16:colId xmlns:a16="http://schemas.microsoft.com/office/drawing/2014/main" val="1905579123"/>
                    </a:ext>
                  </a:extLst>
                </a:gridCol>
                <a:gridCol w="2751171">
                  <a:extLst>
                    <a:ext uri="{9D8B030D-6E8A-4147-A177-3AD203B41FA5}">
                      <a16:colId xmlns:a16="http://schemas.microsoft.com/office/drawing/2014/main" val="2605840980"/>
                    </a:ext>
                  </a:extLst>
                </a:gridCol>
                <a:gridCol w="2387078">
                  <a:extLst>
                    <a:ext uri="{9D8B030D-6E8A-4147-A177-3AD203B41FA5}">
                      <a16:colId xmlns:a16="http://schemas.microsoft.com/office/drawing/2014/main" val="2896398423"/>
                    </a:ext>
                  </a:extLst>
                </a:gridCol>
                <a:gridCol w="149068">
                  <a:extLst>
                    <a:ext uri="{9D8B030D-6E8A-4147-A177-3AD203B41FA5}">
                      <a16:colId xmlns:a16="http://schemas.microsoft.com/office/drawing/2014/main" val="2843553142"/>
                    </a:ext>
                  </a:extLst>
                </a:gridCol>
                <a:gridCol w="2387078">
                  <a:extLst>
                    <a:ext uri="{9D8B030D-6E8A-4147-A177-3AD203B41FA5}">
                      <a16:colId xmlns:a16="http://schemas.microsoft.com/office/drawing/2014/main" val="735804492"/>
                    </a:ext>
                  </a:extLst>
                </a:gridCol>
              </a:tblGrid>
              <a:tr h="2880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组</a:t>
                      </a:r>
                      <a:r>
                        <a:rPr lang="en-US" sz="2000" b="1" kern="0" dirty="0">
                          <a:solidFill>
                            <a:srgbClr val="000000"/>
                          </a:solidFill>
                          <a:effectLst/>
                          <a:latin typeface="Times New Roman" panose="02020603050405020304" pitchFamily="18" charset="0"/>
                          <a:cs typeface="Times New Roman" panose="02020603050405020304" pitchFamily="18" charset="0"/>
                        </a:rPr>
                        <a:t>  </a:t>
                      </a:r>
                      <a:r>
                        <a:rPr lang="zh-CN" sz="2000" b="1" kern="0" dirty="0">
                          <a:solidFill>
                            <a:srgbClr val="000000"/>
                          </a:solidFill>
                          <a:effectLst/>
                          <a:latin typeface="Times New Roman" panose="02020603050405020304" pitchFamily="18" charset="0"/>
                          <a:cs typeface="Times New Roman" panose="02020603050405020304" pitchFamily="18" charset="0"/>
                        </a:rPr>
                        <a:t>别</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mpd="sng">
                      <a:solidFill>
                        <a:srgbClr val="FFFFFF"/>
                      </a:solid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i="1" kern="100" dirty="0">
                          <a:solidFill>
                            <a:srgbClr val="000000"/>
                          </a:solidFill>
                          <a:effectLst/>
                          <a:latin typeface="Times New Roman" panose="02020603050405020304" pitchFamily="18" charset="0"/>
                          <a:cs typeface="Times New Roman" panose="02020603050405020304" pitchFamily="18" charset="0"/>
                        </a:rPr>
                        <a:t>n</a:t>
                      </a:r>
                      <a:endParaRPr lang="zh-CN" sz="2000" b="1" i="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FSH(</a:t>
                      </a:r>
                      <a:r>
                        <a:rPr lang="en-US" sz="2000" b="1" kern="100" dirty="0">
                          <a:solidFill>
                            <a:srgbClr val="000000"/>
                          </a:solidFill>
                          <a:effectLst/>
                          <a:latin typeface="Times New Roman" panose="02020603050405020304" pitchFamily="18" charset="0"/>
                          <a:cs typeface="Times New Roman" panose="02020603050405020304" pitchFamily="18" charset="0"/>
                        </a:rPr>
                        <a:t>U/L</a:t>
                      </a:r>
                      <a:r>
                        <a:rPr lang="en-US" sz="2000" b="1" kern="0" dirty="0">
                          <a:solidFill>
                            <a:srgbClr val="000000"/>
                          </a:solidFill>
                          <a:effectLst/>
                          <a:latin typeface="Times New Roman" panose="02020603050405020304" pitchFamily="18" charset="0"/>
                          <a:cs typeface="Times New Roman" panose="02020603050405020304" pitchFamily="18" charset="0"/>
                        </a:rPr>
                        <a:t>)</a:t>
                      </a:r>
                      <a:r>
                        <a:rPr lang="en-US" sz="2000" b="1" kern="100" baseline="30000" dirty="0">
                          <a:solidFill>
                            <a:srgbClr val="000000"/>
                          </a:solidFill>
                          <a:effectLst/>
                          <a:latin typeface="Times New Roman" panose="02020603050405020304" pitchFamily="18" charset="0"/>
                          <a:cs typeface="Times New Roman" panose="02020603050405020304" pitchFamily="18" charset="0"/>
                        </a:rPr>
                        <a:t>①</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LH(</a:t>
                      </a:r>
                      <a:r>
                        <a:rPr lang="en-US" sz="2000" b="1" kern="100" dirty="0">
                          <a:solidFill>
                            <a:srgbClr val="000000"/>
                          </a:solidFill>
                          <a:effectLst/>
                          <a:latin typeface="Times New Roman" panose="02020603050405020304" pitchFamily="18" charset="0"/>
                          <a:cs typeface="Times New Roman" panose="02020603050405020304" pitchFamily="18" charset="0"/>
                        </a:rPr>
                        <a:t>U/L</a:t>
                      </a:r>
                      <a:r>
                        <a:rPr lang="en-US" sz="2000" b="1" kern="0" dirty="0">
                          <a:solidFill>
                            <a:srgbClr val="000000"/>
                          </a:solidFill>
                          <a:effectLst/>
                          <a:latin typeface="Times New Roman" panose="02020603050405020304" pitchFamily="18" charset="0"/>
                          <a:cs typeface="Times New Roman" panose="02020603050405020304" pitchFamily="18" charset="0"/>
                        </a:rPr>
                        <a:t>) </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T(</a:t>
                      </a:r>
                      <a:r>
                        <a:rPr lang="en-US" sz="2000" b="1" kern="100" dirty="0">
                          <a:solidFill>
                            <a:srgbClr val="000000"/>
                          </a:solidFill>
                          <a:effectLst/>
                          <a:latin typeface="Times New Roman" panose="02020603050405020304" pitchFamily="18" charset="0"/>
                          <a:cs typeface="Times New Roman" panose="02020603050405020304" pitchFamily="18" charset="0"/>
                        </a:rPr>
                        <a:t>nmol/L</a:t>
                      </a:r>
                      <a:r>
                        <a:rPr lang="en-US" sz="2000" b="1" kern="0" dirty="0">
                          <a:solidFill>
                            <a:srgbClr val="000000"/>
                          </a:solidFill>
                          <a:effectLst/>
                          <a:latin typeface="Times New Roman" panose="02020603050405020304" pitchFamily="18" charset="0"/>
                          <a:cs typeface="Times New Roman" panose="02020603050405020304" pitchFamily="18" charset="0"/>
                        </a:rPr>
                        <a:t>)</a:t>
                      </a:r>
                      <a:r>
                        <a:rPr lang="en-US" sz="2000" b="1" kern="100" baseline="30000" dirty="0">
                          <a:solidFill>
                            <a:srgbClr val="000000"/>
                          </a:solidFill>
                          <a:effectLst/>
                          <a:latin typeface="Times New Roman" panose="02020603050405020304" pitchFamily="18" charset="0"/>
                          <a:cs typeface="Times New Roman" panose="02020603050405020304" pitchFamily="18" charset="0"/>
                        </a:rPr>
                        <a:t>①</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2663982737"/>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精子浓度正常组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5.56</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3.48 </a:t>
                      </a:r>
                      <a:r>
                        <a:rPr lang="en-US" sz="2000" kern="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3.43</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1.35</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6.50</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2.01 </a:t>
                      </a:r>
                      <a:r>
                        <a:rPr lang="en-US" sz="2000" kern="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427511544"/>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轻中度少精子症组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40</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7.65</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7.12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4.41</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2.67</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5.78</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2.25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eg</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952481441"/>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重度少精子症组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27</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10.78</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7.87 </a:t>
                      </a:r>
                      <a:r>
                        <a:rPr lang="en-US" sz="2000" kern="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ac</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4.71</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2.33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4.58</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2.09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Fg</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477787417"/>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OA</a:t>
                      </a:r>
                      <a:r>
                        <a:rPr lang="zh-CN"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9</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4.51</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2.35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Bc</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4.82</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2.43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4.17</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2.93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Fg</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010088780"/>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NOA</a:t>
                      </a:r>
                      <a:r>
                        <a:rPr lang="zh-CN" sz="2000" b="1" kern="0" dirty="0">
                          <a:solidFill>
                            <a:srgbClr val="000000"/>
                          </a:solidFill>
                          <a:effectLst/>
                          <a:latin typeface="Times New Roman" panose="02020603050405020304" pitchFamily="18" charset="0"/>
                          <a:cs typeface="Times New Roman" panose="02020603050405020304" pitchFamily="18" charset="0"/>
                        </a:rPr>
                        <a:t>组</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mpd="sng">
                      <a:solidFill>
                        <a:srgbClr val="FFFFFF"/>
                      </a:solid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22</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14.65</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17.97 </a:t>
                      </a:r>
                      <a:r>
                        <a:rPr lang="en-US" sz="2000" kern="0" baseline="30000" dirty="0" err="1">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aD</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5.20</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4.23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3.81</a:t>
                      </a:r>
                      <a:r>
                        <a:rPr lang="zh-CN"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a:t>
                      </a:r>
                      <a:r>
                        <a:rPr lang="en-US" sz="2000" kern="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1.87 </a:t>
                      </a:r>
                      <a:r>
                        <a:rPr lang="en-US" sz="2000" kern="0" baseline="300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rPr>
                        <a:t>F</a:t>
                      </a:r>
                      <a:endParaRPr lang="zh-CN" sz="2000" kern="100" dirty="0">
                        <a:solidFill>
                          <a:srgbClr val="000000"/>
                        </a:solidFill>
                        <a:effectLst/>
                        <a:latin typeface="Calibri" panose="020F0502020204030204" pitchFamily="34"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2045635228"/>
                  </a:ext>
                </a:extLst>
              </a:tr>
              <a:tr h="198656">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组</a:t>
                      </a:r>
                      <a:r>
                        <a:rPr lang="en-US" altLang="zh-CN" sz="2000" b="1" kern="0" dirty="0">
                          <a:solidFill>
                            <a:srgbClr val="000000"/>
                          </a:solidFill>
                          <a:effectLst/>
                          <a:latin typeface="Times New Roman" panose="02020603050405020304" pitchFamily="18" charset="0"/>
                          <a:cs typeface="Times New Roman" panose="02020603050405020304" pitchFamily="18" charset="0"/>
                        </a:rPr>
                        <a:t> </a:t>
                      </a:r>
                      <a:r>
                        <a:rPr lang="zh-CN" sz="2000" b="1" kern="0" dirty="0">
                          <a:solidFill>
                            <a:srgbClr val="000000"/>
                          </a:solidFill>
                          <a:effectLst/>
                          <a:latin typeface="Times New Roman" panose="02020603050405020304" pitchFamily="18" charset="0"/>
                          <a:cs typeface="Times New Roman" panose="02020603050405020304" pitchFamily="18" charset="0"/>
                        </a:rPr>
                        <a:t>别</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mpd="sng">
                      <a:solidFill>
                        <a:srgbClr val="FFFFFF"/>
                      </a:solid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i="1" kern="100" dirty="0">
                          <a:solidFill>
                            <a:srgbClr val="000000"/>
                          </a:solidFill>
                          <a:effectLst/>
                          <a:latin typeface="Times New Roman" panose="02020603050405020304" pitchFamily="18" charset="0"/>
                          <a:cs typeface="Times New Roman" panose="02020603050405020304" pitchFamily="18" charset="0"/>
                        </a:rPr>
                        <a:t>n</a:t>
                      </a:r>
                      <a:endParaRPr lang="zh-CN" sz="2000" b="1" i="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E</a:t>
                      </a:r>
                      <a:r>
                        <a:rPr lang="en-US" sz="2000" b="1" kern="0" baseline="-25000" dirty="0">
                          <a:solidFill>
                            <a:srgbClr val="000000"/>
                          </a:solidFill>
                          <a:effectLst/>
                          <a:latin typeface="Times New Roman" panose="02020603050405020304" pitchFamily="18" charset="0"/>
                          <a:cs typeface="Times New Roman" panose="02020603050405020304" pitchFamily="18" charset="0"/>
                        </a:rPr>
                        <a:t>2</a:t>
                      </a:r>
                      <a:r>
                        <a:rPr lang="en-US" sz="2000" b="1" kern="0" dirty="0">
                          <a:solidFill>
                            <a:srgbClr val="000000"/>
                          </a:solidFill>
                          <a:effectLst/>
                          <a:latin typeface="Times New Roman" panose="02020603050405020304" pitchFamily="18" charset="0"/>
                          <a:cs typeface="Times New Roman" panose="02020603050405020304" pitchFamily="18" charset="0"/>
                        </a:rPr>
                        <a:t>(</a:t>
                      </a:r>
                      <a:r>
                        <a:rPr lang="en-US" sz="2000" b="1" kern="100" dirty="0" err="1">
                          <a:solidFill>
                            <a:srgbClr val="000000"/>
                          </a:solidFill>
                          <a:effectLst/>
                          <a:latin typeface="Times New Roman" panose="02020603050405020304" pitchFamily="18" charset="0"/>
                          <a:cs typeface="Times New Roman" panose="02020603050405020304" pitchFamily="18" charset="0"/>
                        </a:rPr>
                        <a:t>pmol</a:t>
                      </a:r>
                      <a:r>
                        <a:rPr lang="en-US" sz="2000" b="1" kern="100" dirty="0">
                          <a:solidFill>
                            <a:srgbClr val="000000"/>
                          </a:solidFill>
                          <a:effectLst/>
                          <a:latin typeface="Times New Roman" panose="02020603050405020304" pitchFamily="18" charset="0"/>
                          <a:cs typeface="Times New Roman" panose="02020603050405020304" pitchFamily="18" charset="0"/>
                        </a:rPr>
                        <a:t>/L)</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PRL(</a:t>
                      </a:r>
                      <a:r>
                        <a:rPr lang="en-US" sz="2000" b="1" kern="0" dirty="0" err="1">
                          <a:solidFill>
                            <a:srgbClr val="000000"/>
                          </a:solidFill>
                          <a:effectLst/>
                          <a:latin typeface="Times New Roman" panose="02020603050405020304" pitchFamily="18" charset="0"/>
                          <a:cs typeface="Times New Roman" panose="02020603050405020304" pitchFamily="18" charset="0"/>
                        </a:rPr>
                        <a:t>mU</a:t>
                      </a:r>
                      <a:r>
                        <a:rPr lang="en-US" sz="2000" b="1" kern="0" dirty="0">
                          <a:solidFill>
                            <a:srgbClr val="000000"/>
                          </a:solidFill>
                          <a:effectLst/>
                          <a:latin typeface="Times New Roman" panose="02020603050405020304" pitchFamily="18" charset="0"/>
                          <a:cs typeface="Times New Roman" panose="02020603050405020304" pitchFamily="18" charset="0"/>
                        </a:rPr>
                        <a:t>/L)</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P(nmol/L)</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hMerge="1">
                  <a:txBody>
                    <a:bodyPr/>
                    <a:lstStyle/>
                    <a:p>
                      <a:endParaRPr lang="zh-CN" altLang="en-US"/>
                    </a:p>
                  </a:txBody>
                  <a:tcPr/>
                </a:tc>
                <a:extLst>
                  <a:ext uri="{0D108BD9-81ED-4DB2-BD59-A6C34878D82A}">
                    <a16:rowId xmlns:a16="http://schemas.microsoft.com/office/drawing/2014/main" val="1814949404"/>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精子浓度正常组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43</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25.97</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9.39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12.86</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5.70</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0.24</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0.13</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ap="flat" cmpd="sng" algn="ctr">
                      <a:solidFill>
                        <a:srgbClr val="000000"/>
                      </a:solidFill>
                      <a:prstDash val="solid"/>
                      <a:round/>
                      <a:headEnd type="none" w="med" len="med"/>
                      <a:tailEnd type="none" w="med" len="med"/>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352834078"/>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轻中度少精子症组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40</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21.44</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7.40</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14.49</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7.05</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0.16</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0.69</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56859673"/>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zh-CN" sz="2000" b="1" kern="0" dirty="0">
                          <a:solidFill>
                            <a:schemeClr val="bg2">
                              <a:lumMod val="10000"/>
                            </a:schemeClr>
                          </a:solidFill>
                          <a:latin typeface="Times New Roman"/>
                          <a:ea typeface="宋体"/>
                          <a:cs typeface="Times New Roman"/>
                        </a:rPr>
                        <a:t>重度少精子症组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27</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25.42</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9.92</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12.74</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7.09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0.17</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0.07</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442734731"/>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OA</a:t>
                      </a:r>
                      <a:r>
                        <a:rPr lang="zh-CN"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29.43</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23.34</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12.73</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6.05</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1.05</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2.48</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mpd="sng">
                      <a:solidFill>
                        <a:srgbClr val="FFFFFF"/>
                      </a:solidFill>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863342693"/>
                  </a:ext>
                </a:extLst>
              </a:tr>
              <a:tr h="338932">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lnSpc>
                          <a:spcPct val="120000"/>
                        </a:lnSpc>
                        <a:spcAft>
                          <a:spcPts val="0"/>
                        </a:spcAft>
                      </a:pPr>
                      <a:r>
                        <a:rPr lang="en-US" sz="2000" b="1" kern="0" dirty="0">
                          <a:solidFill>
                            <a:schemeClr val="bg2">
                              <a:lumMod val="10000"/>
                            </a:schemeClr>
                          </a:solidFill>
                          <a:latin typeface="Times New Roman"/>
                          <a:ea typeface="宋体"/>
                          <a:cs typeface="Times New Roman"/>
                        </a:rPr>
                        <a:t>NOA</a:t>
                      </a:r>
                      <a:r>
                        <a:rPr lang="zh-CN" altLang="en-US" sz="2000" b="1" kern="0" dirty="0">
                          <a:solidFill>
                            <a:schemeClr val="bg2">
                              <a:lumMod val="10000"/>
                            </a:schemeClr>
                          </a:solidFill>
                          <a:latin typeface="Times New Roman"/>
                          <a:ea typeface="宋体"/>
                          <a:cs typeface="Times New Roman"/>
                        </a:rPr>
                        <a:t>组</a:t>
                      </a:r>
                      <a:endParaRPr lang="zh-CN" sz="2000" b="1" kern="100" dirty="0">
                        <a:solidFill>
                          <a:schemeClr val="bg2">
                            <a:lumMod val="10000"/>
                          </a:schemeClr>
                        </a:solidFill>
                        <a:latin typeface="Calibri"/>
                        <a:ea typeface="宋体"/>
                        <a:cs typeface="Times New Roman"/>
                      </a:endParaRPr>
                    </a:p>
                  </a:txBody>
                  <a:tcPr marL="68580" marR="68580" marT="0" marB="0" anchor="ctr">
                    <a:lnL w="12700" cmpd="sng">
                      <a:solidFill>
                        <a:srgbClr val="FFFFFF"/>
                      </a:solid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22</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22.06</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11.49</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gridSpan="2">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32.09</a:t>
                      </a:r>
                      <a:r>
                        <a:rPr lang="zh-CN" sz="2000" kern="0">
                          <a:solidFill>
                            <a:srgbClr val="000000"/>
                          </a:solidFill>
                          <a:effectLst/>
                          <a:latin typeface="Times New Roman" panose="02020603050405020304" pitchFamily="18" charset="0"/>
                          <a:cs typeface="Times New Roman" panose="02020603050405020304" pitchFamily="18" charset="0"/>
                        </a:rPr>
                        <a:t>±</a:t>
                      </a:r>
                      <a:r>
                        <a:rPr lang="en-US" sz="2000" kern="0">
                          <a:solidFill>
                            <a:srgbClr val="000000"/>
                          </a:solidFill>
                          <a:effectLst/>
                          <a:latin typeface="Times New Roman" panose="02020603050405020304" pitchFamily="18" charset="0"/>
                          <a:cs typeface="Times New Roman" panose="02020603050405020304" pitchFamily="18" charset="0"/>
                        </a:rPr>
                        <a:t>77.19</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tc hMerge="1">
                  <a:txBody>
                    <a:bodyPr/>
                    <a:lstStyle/>
                    <a:p>
                      <a:endParaRPr lang="zh-CN" altLang="en-US"/>
                    </a:p>
                  </a:txBody>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3.04</a:t>
                      </a:r>
                      <a:r>
                        <a:rPr lang="zh-CN" sz="2000" kern="0" dirty="0">
                          <a:solidFill>
                            <a:srgbClr val="000000"/>
                          </a:solidFill>
                          <a:effectLst/>
                          <a:latin typeface="Times New Roman" panose="02020603050405020304" pitchFamily="18" charset="0"/>
                          <a:cs typeface="Times New Roman" panose="02020603050405020304" pitchFamily="18" charset="0"/>
                        </a:rPr>
                        <a:t>±</a:t>
                      </a:r>
                      <a:r>
                        <a:rPr lang="en-US" sz="2000" kern="0" dirty="0">
                          <a:solidFill>
                            <a:srgbClr val="000000"/>
                          </a:solidFill>
                          <a:effectLst/>
                          <a:latin typeface="Times New Roman" panose="02020603050405020304" pitchFamily="18" charset="0"/>
                          <a:cs typeface="Times New Roman" panose="02020603050405020304" pitchFamily="18" charset="0"/>
                        </a:rPr>
                        <a:t>11.42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w="12700" cmpd="sng">
                      <a:solidFill>
                        <a:srgbClr val="FFFFFF"/>
                      </a:solidFill>
                    </a:lnR>
                    <a:lnT w="12700" cmpd="sng">
                      <a:solidFill>
                        <a:srgbClr val="FFFFFF"/>
                      </a:solid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solidFill>
                  </a:tcPr>
                </a:tc>
                <a:extLst>
                  <a:ext uri="{0D108BD9-81ED-4DB2-BD59-A6C34878D82A}">
                    <a16:rowId xmlns:a16="http://schemas.microsoft.com/office/drawing/2014/main" val="1548965365"/>
                  </a:ext>
                </a:extLst>
              </a:tr>
            </a:tbl>
          </a:graphicData>
        </a:graphic>
      </p:graphicFrame>
      <p:sp>
        <p:nvSpPr>
          <p:cNvPr id="26" name="任意多边形 18">
            <a:extLst>
              <a:ext uri="{FF2B5EF4-FFF2-40B4-BE49-F238E27FC236}">
                <a16:creationId xmlns:a16="http://schemas.microsoft.com/office/drawing/2014/main" id="{65E00459-0603-4231-8572-616818BE2712}"/>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23">
            <a:extLst>
              <a:ext uri="{FF2B5EF4-FFF2-40B4-BE49-F238E27FC236}">
                <a16:creationId xmlns:a16="http://schemas.microsoft.com/office/drawing/2014/main" id="{7638D45D-E9D2-4594-9429-3A6B57C6C9F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Content Placeholder 2">
            <a:extLst>
              <a:ext uri="{FF2B5EF4-FFF2-40B4-BE49-F238E27FC236}">
                <a16:creationId xmlns:a16="http://schemas.microsoft.com/office/drawing/2014/main" id="{153EC70E-7FFA-418E-B68E-D24A1594063C}"/>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各组血清性激素水平比较</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0" name="Rectangle 1">
            <a:extLst>
              <a:ext uri="{FF2B5EF4-FFF2-40B4-BE49-F238E27FC236}">
                <a16:creationId xmlns:a16="http://schemas.microsoft.com/office/drawing/2014/main" id="{2E95116F-7D3B-43F3-9C10-CE98329ACFA3}"/>
              </a:ext>
            </a:extLst>
          </p:cNvPr>
          <p:cNvSpPr>
            <a:spLocks noChangeArrowheads="1"/>
          </p:cNvSpPr>
          <p:nvPr/>
        </p:nvSpPr>
        <p:spPr bwMode="auto">
          <a:xfrm>
            <a:off x="4155261" y="952029"/>
            <a:ext cx="5368777"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lvl="0" fontAlgn="base">
              <a:spcBef>
                <a:spcPct val="0"/>
              </a:spcBef>
              <a:spcAft>
                <a:spcPct val="0"/>
              </a:spcAft>
            </a:pPr>
            <a:r>
              <a:rPr lang="zh-CN" altLang="en-US" sz="2400" b="1" dirty="0">
                <a:solidFill>
                  <a:srgbClr val="002060"/>
                </a:solidFill>
                <a:latin typeface="Times New Roman" pitchFamily="18" charset="0"/>
                <a:ea typeface="宋体" pitchFamily="2" charset="-122"/>
                <a:cs typeface="Times New Roman" pitchFamily="18" charset="0"/>
              </a:rPr>
              <a:t>表</a:t>
            </a:r>
            <a:r>
              <a:rPr lang="en-US" altLang="zh-CN" sz="2400" b="1" dirty="0">
                <a:solidFill>
                  <a:srgbClr val="002060"/>
                </a:solidFill>
                <a:latin typeface="Times New Roman" pitchFamily="18" charset="0"/>
                <a:ea typeface="宋体" pitchFamily="2" charset="-122"/>
                <a:cs typeface="Times New Roman" pitchFamily="18" charset="0"/>
              </a:rPr>
              <a:t>3 </a:t>
            </a:r>
            <a:r>
              <a:rPr lang="zh-CN" altLang="en-US" sz="2400" b="1" dirty="0">
                <a:solidFill>
                  <a:srgbClr val="002060"/>
                </a:solidFill>
                <a:latin typeface="Times New Roman" pitchFamily="18" charset="0"/>
                <a:ea typeface="宋体" pitchFamily="2" charset="-122"/>
                <a:cs typeface="Times New Roman" pitchFamily="18" charset="0"/>
              </a:rPr>
              <a:t>各组的血清性激素浓度比较 </a:t>
            </a:r>
            <a:r>
              <a:rPr lang="en-US" altLang="zh-CN" sz="2400" b="1" dirty="0">
                <a:solidFill>
                  <a:srgbClr val="002060"/>
                </a:solidFill>
                <a:latin typeface="Times New Roman" pitchFamily="18" charset="0"/>
                <a:ea typeface="宋体" pitchFamily="2" charset="-122"/>
                <a:cs typeface="Times New Roman" pitchFamily="18" charset="0"/>
              </a:rPr>
              <a:t>(</a:t>
            </a:r>
            <a:r>
              <a:rPr lang="el-GR" altLang="zh-CN" sz="2400" b="1" dirty="0">
                <a:solidFill>
                  <a:srgbClr val="002060"/>
                </a:solidFill>
                <a:latin typeface="Times New Roman" pitchFamily="18" charset="0"/>
                <a:ea typeface="宋体" pitchFamily="2" charset="-122"/>
                <a:cs typeface="Times New Roman" pitchFamily="18" charset="0"/>
              </a:rPr>
              <a:t>χ</a:t>
            </a:r>
            <a:r>
              <a:rPr lang="en-US" altLang="zh-CN" sz="2400" b="1" dirty="0">
                <a:solidFill>
                  <a:srgbClr val="002060"/>
                </a:solidFill>
                <a:latin typeface="Times New Roman" pitchFamily="18" charset="0"/>
                <a:ea typeface="宋体" pitchFamily="2" charset="-122"/>
                <a:cs typeface="Times New Roman" pitchFamily="18" charset="0"/>
              </a:rPr>
              <a:t>±s )</a:t>
            </a:r>
            <a:endParaRPr kumimoji="0" lang="zh-CN" altLang="en-US" sz="2400" b="0" i="0" u="none" strike="noStrike" cap="none" normalizeH="0" baseline="0" dirty="0">
              <a:ln>
                <a:noFill/>
              </a:ln>
              <a:solidFill>
                <a:srgbClr val="002060"/>
              </a:solidFill>
              <a:effectLst/>
              <a:latin typeface="Arial" pitchFamily="34" charset="0"/>
              <a:ea typeface="宋体" pitchFamily="2" charset="-122"/>
              <a:cs typeface="宋体" pitchFamily="2" charset="-122"/>
            </a:endParaRPr>
          </a:p>
        </p:txBody>
      </p:sp>
      <p:sp>
        <p:nvSpPr>
          <p:cNvPr id="31" name="TextBox 8">
            <a:extLst>
              <a:ext uri="{FF2B5EF4-FFF2-40B4-BE49-F238E27FC236}">
                <a16:creationId xmlns:a16="http://schemas.microsoft.com/office/drawing/2014/main" id="{7616B919-1CF3-469F-90A4-5127DFD9BF1B}"/>
              </a:ext>
            </a:extLst>
          </p:cNvPr>
          <p:cNvSpPr txBox="1"/>
          <p:nvPr/>
        </p:nvSpPr>
        <p:spPr>
          <a:xfrm>
            <a:off x="2396927" y="5475711"/>
            <a:ext cx="8549263" cy="1015663"/>
          </a:xfrm>
          <a:prstGeom prst="rect">
            <a:avLst/>
          </a:prstGeom>
          <a:solidFill>
            <a:srgbClr val="C6E0B4"/>
          </a:solidFill>
          <a:ln>
            <a:solidFill>
              <a:srgbClr val="00B050"/>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zh-CN" altLang="en-US" sz="2000" b="1" dirty="0">
                <a:solidFill>
                  <a:srgbClr val="000000"/>
                </a:solidFill>
                <a:latin typeface="Times New Roman" pitchFamily="18" charset="0"/>
                <a:ea typeface="宋体" panose="02010600030101010101" pitchFamily="2" charset="-122"/>
                <a:cs typeface="Times New Roman" pitchFamily="18" charset="0"/>
              </a:rPr>
              <a:t>重度度少精子症组和</a:t>
            </a:r>
            <a:r>
              <a:rPr lang="en-US" altLang="zh-CN" sz="2000" b="1" dirty="0">
                <a:solidFill>
                  <a:srgbClr val="000000"/>
                </a:solidFill>
                <a:latin typeface="Times New Roman" pitchFamily="18" charset="0"/>
                <a:ea typeface="宋体" panose="02010600030101010101" pitchFamily="2" charset="-122"/>
                <a:cs typeface="Times New Roman" pitchFamily="18" charset="0"/>
              </a:rPr>
              <a:t>NOA</a:t>
            </a:r>
            <a:r>
              <a:rPr lang="zh-CN" altLang="en-US" sz="2000" b="1" dirty="0">
                <a:solidFill>
                  <a:srgbClr val="000000"/>
                </a:solidFill>
                <a:latin typeface="Times New Roman" pitchFamily="18" charset="0"/>
                <a:ea typeface="宋体" panose="02010600030101010101" pitchFamily="2" charset="-122"/>
                <a:cs typeface="Times New Roman" pitchFamily="18" charset="0"/>
              </a:rPr>
              <a:t>组的血清</a:t>
            </a:r>
            <a:r>
              <a:rPr lang="en-US" altLang="zh-CN" sz="2000" b="1" dirty="0">
                <a:solidFill>
                  <a:srgbClr val="000000"/>
                </a:solidFill>
                <a:latin typeface="Times New Roman" pitchFamily="18" charset="0"/>
                <a:ea typeface="宋体" panose="02010600030101010101" pitchFamily="2" charset="-122"/>
                <a:cs typeface="Times New Roman" pitchFamily="18" charset="0"/>
              </a:rPr>
              <a:t>FSH</a:t>
            </a:r>
            <a:r>
              <a:rPr lang="zh-CN" altLang="en-US" sz="2000" b="1" dirty="0">
                <a:solidFill>
                  <a:srgbClr val="000000"/>
                </a:solidFill>
                <a:latin typeface="Times New Roman" pitchFamily="18" charset="0"/>
                <a:ea typeface="宋体" panose="02010600030101010101" pitchFamily="2" charset="-122"/>
                <a:cs typeface="Times New Roman" pitchFamily="18" charset="0"/>
              </a:rPr>
              <a:t>显著高于于其他组，而精子浓度正常组和轻中度少精子症组的血清</a:t>
            </a:r>
            <a:r>
              <a:rPr lang="en-US" altLang="zh-CN" sz="2000" b="1" dirty="0">
                <a:solidFill>
                  <a:srgbClr val="000000"/>
                </a:solidFill>
                <a:latin typeface="Times New Roman" pitchFamily="18" charset="0"/>
                <a:ea typeface="宋体" panose="02010600030101010101" pitchFamily="2" charset="-122"/>
                <a:cs typeface="Times New Roman" pitchFamily="18" charset="0"/>
              </a:rPr>
              <a:t>T</a:t>
            </a:r>
            <a:r>
              <a:rPr lang="zh-CN" altLang="en-US" sz="2000" b="1" dirty="0">
                <a:solidFill>
                  <a:srgbClr val="000000"/>
                </a:solidFill>
                <a:latin typeface="Times New Roman" pitchFamily="18" charset="0"/>
                <a:ea typeface="宋体" panose="02010600030101010101" pitchFamily="2" charset="-122"/>
                <a:cs typeface="Times New Roman" pitchFamily="18" charset="0"/>
              </a:rPr>
              <a:t>显著高于于其他组</a:t>
            </a:r>
            <a:endParaRPr lang="en-US" altLang="zh-CN" sz="2000" b="1" dirty="0">
              <a:solidFill>
                <a:srgbClr val="000000"/>
              </a:solidFill>
              <a:latin typeface="Times New Roman" pitchFamily="18" charset="0"/>
              <a:ea typeface="宋体" panose="02010600030101010101" pitchFamily="2" charset="-122"/>
              <a:cs typeface="Times New Roman" pitchFamily="18" charset="0"/>
            </a:endParaRPr>
          </a:p>
          <a:p>
            <a:r>
              <a:rPr lang="en-US" altLang="zh-CN" sz="2000" b="1" dirty="0">
                <a:solidFill>
                  <a:srgbClr val="000000"/>
                </a:solidFill>
                <a:latin typeface="Times New Roman" pitchFamily="18" charset="0"/>
                <a:ea typeface="宋体" panose="02010600030101010101" pitchFamily="2" charset="-122"/>
                <a:cs typeface="Times New Roman" pitchFamily="18" charset="0"/>
              </a:rPr>
              <a:t>OA</a:t>
            </a:r>
            <a:r>
              <a:rPr lang="zh-CN" altLang="en-US" sz="2000" b="1" dirty="0">
                <a:solidFill>
                  <a:srgbClr val="000000"/>
                </a:solidFill>
                <a:latin typeface="Times New Roman" pitchFamily="18" charset="0"/>
                <a:ea typeface="宋体" panose="02010600030101010101" pitchFamily="2" charset="-122"/>
                <a:cs typeface="Times New Roman" pitchFamily="18" charset="0"/>
              </a:rPr>
              <a:t>组血清</a:t>
            </a:r>
            <a:r>
              <a:rPr lang="en-US" altLang="zh-CN" sz="2000" b="1" dirty="0">
                <a:solidFill>
                  <a:srgbClr val="000000"/>
                </a:solidFill>
                <a:latin typeface="Times New Roman" pitchFamily="18" charset="0"/>
                <a:ea typeface="宋体" panose="02010600030101010101" pitchFamily="2" charset="-122"/>
                <a:cs typeface="Times New Roman" pitchFamily="18" charset="0"/>
              </a:rPr>
              <a:t>FSH</a:t>
            </a:r>
            <a:r>
              <a:rPr lang="zh-CN" altLang="en-US" sz="2000" b="1" dirty="0">
                <a:solidFill>
                  <a:srgbClr val="000000"/>
                </a:solidFill>
                <a:latin typeface="Times New Roman" pitchFamily="18" charset="0"/>
                <a:ea typeface="宋体" panose="02010600030101010101" pitchFamily="2" charset="-122"/>
                <a:cs typeface="Times New Roman" pitchFamily="18" charset="0"/>
              </a:rPr>
              <a:t>与精子浓度正常组、轻中度少精子症组无显著差异</a:t>
            </a:r>
          </a:p>
        </p:txBody>
      </p:sp>
      <p:sp>
        <p:nvSpPr>
          <p:cNvPr id="32" name="下箭头 9">
            <a:extLst>
              <a:ext uri="{FF2B5EF4-FFF2-40B4-BE49-F238E27FC236}">
                <a16:creationId xmlns:a16="http://schemas.microsoft.com/office/drawing/2014/main" id="{70ECBBD2-2E27-4C99-9097-238EF6C8FD8E}"/>
              </a:ext>
            </a:extLst>
          </p:cNvPr>
          <p:cNvSpPr/>
          <p:nvPr/>
        </p:nvSpPr>
        <p:spPr>
          <a:xfrm>
            <a:off x="6311518" y="6467148"/>
            <a:ext cx="720080" cy="216024"/>
          </a:xfrm>
          <a:prstGeom prst="downArrow">
            <a:avLst/>
          </a:prstGeom>
          <a:solidFill>
            <a:srgbClr val="00B050"/>
          </a:solidFill>
          <a:ln>
            <a:solidFill>
              <a:srgbClr val="00B050"/>
            </a:solidFill>
          </a:ln>
        </p:spPr>
        <p:style>
          <a:lnRef idx="0">
            <a:schemeClr val="accent1"/>
          </a:lnRef>
          <a:fillRef idx="3">
            <a:schemeClr val="accent1"/>
          </a:fillRef>
          <a:effectRef idx="3">
            <a:schemeClr val="accent1"/>
          </a:effectRef>
          <a:fontRef idx="minor">
            <a:schemeClr val="lt1"/>
          </a:fontRef>
        </p:style>
        <p:txBody>
          <a:bodyPr rtlCol="0" anchor="ctr"/>
          <a:lstStyle/>
          <a:p>
            <a:pPr algn="ctr"/>
            <a:endParaRPr lang="zh-CN" altLang="en-US"/>
          </a:p>
        </p:txBody>
      </p:sp>
      <p:sp>
        <p:nvSpPr>
          <p:cNvPr id="33" name="TextBox 10">
            <a:extLst>
              <a:ext uri="{FF2B5EF4-FFF2-40B4-BE49-F238E27FC236}">
                <a16:creationId xmlns:a16="http://schemas.microsoft.com/office/drawing/2014/main" id="{7EB776E4-063A-4C0B-AC2B-EB8D8374BEE2}"/>
              </a:ext>
            </a:extLst>
          </p:cNvPr>
          <p:cNvSpPr txBox="1"/>
          <p:nvPr/>
        </p:nvSpPr>
        <p:spPr>
          <a:xfrm>
            <a:off x="4743235" y="6744607"/>
            <a:ext cx="4001416" cy="400110"/>
          </a:xfrm>
          <a:prstGeom prst="rect">
            <a:avLst/>
          </a:prstGeom>
          <a:solidFill>
            <a:srgbClr val="C6E0B4"/>
          </a:solidFill>
          <a:ln>
            <a:solidFill>
              <a:srgbClr val="00B050"/>
            </a:solidFill>
          </a:ln>
        </p:spPr>
        <p:style>
          <a:lnRef idx="2">
            <a:schemeClr val="accent6"/>
          </a:lnRef>
          <a:fillRef idx="1">
            <a:schemeClr val="lt1"/>
          </a:fillRef>
          <a:effectRef idx="0">
            <a:schemeClr val="accent6"/>
          </a:effectRef>
          <a:fontRef idx="minor">
            <a:schemeClr val="dk1"/>
          </a:fontRef>
        </p:style>
        <p:txBody>
          <a:bodyPr wrap="none" rtlCol="0">
            <a:spAutoFit/>
          </a:bodyPr>
          <a:lstStyle/>
          <a:p>
            <a:r>
              <a:rPr lang="zh-CN" altLang="en-US" sz="2000" b="1" dirty="0">
                <a:solidFill>
                  <a:srgbClr val="000000"/>
                </a:solidFill>
                <a:latin typeface="Times New Roman" pitchFamily="18" charset="0"/>
                <a:ea typeface="宋体" panose="02010600030101010101" pitchFamily="2" charset="-122"/>
                <a:cs typeface="Times New Roman" pitchFamily="18" charset="0"/>
              </a:rPr>
              <a:t>评估生精功能、验证</a:t>
            </a:r>
            <a:r>
              <a:rPr lang="en-US" altLang="zh-CN" sz="2000" b="1" dirty="0">
                <a:solidFill>
                  <a:srgbClr val="000000"/>
                </a:solidFill>
                <a:latin typeface="Times New Roman" pitchFamily="18" charset="0"/>
                <a:ea typeface="宋体" panose="02010600030101010101" pitchFamily="2" charset="-122"/>
                <a:cs typeface="Times New Roman" pitchFamily="18" charset="0"/>
              </a:rPr>
              <a:t>INH B</a:t>
            </a:r>
            <a:r>
              <a:rPr lang="zh-CN" altLang="en-US" sz="2000" b="1" dirty="0">
                <a:solidFill>
                  <a:srgbClr val="000000"/>
                </a:solidFill>
                <a:latin typeface="Times New Roman" pitchFamily="18" charset="0"/>
                <a:ea typeface="宋体" panose="02010600030101010101" pitchFamily="2" charset="-122"/>
                <a:cs typeface="Times New Roman" pitchFamily="18" charset="0"/>
              </a:rPr>
              <a:t>的推测</a:t>
            </a:r>
          </a:p>
        </p:txBody>
      </p:sp>
      <p:sp>
        <p:nvSpPr>
          <p:cNvPr id="34" name="矩形 33">
            <a:extLst>
              <a:ext uri="{FF2B5EF4-FFF2-40B4-BE49-F238E27FC236}">
                <a16:creationId xmlns:a16="http://schemas.microsoft.com/office/drawing/2014/main" id="{C9565963-AE33-4D71-9A97-EA2FC3DF9CB1}"/>
              </a:ext>
            </a:extLst>
          </p:cNvPr>
          <p:cNvSpPr/>
          <p:nvPr/>
        </p:nvSpPr>
        <p:spPr>
          <a:xfrm>
            <a:off x="10173791" y="1786842"/>
            <a:ext cx="1575582" cy="648072"/>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6" name="矩形 35">
            <a:extLst>
              <a:ext uri="{FF2B5EF4-FFF2-40B4-BE49-F238E27FC236}">
                <a16:creationId xmlns:a16="http://schemas.microsoft.com/office/drawing/2014/main" id="{75B39CB0-0D6C-4685-B7F9-A5D803823303}"/>
              </a:ext>
            </a:extLst>
          </p:cNvPr>
          <p:cNvSpPr/>
          <p:nvPr/>
        </p:nvSpPr>
        <p:spPr>
          <a:xfrm>
            <a:off x="5158911" y="2415584"/>
            <a:ext cx="1585032" cy="34751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7" name="矩形 36">
            <a:extLst>
              <a:ext uri="{FF2B5EF4-FFF2-40B4-BE49-F238E27FC236}">
                <a16:creationId xmlns:a16="http://schemas.microsoft.com/office/drawing/2014/main" id="{F568AA2E-BBAF-4F59-B363-A1CF518843C8}"/>
              </a:ext>
            </a:extLst>
          </p:cNvPr>
          <p:cNvSpPr/>
          <p:nvPr/>
        </p:nvSpPr>
        <p:spPr>
          <a:xfrm>
            <a:off x="5026013" y="3105904"/>
            <a:ext cx="1850828" cy="347511"/>
          </a:xfrm>
          <a:prstGeom prst="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332519414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grpId="0" nodeType="click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wipe(up)">
                                      <p:cBhvr>
                                        <p:cTn id="15" dur="500"/>
                                        <p:tgtEl>
                                          <p:spTgt spid="31"/>
                                        </p:tgtEl>
                                      </p:cBhvr>
                                    </p:animEffect>
                                  </p:childTnLst>
                                </p:cTn>
                              </p:par>
                              <p:par>
                                <p:cTn id="16" presetID="22" presetClass="entr" presetSubtype="1" fill="hold" grpId="0"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up)">
                                      <p:cBhvr>
                                        <p:cTn id="18" dur="500"/>
                                        <p:tgtEl>
                                          <p:spTgt spid="32"/>
                                        </p:tgtEl>
                                      </p:cBhvr>
                                    </p:animEffect>
                                  </p:childTnLst>
                                </p:cTn>
                              </p:par>
                              <p:par>
                                <p:cTn id="19" presetID="22" presetClass="entr" presetSubtype="1" fill="hold" grpId="0" nodeType="withEffect">
                                  <p:stCondLst>
                                    <p:cond delay="0"/>
                                  </p:stCondLst>
                                  <p:childTnLst>
                                    <p:set>
                                      <p:cBhvr>
                                        <p:cTn id="20" dur="1" fill="hold">
                                          <p:stCondLst>
                                            <p:cond delay="0"/>
                                          </p:stCondLst>
                                        </p:cTn>
                                        <p:tgtEl>
                                          <p:spTgt spid="33"/>
                                        </p:tgtEl>
                                        <p:attrNameLst>
                                          <p:attrName>style.visibility</p:attrName>
                                        </p:attrNameLst>
                                      </p:cBhvr>
                                      <p:to>
                                        <p:strVal val="visible"/>
                                      </p:to>
                                    </p:set>
                                    <p:animEffect transition="in" filter="wipe(up)">
                                      <p:cBhvr>
                                        <p:cTn id="21" dur="500"/>
                                        <p:tgtEl>
                                          <p:spTgt spid="3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2" grpId="0" animBg="1"/>
      <p:bldP spid="33" grpId="0" animBg="1"/>
      <p:bldP spid="34" grpId="0" animBg="1"/>
      <p:bldP spid="36" grpId="0" animBg="1"/>
      <p:bldP spid="37"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18">
            <a:extLst>
              <a:ext uri="{FF2B5EF4-FFF2-40B4-BE49-F238E27FC236}">
                <a16:creationId xmlns:a16="http://schemas.microsoft.com/office/drawing/2014/main" id="{65E00459-0603-4231-8572-616818BE2712}"/>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23">
            <a:extLst>
              <a:ext uri="{FF2B5EF4-FFF2-40B4-BE49-F238E27FC236}">
                <a16:creationId xmlns:a16="http://schemas.microsoft.com/office/drawing/2014/main" id="{7638D45D-E9D2-4594-9429-3A6B57C6C9F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Content Placeholder 2">
            <a:extLst>
              <a:ext uri="{FF2B5EF4-FFF2-40B4-BE49-F238E27FC236}">
                <a16:creationId xmlns:a16="http://schemas.microsoft.com/office/drawing/2014/main" id="{153EC70E-7FFA-418E-B68E-D24A1594063C}"/>
              </a:ext>
            </a:extLst>
          </p:cNvPr>
          <p:cNvSpPr txBox="1">
            <a:spLocks/>
          </p:cNvSpPr>
          <p:nvPr/>
        </p:nvSpPr>
        <p:spPr>
          <a:xfrm>
            <a:off x="823399" y="365784"/>
            <a:ext cx="7406175"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血清性激素、</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 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与精浆</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 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之间的关系</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12" name="表格 11">
            <a:extLst>
              <a:ext uri="{FF2B5EF4-FFF2-40B4-BE49-F238E27FC236}">
                <a16:creationId xmlns:a16="http://schemas.microsoft.com/office/drawing/2014/main" id="{AA7DAAD5-072C-4CD7-AA52-C2C2FF23615A}"/>
              </a:ext>
            </a:extLst>
          </p:cNvPr>
          <p:cNvGraphicFramePr>
            <a:graphicFrameLocks noGrp="1"/>
          </p:cNvGraphicFramePr>
          <p:nvPr>
            <p:extLst>
              <p:ext uri="{D42A27DB-BD31-4B8C-83A1-F6EECF244321}">
                <p14:modId xmlns:p14="http://schemas.microsoft.com/office/powerpoint/2010/main" val="4258992887"/>
              </p:ext>
            </p:extLst>
          </p:nvPr>
        </p:nvGraphicFramePr>
        <p:xfrm>
          <a:off x="1100783" y="2276872"/>
          <a:ext cx="10945216" cy="1513905"/>
        </p:xfrm>
        <a:graphic>
          <a:graphicData uri="http://schemas.openxmlformats.org/drawingml/2006/table">
            <a:tbl>
              <a:tblPr/>
              <a:tblGrid>
                <a:gridCol w="2178100">
                  <a:extLst>
                    <a:ext uri="{9D8B030D-6E8A-4147-A177-3AD203B41FA5}">
                      <a16:colId xmlns:a16="http://schemas.microsoft.com/office/drawing/2014/main" val="20000"/>
                    </a:ext>
                  </a:extLst>
                </a:gridCol>
                <a:gridCol w="1085764">
                  <a:extLst>
                    <a:ext uri="{9D8B030D-6E8A-4147-A177-3AD203B41FA5}">
                      <a16:colId xmlns:a16="http://schemas.microsoft.com/office/drawing/2014/main" val="20001"/>
                    </a:ext>
                  </a:extLst>
                </a:gridCol>
                <a:gridCol w="1087956">
                  <a:extLst>
                    <a:ext uri="{9D8B030D-6E8A-4147-A177-3AD203B41FA5}">
                      <a16:colId xmlns:a16="http://schemas.microsoft.com/office/drawing/2014/main" val="20002"/>
                    </a:ext>
                  </a:extLst>
                </a:gridCol>
                <a:gridCol w="1129546">
                  <a:extLst>
                    <a:ext uri="{9D8B030D-6E8A-4147-A177-3AD203B41FA5}">
                      <a16:colId xmlns:a16="http://schemas.microsoft.com/office/drawing/2014/main" val="20003"/>
                    </a:ext>
                  </a:extLst>
                </a:gridCol>
                <a:gridCol w="1129546">
                  <a:extLst>
                    <a:ext uri="{9D8B030D-6E8A-4147-A177-3AD203B41FA5}">
                      <a16:colId xmlns:a16="http://schemas.microsoft.com/office/drawing/2014/main" val="20004"/>
                    </a:ext>
                  </a:extLst>
                </a:gridCol>
                <a:gridCol w="1085764">
                  <a:extLst>
                    <a:ext uri="{9D8B030D-6E8A-4147-A177-3AD203B41FA5}">
                      <a16:colId xmlns:a16="http://schemas.microsoft.com/office/drawing/2014/main" val="20005"/>
                    </a:ext>
                  </a:extLst>
                </a:gridCol>
                <a:gridCol w="1085764">
                  <a:extLst>
                    <a:ext uri="{9D8B030D-6E8A-4147-A177-3AD203B41FA5}">
                      <a16:colId xmlns:a16="http://schemas.microsoft.com/office/drawing/2014/main" val="20006"/>
                    </a:ext>
                  </a:extLst>
                </a:gridCol>
                <a:gridCol w="1083576">
                  <a:extLst>
                    <a:ext uri="{9D8B030D-6E8A-4147-A177-3AD203B41FA5}">
                      <a16:colId xmlns:a16="http://schemas.microsoft.com/office/drawing/2014/main" val="20007"/>
                    </a:ext>
                  </a:extLst>
                </a:gridCol>
                <a:gridCol w="1079200">
                  <a:extLst>
                    <a:ext uri="{9D8B030D-6E8A-4147-A177-3AD203B41FA5}">
                      <a16:colId xmlns:a16="http://schemas.microsoft.com/office/drawing/2014/main" val="20008"/>
                    </a:ext>
                  </a:extLst>
                </a:gridCol>
              </a:tblGrid>
              <a:tr h="180975">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endParaRPr lang="en-US" sz="1800" b="1" kern="0" dirty="0">
                        <a:solidFill>
                          <a:schemeClr val="bg2">
                            <a:lumMod val="10000"/>
                          </a:schemeClr>
                        </a:solidFill>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r>
                        <a:rPr lang="en-US" sz="1800" b="1" kern="0" dirty="0">
                          <a:solidFill>
                            <a:schemeClr val="bg2">
                              <a:lumMod val="10000"/>
                            </a:schemeClr>
                          </a:solidFill>
                          <a:latin typeface="Times New Roman"/>
                          <a:ea typeface="宋体"/>
                          <a:cs typeface="Times New Roman"/>
                        </a:rPr>
                        <a:t>INH B</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精浆</a:t>
                      </a:r>
                      <a:r>
                        <a:rPr lang="en-US" sz="1800" b="1" kern="0" dirty="0">
                          <a:solidFill>
                            <a:schemeClr val="bg2">
                              <a:lumMod val="10000"/>
                            </a:schemeClr>
                          </a:solidFill>
                          <a:latin typeface="Times New Roman"/>
                          <a:ea typeface="宋体"/>
                          <a:cs typeface="Times New Roman"/>
                        </a:rPr>
                        <a:t>INH B</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r>
                        <a:rPr lang="en-US" sz="1800" b="1" kern="0" dirty="0">
                          <a:solidFill>
                            <a:schemeClr val="bg2">
                              <a:lumMod val="10000"/>
                            </a:schemeClr>
                          </a:solidFill>
                          <a:latin typeface="Times New Roman"/>
                          <a:ea typeface="宋体"/>
                          <a:cs typeface="Times New Roman"/>
                        </a:rPr>
                        <a:t>FSH</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r>
                        <a:rPr lang="en-US" sz="1800" b="1" kern="0" dirty="0">
                          <a:solidFill>
                            <a:schemeClr val="bg2">
                              <a:lumMod val="10000"/>
                            </a:schemeClr>
                          </a:solidFill>
                          <a:latin typeface="Times New Roman"/>
                          <a:ea typeface="宋体"/>
                          <a:cs typeface="Times New Roman"/>
                        </a:rPr>
                        <a:t>LH</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endParaRPr lang="zh-CN" sz="1800" b="1" kern="100" dirty="0">
                        <a:solidFill>
                          <a:schemeClr val="bg2">
                            <a:lumMod val="10000"/>
                          </a:schemeClr>
                        </a:solidFill>
                        <a:latin typeface="Calibri"/>
                        <a:ea typeface="宋体"/>
                        <a:cs typeface="Times New Roman"/>
                      </a:endParaRPr>
                    </a:p>
                    <a:p>
                      <a:pPr algn="ctr">
                        <a:lnSpc>
                          <a:spcPct val="150000"/>
                        </a:lnSpc>
                        <a:spcAft>
                          <a:spcPts val="0"/>
                        </a:spcAft>
                      </a:pPr>
                      <a:r>
                        <a:rPr lang="en-US" sz="1800" b="1" kern="0" dirty="0">
                          <a:solidFill>
                            <a:schemeClr val="bg2">
                              <a:lumMod val="10000"/>
                            </a:schemeClr>
                          </a:solidFill>
                          <a:latin typeface="Times New Roman"/>
                          <a:ea typeface="宋体"/>
                          <a:cs typeface="Times New Roman"/>
                        </a:rPr>
                        <a:t>T</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endParaRPr lang="en-US" altLang="zh-CN" sz="1800" b="1" kern="0" dirty="0">
                        <a:solidFill>
                          <a:schemeClr val="bg2">
                            <a:lumMod val="10000"/>
                          </a:schemeClr>
                        </a:solidFill>
                        <a:latin typeface="Times New Roman"/>
                        <a:ea typeface="宋体"/>
                        <a:cs typeface="Times New Roman"/>
                      </a:endParaRPr>
                    </a:p>
                    <a:p>
                      <a:pPr algn="ctr">
                        <a:lnSpc>
                          <a:spcPct val="150000"/>
                        </a:lnSpc>
                        <a:spcAft>
                          <a:spcPts val="0"/>
                        </a:spcAft>
                      </a:pPr>
                      <a:r>
                        <a:rPr lang="en-US" sz="1800" b="1" kern="0" dirty="0">
                          <a:solidFill>
                            <a:schemeClr val="bg2">
                              <a:lumMod val="10000"/>
                            </a:schemeClr>
                          </a:solidFill>
                          <a:latin typeface="Times New Roman"/>
                          <a:ea typeface="宋体"/>
                          <a:cs typeface="Times New Roman"/>
                        </a:rPr>
                        <a:t>E</a:t>
                      </a:r>
                      <a:r>
                        <a:rPr lang="en-US" sz="1800" b="1" kern="0" baseline="-25000" dirty="0">
                          <a:solidFill>
                            <a:schemeClr val="bg2">
                              <a:lumMod val="10000"/>
                            </a:schemeClr>
                          </a:solidFill>
                          <a:latin typeface="Times New Roman"/>
                          <a:ea typeface="宋体"/>
                          <a:cs typeface="Times New Roman"/>
                        </a:rPr>
                        <a:t>2</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r>
                        <a:rPr lang="en-US" sz="1800" b="1" kern="0" dirty="0">
                          <a:solidFill>
                            <a:schemeClr val="bg2">
                              <a:lumMod val="10000"/>
                            </a:schemeClr>
                          </a:solidFill>
                          <a:latin typeface="Times New Roman"/>
                          <a:ea typeface="宋体"/>
                          <a:cs typeface="Times New Roman"/>
                        </a:rPr>
                        <a:t>PRL</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血清</a:t>
                      </a:r>
                      <a:endParaRPr lang="zh-CN" sz="1800" b="1" kern="100" dirty="0">
                        <a:solidFill>
                          <a:schemeClr val="bg2">
                            <a:lumMod val="10000"/>
                          </a:schemeClr>
                        </a:solidFill>
                        <a:latin typeface="Calibri"/>
                        <a:ea typeface="宋体"/>
                        <a:cs typeface="Times New Roman"/>
                      </a:endParaRPr>
                    </a:p>
                    <a:p>
                      <a:pPr algn="ctr">
                        <a:lnSpc>
                          <a:spcPct val="150000"/>
                        </a:lnSpc>
                        <a:spcAft>
                          <a:spcPts val="0"/>
                        </a:spcAft>
                      </a:pPr>
                      <a:r>
                        <a:rPr lang="en-US" sz="1800" b="1" kern="0" dirty="0">
                          <a:solidFill>
                            <a:schemeClr val="bg2">
                              <a:lumMod val="10000"/>
                            </a:schemeClr>
                          </a:solidFill>
                          <a:latin typeface="Times New Roman"/>
                          <a:ea typeface="宋体"/>
                          <a:cs typeface="Times New Roman"/>
                        </a:rPr>
                        <a:t>P</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10000"/>
                  </a:ext>
                </a:extLst>
              </a:tr>
              <a:tr h="171450">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a:solidFill>
                            <a:schemeClr val="bg2">
                              <a:lumMod val="10000"/>
                            </a:schemeClr>
                          </a:solidFill>
                          <a:latin typeface="Times New Roman"/>
                          <a:ea typeface="宋体"/>
                          <a:cs typeface="Times New Roman"/>
                        </a:rPr>
                        <a:t>血清</a:t>
                      </a:r>
                      <a:r>
                        <a:rPr lang="en-US" sz="1800" b="1" kern="0">
                          <a:solidFill>
                            <a:schemeClr val="bg2">
                              <a:lumMod val="10000"/>
                            </a:schemeClr>
                          </a:solidFill>
                          <a:latin typeface="Times New Roman"/>
                          <a:ea typeface="宋体"/>
                          <a:cs typeface="Times New Roman"/>
                        </a:rPr>
                        <a:t>INH B</a:t>
                      </a:r>
                      <a:endParaRPr lang="zh-CN" sz="1800" b="1" kern="10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0.316</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100" dirty="0">
                          <a:solidFill>
                            <a:schemeClr val="bg2">
                              <a:lumMod val="10000"/>
                            </a:schemeClr>
                          </a:solidFill>
                          <a:latin typeface="Times New Roman"/>
                          <a:ea typeface="宋体"/>
                          <a:cs typeface="Times New Roman"/>
                        </a:rPr>
                        <a:t>-0.764</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-0.425</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100" dirty="0">
                          <a:solidFill>
                            <a:schemeClr val="bg2">
                              <a:lumMod val="10000"/>
                            </a:schemeClr>
                          </a:solidFill>
                          <a:latin typeface="Times New Roman"/>
                          <a:ea typeface="宋体"/>
                          <a:cs typeface="Times New Roman"/>
                        </a:rPr>
                        <a:t>0.223</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-0.022</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-0.186</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0.101</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71450">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800" b="1" kern="0" dirty="0">
                          <a:solidFill>
                            <a:schemeClr val="bg2">
                              <a:lumMod val="10000"/>
                            </a:schemeClr>
                          </a:solidFill>
                          <a:latin typeface="Times New Roman"/>
                          <a:ea typeface="宋体"/>
                          <a:cs typeface="Times New Roman"/>
                        </a:rPr>
                        <a:t>精浆</a:t>
                      </a:r>
                      <a:r>
                        <a:rPr lang="en-US" sz="1800" b="1" kern="0" dirty="0">
                          <a:solidFill>
                            <a:schemeClr val="bg2">
                              <a:lumMod val="10000"/>
                            </a:schemeClr>
                          </a:solidFill>
                          <a:latin typeface="Times New Roman"/>
                          <a:ea typeface="宋体"/>
                          <a:cs typeface="Times New Roman"/>
                        </a:rPr>
                        <a:t>INH B</a:t>
                      </a:r>
                      <a:endParaRPr lang="zh-CN" sz="18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0.316</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1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-0.289</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-0.200</a:t>
                      </a:r>
                      <a:r>
                        <a:rPr lang="en-US" sz="1800" b="0" kern="0" baseline="30000" dirty="0">
                          <a:solidFill>
                            <a:schemeClr val="bg2">
                              <a:lumMod val="10000"/>
                            </a:schemeClr>
                          </a:solidFill>
                          <a:latin typeface="Times New Roman"/>
                          <a:ea typeface="宋体"/>
                          <a:cs typeface="Times New Roman"/>
                        </a:rPr>
                        <a:t>*</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0.120</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0.021</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-0.099</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800" b="0" kern="0" dirty="0">
                          <a:solidFill>
                            <a:schemeClr val="bg2">
                              <a:lumMod val="10000"/>
                            </a:schemeClr>
                          </a:solidFill>
                          <a:latin typeface="Times New Roman"/>
                          <a:ea typeface="宋体"/>
                          <a:cs typeface="Times New Roman"/>
                        </a:rPr>
                        <a:t>0.088</a:t>
                      </a:r>
                      <a:endParaRPr lang="zh-CN" sz="1800" b="0"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13" name="Rectangle 1">
            <a:extLst>
              <a:ext uri="{FF2B5EF4-FFF2-40B4-BE49-F238E27FC236}">
                <a16:creationId xmlns:a16="http://schemas.microsoft.com/office/drawing/2014/main" id="{B52AA5DE-0B1E-428C-A8C9-4155279E60B0}"/>
              </a:ext>
            </a:extLst>
          </p:cNvPr>
          <p:cNvSpPr>
            <a:spLocks noChangeArrowheads="1"/>
          </p:cNvSpPr>
          <p:nvPr/>
        </p:nvSpPr>
        <p:spPr bwMode="auto">
          <a:xfrm>
            <a:off x="2108895" y="1526135"/>
            <a:ext cx="9289031"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zh-CN" altLang="en-US" sz="2400" b="1" dirty="0">
                <a:solidFill>
                  <a:srgbClr val="002060"/>
                </a:solidFill>
                <a:latin typeface="Times New Roman" panose="02020603050405020304" pitchFamily="18" charset="0"/>
                <a:cs typeface="Times New Roman" pitchFamily="18" charset="0"/>
              </a:rPr>
              <a:t>表</a:t>
            </a:r>
            <a:r>
              <a:rPr lang="en-US" altLang="zh-CN" sz="2400" b="1" dirty="0">
                <a:solidFill>
                  <a:srgbClr val="002060"/>
                </a:solidFill>
                <a:latin typeface="Times New Roman" panose="02020603050405020304" pitchFamily="18" charset="0"/>
                <a:cs typeface="Times New Roman" pitchFamily="18" charset="0"/>
              </a:rPr>
              <a:t>4  </a:t>
            </a:r>
            <a:r>
              <a:rPr lang="zh-CN" altLang="en-US" sz="2400" b="1" dirty="0">
                <a:solidFill>
                  <a:srgbClr val="002060"/>
                </a:solidFill>
                <a:latin typeface="Times New Roman" panose="02020603050405020304" pitchFamily="18" charset="0"/>
                <a:cs typeface="Times New Roman" pitchFamily="18" charset="0"/>
              </a:rPr>
              <a:t>血清性激素与血清</a:t>
            </a:r>
            <a:r>
              <a:rPr lang="en-US" altLang="zh-CN" sz="2400" b="1" dirty="0">
                <a:solidFill>
                  <a:srgbClr val="002060"/>
                </a:solidFill>
                <a:latin typeface="Times New Roman" panose="02020603050405020304" pitchFamily="18" charset="0"/>
                <a:cs typeface="Times New Roman" panose="02020603050405020304" pitchFamily="18" charset="0"/>
              </a:rPr>
              <a:t>INH B</a:t>
            </a:r>
            <a:r>
              <a:rPr lang="zh-CN" altLang="en-US" sz="2400" b="1" dirty="0">
                <a:solidFill>
                  <a:srgbClr val="002060"/>
                </a:solidFill>
                <a:latin typeface="Times New Roman" panose="02020603050405020304" pitchFamily="18" charset="0"/>
                <a:cs typeface="Times New Roman" pitchFamily="18" charset="0"/>
              </a:rPr>
              <a:t>、精浆</a:t>
            </a:r>
            <a:r>
              <a:rPr lang="en-US" altLang="zh-CN" sz="2400" b="1" dirty="0">
                <a:solidFill>
                  <a:srgbClr val="002060"/>
                </a:solidFill>
                <a:latin typeface="Times New Roman" panose="02020603050405020304" pitchFamily="18" charset="0"/>
                <a:cs typeface="Times New Roman" panose="02020603050405020304" pitchFamily="18" charset="0"/>
              </a:rPr>
              <a:t>INH B</a:t>
            </a:r>
            <a:r>
              <a:rPr lang="zh-CN" altLang="en-US" sz="2400" b="1" dirty="0">
                <a:solidFill>
                  <a:srgbClr val="002060"/>
                </a:solidFill>
                <a:latin typeface="Times New Roman" panose="02020603050405020304" pitchFamily="18" charset="0"/>
                <a:cs typeface="Times New Roman" pitchFamily="18" charset="0"/>
              </a:rPr>
              <a:t>的相关系数（</a:t>
            </a:r>
            <a:r>
              <a:rPr lang="en-US" altLang="zh-CN" sz="2400" b="1" i="1" dirty="0">
                <a:solidFill>
                  <a:srgbClr val="002060"/>
                </a:solidFill>
                <a:latin typeface="Times New Roman" panose="02020603050405020304" pitchFamily="18" charset="0"/>
                <a:cs typeface="Times New Roman" pitchFamily="18" charset="0"/>
              </a:rPr>
              <a:t>r</a:t>
            </a:r>
            <a:r>
              <a:rPr lang="zh-CN" altLang="en-US" sz="2400" b="1" dirty="0">
                <a:solidFill>
                  <a:srgbClr val="002060"/>
                </a:solidFill>
                <a:latin typeface="Times New Roman" panose="02020603050405020304" pitchFamily="18" charset="0"/>
                <a:cs typeface="Times New Roman" pitchFamily="18" charset="0"/>
              </a:rPr>
              <a:t>，</a:t>
            </a:r>
            <a:r>
              <a:rPr lang="en-US" altLang="zh-CN" sz="2400" b="1" i="1" dirty="0">
                <a:solidFill>
                  <a:srgbClr val="002060"/>
                </a:solidFill>
                <a:latin typeface="Times New Roman" panose="02020603050405020304" pitchFamily="18" charset="0"/>
                <a:cs typeface="Times New Roman" pitchFamily="18" charset="0"/>
              </a:rPr>
              <a:t>n</a:t>
            </a:r>
            <a:r>
              <a:rPr lang="en-US" altLang="zh-CN" sz="2400" b="1" dirty="0">
                <a:solidFill>
                  <a:srgbClr val="002060"/>
                </a:solidFill>
                <a:latin typeface="Times New Roman" panose="02020603050405020304" pitchFamily="18" charset="0"/>
                <a:cs typeface="Times New Roman" pitchFamily="18" charset="0"/>
              </a:rPr>
              <a:t>=141</a:t>
            </a:r>
            <a:r>
              <a:rPr lang="zh-CN" altLang="en-US" sz="2400" b="1" dirty="0">
                <a:solidFill>
                  <a:srgbClr val="002060"/>
                </a:solidFill>
                <a:latin typeface="Times New Roman" panose="02020603050405020304" pitchFamily="18" charset="0"/>
                <a:cs typeface="Times New Roman" pitchFamily="18" charset="0"/>
              </a:rPr>
              <a:t>）</a:t>
            </a:r>
            <a:endParaRPr lang="zh-CN" altLang="en-US" sz="2400" dirty="0">
              <a:solidFill>
                <a:srgbClr val="002060"/>
              </a:solidFill>
              <a:latin typeface="Times New Roman" panose="02020603050405020304" pitchFamily="18" charset="0"/>
              <a:cs typeface="Times New Roman" panose="02020603050405020304" pitchFamily="18" charset="0"/>
            </a:endParaRPr>
          </a:p>
        </p:txBody>
      </p:sp>
      <p:sp>
        <p:nvSpPr>
          <p:cNvPr id="14" name="矩形 13">
            <a:extLst>
              <a:ext uri="{FF2B5EF4-FFF2-40B4-BE49-F238E27FC236}">
                <a16:creationId xmlns:a16="http://schemas.microsoft.com/office/drawing/2014/main" id="{97AA7005-027C-447B-9A6B-42E347948ABE}"/>
              </a:ext>
            </a:extLst>
          </p:cNvPr>
          <p:cNvSpPr/>
          <p:nvPr/>
        </p:nvSpPr>
        <p:spPr>
          <a:xfrm>
            <a:off x="3405040" y="3140968"/>
            <a:ext cx="5397668" cy="767554"/>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16" name="TextBox 10">
            <a:extLst>
              <a:ext uri="{FF2B5EF4-FFF2-40B4-BE49-F238E27FC236}">
                <a16:creationId xmlns:a16="http://schemas.microsoft.com/office/drawing/2014/main" id="{23D78378-8825-4BE0-8C37-8B1B86F0DEF1}"/>
              </a:ext>
            </a:extLst>
          </p:cNvPr>
          <p:cNvSpPr txBox="1"/>
          <p:nvPr/>
        </p:nvSpPr>
        <p:spPr>
          <a:xfrm>
            <a:off x="2756967" y="5860767"/>
            <a:ext cx="8477255" cy="707886"/>
          </a:xfrm>
          <a:prstGeom prst="rect">
            <a:avLst/>
          </a:prstGeom>
          <a:solidFill>
            <a:srgbClr val="FFFFFF"/>
          </a:solidFill>
          <a:ln w="25400" cap="flat" cmpd="sng" algn="ctr">
            <a:solidFill>
              <a:srgbClr val="819ED3"/>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INH B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    →   </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FSH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LH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 </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T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a:t>
            </a:r>
            <a:endParaRPr kumimoji="0" lang="en-US" altLang="zh-CN"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精浆</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INH B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 </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FSH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 </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LH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a:t>
            </a:r>
            <a:r>
              <a:rPr kumimoji="0" lang="zh-CN" altLang="en-US"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itchFamily="18" charset="0"/>
                <a:ea typeface="楷体" pitchFamily="49" charset="-122"/>
                <a:cs typeface="Times New Roman" pitchFamily="18" charset="0"/>
              </a:rPr>
              <a:t>INH B  </a:t>
            </a:r>
            <a:r>
              <a:rPr kumimoji="0" lang="zh-CN" altLang="en-US"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rPr>
              <a:t>↑ </a:t>
            </a:r>
            <a:endParaRPr kumimoji="0" lang="en-US" altLang="zh-CN" sz="2000" b="1" i="0" u="none" strike="noStrike" kern="0" cap="none" spc="0" normalizeH="0" baseline="0" noProof="0" dirty="0">
              <a:ln>
                <a:noFill/>
              </a:ln>
              <a:solidFill>
                <a:srgbClr val="002060"/>
              </a:solidFill>
              <a:effectLst/>
              <a:uLnTx/>
              <a:uFillTx/>
              <a:latin typeface="幼圆" pitchFamily="49" charset="-122"/>
              <a:ea typeface="幼圆" pitchFamily="49" charset="-122"/>
              <a:cs typeface="Times New Roman" pitchFamily="18" charset="0"/>
            </a:endParaRPr>
          </a:p>
        </p:txBody>
      </p:sp>
      <p:sp>
        <p:nvSpPr>
          <p:cNvPr id="17" name="TextBox 8">
            <a:extLst>
              <a:ext uri="{FF2B5EF4-FFF2-40B4-BE49-F238E27FC236}">
                <a16:creationId xmlns:a16="http://schemas.microsoft.com/office/drawing/2014/main" id="{1CD473D1-D857-4420-A1AD-B6D1EEFF8931}"/>
              </a:ext>
            </a:extLst>
          </p:cNvPr>
          <p:cNvSpPr txBox="1"/>
          <p:nvPr/>
        </p:nvSpPr>
        <p:spPr>
          <a:xfrm>
            <a:off x="8157567" y="4310205"/>
            <a:ext cx="2376264" cy="1555909"/>
          </a:xfrm>
          <a:prstGeom prst="downArrowCallout">
            <a:avLst/>
          </a:prstGeom>
          <a:solidFill>
            <a:srgbClr val="FFFFFF"/>
          </a:solidFill>
          <a:ln w="19050" cap="flat" cmpd="sng" algn="ctr">
            <a:solidFill>
              <a:srgbClr val="92D050"/>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rPr>
              <a:t>FSH</a:t>
            </a:r>
            <a:r>
              <a:rPr kumimoji="0" lang="zh-CN" altLang="en-US"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rPr>
              <a:t>可增加芳香化酶活性，促使</a:t>
            </a:r>
            <a:r>
              <a:rPr kumimoji="0" lang="en-US" altLang="zh-CN"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rPr>
              <a:t>T</a:t>
            </a:r>
            <a:r>
              <a:rPr kumimoji="0" lang="zh-CN" altLang="en-US"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rPr>
              <a:t>转化为</a:t>
            </a:r>
            <a:r>
              <a:rPr kumimoji="0" lang="en-US" altLang="zh-CN"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rPr>
              <a:t>E2</a:t>
            </a:r>
            <a:endParaRPr kumimoji="0" lang="zh-CN" altLang="en-US" sz="2000" b="1" i="0" u="none" strike="noStrike" kern="0" cap="none" spc="0" normalizeH="0" baseline="0" noProof="0" dirty="0">
              <a:ln>
                <a:noFill/>
              </a:ln>
              <a:solidFill>
                <a:srgbClr val="008000"/>
              </a:solidFill>
              <a:effectLst/>
              <a:uLnTx/>
              <a:uFillTx/>
              <a:latin typeface="Times New Roman" pitchFamily="18" charset="0"/>
              <a:ea typeface="楷体" pitchFamily="49" charset="-122"/>
              <a:cs typeface="Times New Roman" pitchFamily="18" charset="0"/>
            </a:endParaRPr>
          </a:p>
        </p:txBody>
      </p:sp>
      <p:sp>
        <p:nvSpPr>
          <p:cNvPr id="18" name="下箭头标注 11">
            <a:extLst>
              <a:ext uri="{FF2B5EF4-FFF2-40B4-BE49-F238E27FC236}">
                <a16:creationId xmlns:a16="http://schemas.microsoft.com/office/drawing/2014/main" id="{A24507F9-C02E-436F-A981-64C7A35B144F}"/>
              </a:ext>
            </a:extLst>
          </p:cNvPr>
          <p:cNvSpPr/>
          <p:nvPr/>
        </p:nvSpPr>
        <p:spPr>
          <a:xfrm>
            <a:off x="6429375" y="4781391"/>
            <a:ext cx="1656184" cy="1139190"/>
          </a:xfrm>
          <a:prstGeom prst="downArrowCallout">
            <a:avLst>
              <a:gd name="adj1" fmla="val 25078"/>
              <a:gd name="adj2" fmla="val 25000"/>
              <a:gd name="adj3" fmla="val 25000"/>
              <a:gd name="adj4" fmla="val 61819"/>
            </a:avLst>
          </a:prstGeom>
          <a:solidFill>
            <a:srgbClr val="FFFFFF"/>
          </a:solidFill>
          <a:ln w="19050" cap="flat" cmpd="sng" algn="ctr">
            <a:solidFill>
              <a:srgbClr val="FF00FF"/>
            </a:solidFill>
            <a:prstDash val="solid"/>
          </a:ln>
          <a:effectLst/>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2000" b="1" i="0" u="none" strike="noStrike" kern="0" cap="none" spc="0" normalizeH="0" baseline="0" noProof="0" dirty="0">
                <a:ln>
                  <a:noFill/>
                </a:ln>
                <a:solidFill>
                  <a:srgbClr val="D60093"/>
                </a:solidFill>
                <a:effectLst/>
                <a:uLnTx/>
                <a:uFillTx/>
                <a:latin typeface="Times New Roman" panose="02020603050405020304" pitchFamily="18" charset="0"/>
                <a:ea typeface="楷体" pitchFamily="49" charset="-122"/>
                <a:cs typeface="Times New Roman" panose="02020603050405020304" pitchFamily="18" charset="0"/>
              </a:rPr>
              <a:t>LH</a:t>
            </a:r>
            <a:r>
              <a:rPr kumimoji="0" lang="zh-CN" altLang="en-US" sz="2000" b="1" i="0" u="none" strike="noStrike" kern="0" cap="none" spc="0" normalizeH="0" baseline="0" noProof="0" dirty="0">
                <a:ln>
                  <a:noFill/>
                </a:ln>
                <a:solidFill>
                  <a:srgbClr val="D60093"/>
                </a:solidFill>
                <a:effectLst/>
                <a:uLnTx/>
                <a:uFillTx/>
                <a:latin typeface="Times New Roman" panose="02020603050405020304" pitchFamily="18" charset="0"/>
                <a:ea typeface="楷体" pitchFamily="49" charset="-122"/>
                <a:cs typeface="Times New Roman" panose="02020603050405020304" pitchFamily="18" charset="0"/>
              </a:rPr>
              <a:t>与</a:t>
            </a:r>
            <a:r>
              <a:rPr kumimoji="0" lang="en-US" altLang="zh-CN" sz="2000" b="1" i="0" u="none" strike="noStrike" kern="0" cap="none" spc="0" normalizeH="0" baseline="0" noProof="0" dirty="0">
                <a:ln>
                  <a:noFill/>
                </a:ln>
                <a:solidFill>
                  <a:srgbClr val="D60093"/>
                </a:solidFill>
                <a:effectLst/>
                <a:uLnTx/>
                <a:uFillTx/>
                <a:latin typeface="Times New Roman" panose="02020603050405020304" pitchFamily="18" charset="0"/>
                <a:ea typeface="楷体" pitchFamily="49" charset="-122"/>
                <a:cs typeface="Times New Roman" panose="02020603050405020304" pitchFamily="18" charset="0"/>
              </a:rPr>
              <a:t>FSH</a:t>
            </a:r>
            <a:r>
              <a:rPr kumimoji="0" lang="zh-CN" altLang="en-US" sz="2000" b="1" i="0" u="none" strike="noStrike" kern="0" cap="none" spc="0" normalizeH="0" baseline="0" noProof="0" dirty="0">
                <a:ln>
                  <a:noFill/>
                </a:ln>
                <a:solidFill>
                  <a:srgbClr val="D60093"/>
                </a:solidFill>
                <a:effectLst/>
                <a:uLnTx/>
                <a:uFillTx/>
                <a:latin typeface="Times New Roman" panose="02020603050405020304" pitchFamily="18" charset="0"/>
                <a:ea typeface="楷体" pitchFamily="49" charset="-122"/>
                <a:cs typeface="Times New Roman" panose="02020603050405020304" pitchFamily="18" charset="0"/>
              </a:rPr>
              <a:t>分泌同反应性</a:t>
            </a:r>
          </a:p>
        </p:txBody>
      </p:sp>
    </p:spTree>
    <p:extLst>
      <p:ext uri="{BB962C8B-B14F-4D97-AF65-F5344CB8AC3E}">
        <p14:creationId xmlns:p14="http://schemas.microsoft.com/office/powerpoint/2010/main" val="134870687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par>
                          <p:cTn id="7" fill="hold">
                            <p:stCondLst>
                              <p:cond delay="0"/>
                            </p:stCondLst>
                            <p:childTnLst>
                              <p:par>
                                <p:cTn id="8" presetID="22" presetClass="entr" presetSubtype="8" fill="hold" grpId="0" nodeType="afterEffect">
                                  <p:stCondLst>
                                    <p:cond delay="0"/>
                                  </p:stCondLst>
                                  <p:childTnLst>
                                    <p:set>
                                      <p:cBhvr>
                                        <p:cTn id="9" dur="1" fill="hold">
                                          <p:stCondLst>
                                            <p:cond delay="0"/>
                                          </p:stCondLst>
                                        </p:cTn>
                                        <p:tgtEl>
                                          <p:spTgt spid="16"/>
                                        </p:tgtEl>
                                        <p:attrNameLst>
                                          <p:attrName>style.visibility</p:attrName>
                                        </p:attrNameLst>
                                      </p:cBhvr>
                                      <p:to>
                                        <p:strVal val="visible"/>
                                      </p:to>
                                    </p:set>
                                    <p:animEffect transition="in" filter="wipe(left)">
                                      <p:cBhvr>
                                        <p:cTn id="10" dur="500"/>
                                        <p:tgtEl>
                                          <p:spTgt spid="16"/>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6" grpId="0" animBg="1"/>
      <p:bldP spid="17" grpId="0" animBg="1"/>
      <p:bldP spid="18" grpId="0" animBg="1"/>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 name="任意多边形 18">
            <a:extLst>
              <a:ext uri="{FF2B5EF4-FFF2-40B4-BE49-F238E27FC236}">
                <a16:creationId xmlns:a16="http://schemas.microsoft.com/office/drawing/2014/main" id="{65E00459-0603-4231-8572-616818BE2712}"/>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27" name="任意多边形 23">
            <a:extLst>
              <a:ext uri="{FF2B5EF4-FFF2-40B4-BE49-F238E27FC236}">
                <a16:creationId xmlns:a16="http://schemas.microsoft.com/office/drawing/2014/main" id="{7638D45D-E9D2-4594-9429-3A6B57C6C9FC}"/>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Content Placeholder 2">
            <a:extLst>
              <a:ext uri="{FF2B5EF4-FFF2-40B4-BE49-F238E27FC236}">
                <a16:creationId xmlns:a16="http://schemas.microsoft.com/office/drawing/2014/main" id="{153EC70E-7FFA-418E-B68E-D24A1594063C}"/>
              </a:ext>
            </a:extLst>
          </p:cNvPr>
          <p:cNvSpPr txBox="1">
            <a:spLocks/>
          </p:cNvSpPr>
          <p:nvPr/>
        </p:nvSpPr>
        <p:spPr>
          <a:xfrm>
            <a:off x="823399" y="365784"/>
            <a:ext cx="5821999"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血清和精浆</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 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与精液参数的关系</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1" name="表格 20">
            <a:extLst>
              <a:ext uri="{FF2B5EF4-FFF2-40B4-BE49-F238E27FC236}">
                <a16:creationId xmlns:a16="http://schemas.microsoft.com/office/drawing/2014/main" id="{74F83A3E-3637-43BD-BA52-F20D8B9D06CF}"/>
              </a:ext>
            </a:extLst>
          </p:cNvPr>
          <p:cNvGraphicFramePr>
            <a:graphicFrameLocks noGrp="1"/>
          </p:cNvGraphicFramePr>
          <p:nvPr>
            <p:extLst>
              <p:ext uri="{D42A27DB-BD31-4B8C-83A1-F6EECF244321}">
                <p14:modId xmlns:p14="http://schemas.microsoft.com/office/powerpoint/2010/main" val="1757533175"/>
              </p:ext>
            </p:extLst>
          </p:nvPr>
        </p:nvGraphicFramePr>
        <p:xfrm>
          <a:off x="733422" y="1923049"/>
          <a:ext cx="11456591" cy="1215009"/>
        </p:xfrm>
        <a:graphic>
          <a:graphicData uri="http://schemas.openxmlformats.org/drawingml/2006/table">
            <a:tbl>
              <a:tblPr/>
              <a:tblGrid>
                <a:gridCol w="2009485">
                  <a:extLst>
                    <a:ext uri="{9D8B030D-6E8A-4147-A177-3AD203B41FA5}">
                      <a16:colId xmlns:a16="http://schemas.microsoft.com/office/drawing/2014/main" val="20000"/>
                    </a:ext>
                  </a:extLst>
                </a:gridCol>
                <a:gridCol w="1690993">
                  <a:extLst>
                    <a:ext uri="{9D8B030D-6E8A-4147-A177-3AD203B41FA5}">
                      <a16:colId xmlns:a16="http://schemas.microsoft.com/office/drawing/2014/main" val="20001"/>
                    </a:ext>
                  </a:extLst>
                </a:gridCol>
                <a:gridCol w="1690993">
                  <a:extLst>
                    <a:ext uri="{9D8B030D-6E8A-4147-A177-3AD203B41FA5}">
                      <a16:colId xmlns:a16="http://schemas.microsoft.com/office/drawing/2014/main" val="20002"/>
                    </a:ext>
                  </a:extLst>
                </a:gridCol>
                <a:gridCol w="3370529">
                  <a:extLst>
                    <a:ext uri="{9D8B030D-6E8A-4147-A177-3AD203B41FA5}">
                      <a16:colId xmlns:a16="http://schemas.microsoft.com/office/drawing/2014/main" val="20003"/>
                    </a:ext>
                  </a:extLst>
                </a:gridCol>
                <a:gridCol w="2694591">
                  <a:extLst>
                    <a:ext uri="{9D8B030D-6E8A-4147-A177-3AD203B41FA5}">
                      <a16:colId xmlns:a16="http://schemas.microsoft.com/office/drawing/2014/main" val="20004"/>
                    </a:ext>
                  </a:extLst>
                </a:gridCol>
              </a:tblGrid>
              <a:tr h="180975">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endParaRPr lang="en-US" sz="2000" b="1" kern="0" dirty="0">
                        <a:solidFill>
                          <a:schemeClr val="bg2">
                            <a:lumMod val="10000"/>
                          </a:schemeClr>
                        </a:solidFill>
                        <a:latin typeface="Times New Roman"/>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2000" b="1" kern="0" dirty="0">
                          <a:solidFill>
                            <a:schemeClr val="bg2">
                              <a:lumMod val="10000"/>
                            </a:schemeClr>
                          </a:solidFill>
                          <a:latin typeface="Times New Roman"/>
                          <a:ea typeface="宋体"/>
                          <a:cs typeface="Times New Roman"/>
                        </a:rPr>
                        <a:t>精子浓度</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2000" b="1" kern="0" dirty="0">
                          <a:solidFill>
                            <a:schemeClr val="bg2">
                              <a:lumMod val="10000"/>
                            </a:schemeClr>
                          </a:solidFill>
                          <a:latin typeface="Times New Roman"/>
                          <a:ea typeface="宋体"/>
                          <a:cs typeface="Times New Roman"/>
                        </a:rPr>
                        <a:t>总精子数</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2000" b="1" kern="0" dirty="0">
                          <a:solidFill>
                            <a:schemeClr val="bg2">
                              <a:lumMod val="10000"/>
                            </a:schemeClr>
                          </a:solidFill>
                          <a:latin typeface="Times New Roman"/>
                          <a:ea typeface="宋体"/>
                          <a:cs typeface="Times New Roman"/>
                        </a:rPr>
                        <a:t>前向运动精子百分率</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altLang="en-US" sz="2000" b="1" kern="0" dirty="0">
                          <a:solidFill>
                            <a:schemeClr val="bg2">
                              <a:lumMod val="10000"/>
                            </a:schemeClr>
                          </a:solidFill>
                          <a:latin typeface="Times New Roman"/>
                          <a:ea typeface="宋体"/>
                          <a:cs typeface="Times New Roman"/>
                        </a:rPr>
                        <a:t>总精子活动率</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10000"/>
                  </a:ext>
                </a:extLst>
              </a:tr>
              <a:tr h="171450">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2000" b="1" kern="0" dirty="0">
                          <a:solidFill>
                            <a:schemeClr val="bg2">
                              <a:lumMod val="10000"/>
                            </a:schemeClr>
                          </a:solidFill>
                          <a:latin typeface="Times New Roman"/>
                          <a:ea typeface="宋体"/>
                          <a:cs typeface="Times New Roman"/>
                        </a:rPr>
                        <a:t>血清</a:t>
                      </a:r>
                      <a:r>
                        <a:rPr lang="en-US" sz="2000" b="1" kern="0" dirty="0">
                          <a:solidFill>
                            <a:schemeClr val="bg2">
                              <a:lumMod val="10000"/>
                            </a:schemeClr>
                          </a:solidFill>
                          <a:latin typeface="Times New Roman"/>
                          <a:ea typeface="宋体"/>
                          <a:cs typeface="Times New Roman"/>
                        </a:rPr>
                        <a:t>INH B</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100" dirty="0">
                          <a:solidFill>
                            <a:schemeClr val="bg2">
                              <a:lumMod val="10000"/>
                            </a:schemeClr>
                          </a:solidFill>
                          <a:latin typeface="Times New Roman" panose="02020603050405020304" pitchFamily="18" charset="0"/>
                          <a:ea typeface="宋体"/>
                          <a:cs typeface="Times New Roman" panose="02020603050405020304" pitchFamily="18" charset="0"/>
                        </a:rPr>
                        <a:t>0.166</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0.332</a:t>
                      </a:r>
                      <a:r>
                        <a:rPr lang="en-US" sz="2000" b="0" kern="0" baseline="30000" dirty="0">
                          <a:solidFill>
                            <a:schemeClr val="bg2">
                              <a:lumMod val="10000"/>
                            </a:schemeClr>
                          </a:solidFill>
                          <a:latin typeface="Times New Roman" panose="02020603050405020304" pitchFamily="18" charset="0"/>
                          <a:ea typeface="宋体"/>
                          <a:cs typeface="Times New Roman" panose="02020603050405020304" pitchFamily="18" charset="0"/>
                        </a:rPr>
                        <a:t>**</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100" dirty="0">
                          <a:solidFill>
                            <a:schemeClr val="bg2">
                              <a:lumMod val="10000"/>
                            </a:schemeClr>
                          </a:solidFill>
                          <a:latin typeface="Times New Roman" panose="02020603050405020304" pitchFamily="18" charset="0"/>
                          <a:ea typeface="宋体"/>
                          <a:cs typeface="Times New Roman" panose="02020603050405020304" pitchFamily="18" charset="0"/>
                        </a:rPr>
                        <a:t>0.020</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0.025</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171450">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2000" b="1" kern="0" dirty="0">
                          <a:solidFill>
                            <a:schemeClr val="bg2">
                              <a:lumMod val="10000"/>
                            </a:schemeClr>
                          </a:solidFill>
                          <a:latin typeface="Times New Roman"/>
                          <a:ea typeface="宋体"/>
                          <a:cs typeface="Times New Roman"/>
                        </a:rPr>
                        <a:t>精浆</a:t>
                      </a:r>
                      <a:r>
                        <a:rPr lang="en-US" sz="2000" b="1" kern="0" dirty="0">
                          <a:solidFill>
                            <a:schemeClr val="bg2">
                              <a:lumMod val="10000"/>
                            </a:schemeClr>
                          </a:solidFill>
                          <a:latin typeface="Times New Roman"/>
                          <a:ea typeface="宋体"/>
                          <a:cs typeface="Times New Roman"/>
                        </a:rPr>
                        <a:t>INH B</a:t>
                      </a:r>
                      <a:endParaRPr lang="zh-CN" sz="20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0.274</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0.326</a:t>
                      </a:r>
                      <a:r>
                        <a:rPr lang="en-US" sz="2000" b="0" kern="0" baseline="30000" dirty="0">
                          <a:solidFill>
                            <a:schemeClr val="bg2">
                              <a:lumMod val="10000"/>
                            </a:schemeClr>
                          </a:solidFill>
                          <a:latin typeface="Times New Roman" panose="02020603050405020304" pitchFamily="18" charset="0"/>
                          <a:ea typeface="宋体"/>
                          <a:cs typeface="Times New Roman" panose="02020603050405020304" pitchFamily="18" charset="0"/>
                        </a:rPr>
                        <a:t>**</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0.178</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2000" b="0" kern="0" dirty="0">
                          <a:solidFill>
                            <a:schemeClr val="bg2">
                              <a:lumMod val="10000"/>
                            </a:schemeClr>
                          </a:solidFill>
                          <a:latin typeface="Times New Roman" panose="02020603050405020304" pitchFamily="18" charset="0"/>
                          <a:ea typeface="宋体"/>
                          <a:cs typeface="Times New Roman" panose="02020603050405020304" pitchFamily="18" charset="0"/>
                        </a:rPr>
                        <a:t>0.191</a:t>
                      </a:r>
                      <a:endParaRPr lang="zh-CN" sz="2000" b="0" kern="100" dirty="0">
                        <a:solidFill>
                          <a:schemeClr val="bg2">
                            <a:lumMod val="10000"/>
                          </a:schemeClr>
                        </a:solidFill>
                        <a:latin typeface="Times New Roman" panose="02020603050405020304" pitchFamily="18" charset="0"/>
                        <a:ea typeface="宋体"/>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22" name="Rectangle 2">
            <a:extLst>
              <a:ext uri="{FF2B5EF4-FFF2-40B4-BE49-F238E27FC236}">
                <a16:creationId xmlns:a16="http://schemas.microsoft.com/office/drawing/2014/main" id="{E652D7D8-49CE-42E8-9247-884499756443}"/>
              </a:ext>
            </a:extLst>
          </p:cNvPr>
          <p:cNvSpPr>
            <a:spLocks noChangeArrowheads="1"/>
          </p:cNvSpPr>
          <p:nvPr/>
        </p:nvSpPr>
        <p:spPr bwMode="auto">
          <a:xfrm>
            <a:off x="2641064" y="1384077"/>
            <a:ext cx="806887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algn="ctr"/>
            <a:r>
              <a:rPr lang="zh-CN" altLang="en-US" sz="2400" b="1" dirty="0">
                <a:solidFill>
                  <a:srgbClr val="002060"/>
                </a:solidFill>
                <a:latin typeface="Times New Roman" pitchFamily="18" charset="0"/>
                <a:cs typeface="Times New Roman" pitchFamily="18" charset="0"/>
              </a:rPr>
              <a:t>表</a:t>
            </a:r>
            <a:r>
              <a:rPr lang="en-US" altLang="zh-CN" sz="2400" b="1" dirty="0">
                <a:solidFill>
                  <a:srgbClr val="002060"/>
                </a:solidFill>
                <a:latin typeface="Times New Roman" pitchFamily="18" charset="0"/>
                <a:cs typeface="Times New Roman" pitchFamily="18" charset="0"/>
              </a:rPr>
              <a:t>5 </a:t>
            </a:r>
            <a:r>
              <a:rPr lang="zh-CN" altLang="en-US" sz="2400" b="1" dirty="0">
                <a:solidFill>
                  <a:srgbClr val="002060"/>
                </a:solidFill>
                <a:latin typeface="Times New Roman" pitchFamily="18" charset="0"/>
                <a:cs typeface="Times New Roman" pitchFamily="18" charset="0"/>
              </a:rPr>
              <a:t>血清和精浆</a:t>
            </a:r>
            <a:r>
              <a:rPr lang="en-US" altLang="zh-CN" sz="2400" b="1" dirty="0">
                <a:solidFill>
                  <a:srgbClr val="002060"/>
                </a:solidFill>
                <a:latin typeface="Times New Roman" pitchFamily="18" charset="0"/>
                <a:cs typeface="Times New Roman" pitchFamily="18" charset="0"/>
              </a:rPr>
              <a:t>INH B</a:t>
            </a:r>
            <a:r>
              <a:rPr lang="zh-CN" altLang="en-US" sz="2400" b="1" dirty="0">
                <a:solidFill>
                  <a:srgbClr val="002060"/>
                </a:solidFill>
                <a:latin typeface="Times New Roman" pitchFamily="18" charset="0"/>
                <a:cs typeface="Times New Roman" pitchFamily="18" charset="0"/>
              </a:rPr>
              <a:t>与精液参数的相关系数（</a:t>
            </a:r>
            <a:r>
              <a:rPr lang="en-US" altLang="zh-CN" sz="2400" b="1" i="1" dirty="0">
                <a:solidFill>
                  <a:srgbClr val="002060"/>
                </a:solidFill>
                <a:latin typeface="Times New Roman" pitchFamily="18" charset="0"/>
                <a:cs typeface="Times New Roman" pitchFamily="18" charset="0"/>
              </a:rPr>
              <a:t>r</a:t>
            </a:r>
            <a:r>
              <a:rPr lang="zh-CN" altLang="en-US" sz="2400" b="1" dirty="0">
                <a:solidFill>
                  <a:srgbClr val="002060"/>
                </a:solidFill>
                <a:latin typeface="Times New Roman" pitchFamily="18" charset="0"/>
                <a:cs typeface="Times New Roman" pitchFamily="18" charset="0"/>
              </a:rPr>
              <a:t>，</a:t>
            </a:r>
            <a:r>
              <a:rPr lang="en-US" altLang="zh-CN" sz="2400" b="1" i="1" dirty="0">
                <a:solidFill>
                  <a:srgbClr val="002060"/>
                </a:solidFill>
                <a:latin typeface="Times New Roman" pitchFamily="18" charset="0"/>
                <a:cs typeface="Times New Roman" pitchFamily="18" charset="0"/>
              </a:rPr>
              <a:t>n</a:t>
            </a:r>
            <a:r>
              <a:rPr lang="en-US" altLang="zh-CN" sz="2400" b="1" dirty="0">
                <a:solidFill>
                  <a:srgbClr val="002060"/>
                </a:solidFill>
                <a:latin typeface="Times New Roman" pitchFamily="18" charset="0"/>
                <a:cs typeface="Times New Roman" pitchFamily="18" charset="0"/>
              </a:rPr>
              <a:t>=110</a:t>
            </a:r>
            <a:r>
              <a:rPr lang="zh-CN" altLang="en-US" sz="2400" b="1" dirty="0">
                <a:solidFill>
                  <a:srgbClr val="002060"/>
                </a:solidFill>
                <a:latin typeface="Times New Roman" pitchFamily="18" charset="0"/>
                <a:cs typeface="Times New Roman" pitchFamily="18" charset="0"/>
              </a:rPr>
              <a:t>）</a:t>
            </a:r>
            <a:endParaRPr lang="zh-CN" altLang="en-US" sz="2400" dirty="0">
              <a:solidFill>
                <a:srgbClr val="002060"/>
              </a:solidFill>
              <a:latin typeface="Arial" pitchFamily="34" charset="0"/>
              <a:cs typeface="宋体" pitchFamily="2" charset="-122"/>
            </a:endParaRPr>
          </a:p>
        </p:txBody>
      </p:sp>
      <p:sp>
        <p:nvSpPr>
          <p:cNvPr id="23" name="矩形 22">
            <a:extLst>
              <a:ext uri="{FF2B5EF4-FFF2-40B4-BE49-F238E27FC236}">
                <a16:creationId xmlns:a16="http://schemas.microsoft.com/office/drawing/2014/main" id="{EFA65268-C836-4DCB-928C-B79C4ECC8733}"/>
              </a:ext>
            </a:extLst>
          </p:cNvPr>
          <p:cNvSpPr/>
          <p:nvPr/>
        </p:nvSpPr>
        <p:spPr>
          <a:xfrm>
            <a:off x="4629175" y="1958980"/>
            <a:ext cx="1296144" cy="1299738"/>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24" name="Rectangle 1">
            <a:extLst>
              <a:ext uri="{FF2B5EF4-FFF2-40B4-BE49-F238E27FC236}">
                <a16:creationId xmlns:a16="http://schemas.microsoft.com/office/drawing/2014/main" id="{9EC3F646-BB54-496A-8B2C-7BE656D7F5C4}"/>
              </a:ext>
            </a:extLst>
          </p:cNvPr>
          <p:cNvSpPr>
            <a:spLocks noChangeArrowheads="1"/>
          </p:cNvSpPr>
          <p:nvPr/>
        </p:nvSpPr>
        <p:spPr bwMode="auto">
          <a:xfrm>
            <a:off x="1676847" y="4376507"/>
            <a:ext cx="101761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r>
              <a:rPr lang="zh-CN" altLang="zh-CN" sz="2400" b="1" dirty="0">
                <a:solidFill>
                  <a:srgbClr val="002060"/>
                </a:solidFill>
                <a:latin typeface="Times New Roman" panose="02020603050405020304" pitchFamily="18" charset="0"/>
                <a:cs typeface="Times New Roman" panose="02020603050405020304" pitchFamily="18" charset="0"/>
              </a:rPr>
              <a:t>表</a:t>
            </a:r>
            <a:r>
              <a:rPr lang="en-US" altLang="zh-CN" sz="2400" b="1" dirty="0">
                <a:solidFill>
                  <a:srgbClr val="002060"/>
                </a:solidFill>
                <a:latin typeface="Times New Roman" panose="02020603050405020304" pitchFamily="18" charset="0"/>
                <a:cs typeface="Times New Roman" panose="02020603050405020304" pitchFamily="18" charset="0"/>
              </a:rPr>
              <a:t>6  NOA</a:t>
            </a:r>
            <a:r>
              <a:rPr lang="zh-CN" altLang="zh-CN" sz="2400" b="1" dirty="0">
                <a:solidFill>
                  <a:srgbClr val="002060"/>
                </a:solidFill>
                <a:latin typeface="Times New Roman" panose="02020603050405020304" pitchFamily="18" charset="0"/>
                <a:cs typeface="Times New Roman" panose="02020603050405020304" pitchFamily="18" charset="0"/>
              </a:rPr>
              <a:t>组血清性激素与血清</a:t>
            </a:r>
            <a:r>
              <a:rPr lang="en-US" altLang="zh-CN" sz="2400" b="1" dirty="0">
                <a:solidFill>
                  <a:srgbClr val="002060"/>
                </a:solidFill>
                <a:latin typeface="Times New Roman" panose="02020603050405020304" pitchFamily="18" charset="0"/>
                <a:cs typeface="Times New Roman" panose="02020603050405020304" pitchFamily="18" charset="0"/>
              </a:rPr>
              <a:t>INH B</a:t>
            </a:r>
            <a:r>
              <a:rPr lang="zh-CN" altLang="zh-CN" sz="2400" b="1" dirty="0">
                <a:solidFill>
                  <a:srgbClr val="002060"/>
                </a:solidFill>
                <a:latin typeface="Times New Roman" panose="02020603050405020304" pitchFamily="18" charset="0"/>
                <a:cs typeface="Times New Roman" panose="02020603050405020304" pitchFamily="18" charset="0"/>
              </a:rPr>
              <a:t>、精浆</a:t>
            </a:r>
            <a:r>
              <a:rPr lang="en-US" altLang="zh-CN" sz="2400" b="1" dirty="0">
                <a:solidFill>
                  <a:srgbClr val="002060"/>
                </a:solidFill>
                <a:latin typeface="Times New Roman" panose="02020603050405020304" pitchFamily="18" charset="0"/>
                <a:cs typeface="Times New Roman" panose="02020603050405020304" pitchFamily="18" charset="0"/>
              </a:rPr>
              <a:t>INH B</a:t>
            </a:r>
            <a:r>
              <a:rPr lang="zh-CN" altLang="zh-CN" sz="2400" b="1" dirty="0">
                <a:solidFill>
                  <a:srgbClr val="002060"/>
                </a:solidFill>
                <a:latin typeface="Times New Roman" panose="02020603050405020304" pitchFamily="18" charset="0"/>
                <a:cs typeface="Times New Roman" panose="02020603050405020304" pitchFamily="18" charset="0"/>
              </a:rPr>
              <a:t>的相关系数（</a:t>
            </a:r>
            <a:r>
              <a:rPr lang="en-US" altLang="zh-CN" sz="2400" b="1" i="1" dirty="0">
                <a:solidFill>
                  <a:srgbClr val="002060"/>
                </a:solidFill>
                <a:latin typeface="Times New Roman" panose="02020603050405020304" pitchFamily="18" charset="0"/>
                <a:cs typeface="Times New Roman" panose="02020603050405020304" pitchFamily="18" charset="0"/>
              </a:rPr>
              <a:t>r</a:t>
            </a:r>
            <a:r>
              <a:rPr lang="zh-CN" altLang="zh-CN" sz="2400" b="1" dirty="0">
                <a:solidFill>
                  <a:srgbClr val="002060"/>
                </a:solidFill>
                <a:latin typeface="Times New Roman" panose="02020603050405020304" pitchFamily="18" charset="0"/>
                <a:cs typeface="Times New Roman" panose="02020603050405020304" pitchFamily="18" charset="0"/>
              </a:rPr>
              <a:t>，</a:t>
            </a:r>
            <a:r>
              <a:rPr lang="en-US" altLang="zh-CN" sz="2400" b="1" i="1" dirty="0">
                <a:solidFill>
                  <a:srgbClr val="002060"/>
                </a:solidFill>
                <a:latin typeface="Times New Roman" panose="02020603050405020304" pitchFamily="18" charset="0"/>
                <a:cs typeface="Times New Roman" panose="02020603050405020304" pitchFamily="18" charset="0"/>
              </a:rPr>
              <a:t>n</a:t>
            </a:r>
            <a:r>
              <a:rPr lang="en-US" altLang="zh-CN" sz="2400" b="1" dirty="0">
                <a:solidFill>
                  <a:srgbClr val="002060"/>
                </a:solidFill>
                <a:latin typeface="Times New Roman" panose="02020603050405020304" pitchFamily="18" charset="0"/>
                <a:cs typeface="Times New Roman" panose="02020603050405020304" pitchFamily="18" charset="0"/>
              </a:rPr>
              <a:t>=22</a:t>
            </a:r>
            <a:r>
              <a:rPr lang="zh-CN" altLang="zh-CN" sz="2400" b="1" dirty="0">
                <a:solidFill>
                  <a:srgbClr val="002060"/>
                </a:solidFill>
                <a:latin typeface="Times New Roman" panose="02020603050405020304" pitchFamily="18" charset="0"/>
                <a:cs typeface="Times New Roman" panose="02020603050405020304" pitchFamily="18" charset="0"/>
              </a:rPr>
              <a:t>）</a:t>
            </a:r>
          </a:p>
        </p:txBody>
      </p:sp>
      <p:sp>
        <p:nvSpPr>
          <p:cNvPr id="25" name="TextBox 12">
            <a:extLst>
              <a:ext uri="{FF2B5EF4-FFF2-40B4-BE49-F238E27FC236}">
                <a16:creationId xmlns:a16="http://schemas.microsoft.com/office/drawing/2014/main" id="{E0A777EB-3937-4502-8205-3B6601EF9C22}"/>
              </a:ext>
            </a:extLst>
          </p:cNvPr>
          <p:cNvSpPr txBox="1"/>
          <p:nvPr/>
        </p:nvSpPr>
        <p:spPr>
          <a:xfrm>
            <a:off x="4485910" y="3616325"/>
            <a:ext cx="3023585" cy="400110"/>
          </a:xfrm>
          <a:prstGeom prst="rect">
            <a:avLst/>
          </a:prstGeom>
          <a:solidFill>
            <a:srgbClr val="C6E0B4"/>
          </a:solidFill>
          <a:ln w="25400" cap="flat" cmpd="sng" algn="ctr">
            <a:solidFill>
              <a:srgbClr val="00B050"/>
            </a:solidFill>
            <a:prstDash val="solid"/>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评估精子发生功能的指标</a:t>
            </a:r>
          </a:p>
        </p:txBody>
      </p:sp>
      <p:graphicFrame>
        <p:nvGraphicFramePr>
          <p:cNvPr id="29" name="表格 28">
            <a:extLst>
              <a:ext uri="{FF2B5EF4-FFF2-40B4-BE49-F238E27FC236}">
                <a16:creationId xmlns:a16="http://schemas.microsoft.com/office/drawing/2014/main" id="{CE037A36-EAEB-4D72-ACE5-4D57D1C707DD}"/>
              </a:ext>
            </a:extLst>
          </p:cNvPr>
          <p:cNvGraphicFramePr>
            <a:graphicFrameLocks noGrp="1"/>
          </p:cNvGraphicFramePr>
          <p:nvPr>
            <p:extLst>
              <p:ext uri="{D42A27DB-BD31-4B8C-83A1-F6EECF244321}">
                <p14:modId xmlns:p14="http://schemas.microsoft.com/office/powerpoint/2010/main" val="2722755077"/>
              </p:ext>
            </p:extLst>
          </p:nvPr>
        </p:nvGraphicFramePr>
        <p:xfrm>
          <a:off x="733423" y="4951410"/>
          <a:ext cx="11456591" cy="1473227"/>
        </p:xfrm>
        <a:graphic>
          <a:graphicData uri="http://schemas.openxmlformats.org/drawingml/2006/table">
            <a:tbl>
              <a:tblPr/>
              <a:tblGrid>
                <a:gridCol w="2843527">
                  <a:extLst>
                    <a:ext uri="{9D8B030D-6E8A-4147-A177-3AD203B41FA5}">
                      <a16:colId xmlns:a16="http://schemas.microsoft.com/office/drawing/2014/main" val="3371332690"/>
                    </a:ext>
                  </a:extLst>
                </a:gridCol>
                <a:gridCol w="1418325">
                  <a:extLst>
                    <a:ext uri="{9D8B030D-6E8A-4147-A177-3AD203B41FA5}">
                      <a16:colId xmlns:a16="http://schemas.microsoft.com/office/drawing/2014/main" val="3299190561"/>
                    </a:ext>
                  </a:extLst>
                </a:gridCol>
                <a:gridCol w="1418325">
                  <a:extLst>
                    <a:ext uri="{9D8B030D-6E8A-4147-A177-3AD203B41FA5}">
                      <a16:colId xmlns:a16="http://schemas.microsoft.com/office/drawing/2014/main" val="2928852783"/>
                    </a:ext>
                  </a:extLst>
                </a:gridCol>
                <a:gridCol w="1420616">
                  <a:extLst>
                    <a:ext uri="{9D8B030D-6E8A-4147-A177-3AD203B41FA5}">
                      <a16:colId xmlns:a16="http://schemas.microsoft.com/office/drawing/2014/main" val="1484220277"/>
                    </a:ext>
                  </a:extLst>
                </a:gridCol>
                <a:gridCol w="1471027">
                  <a:extLst>
                    <a:ext uri="{9D8B030D-6E8A-4147-A177-3AD203B41FA5}">
                      <a16:colId xmlns:a16="http://schemas.microsoft.com/office/drawing/2014/main" val="4124719199"/>
                    </a:ext>
                  </a:extLst>
                </a:gridCol>
                <a:gridCol w="1471027">
                  <a:extLst>
                    <a:ext uri="{9D8B030D-6E8A-4147-A177-3AD203B41FA5}">
                      <a16:colId xmlns:a16="http://schemas.microsoft.com/office/drawing/2014/main" val="3788780742"/>
                    </a:ext>
                  </a:extLst>
                </a:gridCol>
                <a:gridCol w="1413744">
                  <a:extLst>
                    <a:ext uri="{9D8B030D-6E8A-4147-A177-3AD203B41FA5}">
                      <a16:colId xmlns:a16="http://schemas.microsoft.com/office/drawing/2014/main" val="3207428161"/>
                    </a:ext>
                  </a:extLst>
                </a:gridCol>
              </a:tblGrid>
              <a:tr h="736613">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生殖激素 </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睾丸</a:t>
                      </a:r>
                      <a:endParaRPr lang="en-US" altLang="zh-CN"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zh-CN" sz="2000" b="1" kern="0" dirty="0">
                          <a:solidFill>
                            <a:srgbClr val="000000"/>
                          </a:solidFill>
                          <a:effectLst/>
                          <a:latin typeface="Times New Roman" panose="02020603050405020304" pitchFamily="18" charset="0"/>
                          <a:cs typeface="Times New Roman" panose="02020603050405020304" pitchFamily="18" charset="0"/>
                        </a:rPr>
                        <a:t>总体积</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altLang="en-US" sz="2000" b="1" kern="0" dirty="0">
                          <a:solidFill>
                            <a:srgbClr val="000000"/>
                          </a:solidFill>
                          <a:effectLst/>
                          <a:latin typeface="Times New Roman" panose="02020603050405020304" pitchFamily="18" charset="0"/>
                          <a:cs typeface="Times New Roman" panose="02020603050405020304" pitchFamily="18" charset="0"/>
                        </a:rPr>
                        <a:t>血清</a:t>
                      </a:r>
                      <a:endParaRPr lang="en-US"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INH B</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altLang="en-US" sz="2000" b="1" kern="0" dirty="0">
                          <a:solidFill>
                            <a:srgbClr val="000000"/>
                          </a:solidFill>
                          <a:effectLst/>
                          <a:latin typeface="Times New Roman" panose="02020603050405020304" pitchFamily="18" charset="0"/>
                          <a:cs typeface="Times New Roman" panose="02020603050405020304" pitchFamily="18" charset="0"/>
                        </a:rPr>
                        <a:t>精浆</a:t>
                      </a:r>
                      <a:endParaRPr lang="en-US"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INH B</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altLang="en-US" sz="2000" b="1" kern="0" dirty="0">
                          <a:solidFill>
                            <a:srgbClr val="000000"/>
                          </a:solidFill>
                          <a:effectLst/>
                          <a:latin typeface="Times New Roman" panose="02020603050405020304" pitchFamily="18" charset="0"/>
                          <a:cs typeface="Times New Roman" panose="02020603050405020304" pitchFamily="18" charset="0"/>
                        </a:rPr>
                        <a:t>血清</a:t>
                      </a:r>
                      <a:endParaRPr lang="en-US"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FSH</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altLang="en-US" sz="2000" b="1" kern="0" dirty="0">
                          <a:solidFill>
                            <a:srgbClr val="000000"/>
                          </a:solidFill>
                          <a:effectLst/>
                          <a:latin typeface="Times New Roman" panose="02020603050405020304" pitchFamily="18" charset="0"/>
                          <a:cs typeface="Times New Roman" panose="02020603050405020304" pitchFamily="18" charset="0"/>
                        </a:rPr>
                        <a:t>血清</a:t>
                      </a:r>
                      <a:endParaRPr lang="en-US"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LH</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altLang="en-US" sz="2000" b="1" kern="0" dirty="0">
                          <a:solidFill>
                            <a:srgbClr val="000000"/>
                          </a:solidFill>
                          <a:effectLst/>
                          <a:latin typeface="Times New Roman" panose="02020603050405020304" pitchFamily="18" charset="0"/>
                          <a:cs typeface="Times New Roman" panose="02020603050405020304" pitchFamily="18" charset="0"/>
                        </a:rPr>
                        <a:t>血清</a:t>
                      </a:r>
                      <a:endParaRPr lang="en-US" altLang="zh-CN" sz="2000" b="1" kern="0" dirty="0">
                        <a:solidFill>
                          <a:srgbClr val="000000"/>
                        </a:solidFill>
                        <a:effectLst/>
                        <a:latin typeface="Times New Roman" panose="02020603050405020304" pitchFamily="18" charset="0"/>
                        <a:cs typeface="Times New Roman" panose="02020603050405020304" pitchFamily="18" charset="0"/>
                      </a:endParaRPr>
                    </a:p>
                    <a:p>
                      <a:pPr algn="ctr">
                        <a:spcAft>
                          <a:spcPts val="0"/>
                        </a:spcAft>
                      </a:pPr>
                      <a:r>
                        <a:rPr lang="en-US" sz="2000" b="1" kern="0" dirty="0">
                          <a:solidFill>
                            <a:srgbClr val="000000"/>
                          </a:solidFill>
                          <a:effectLst/>
                          <a:latin typeface="Times New Roman" panose="02020603050405020304" pitchFamily="18" charset="0"/>
                          <a:cs typeface="Times New Roman" panose="02020603050405020304" pitchFamily="18" charset="0"/>
                        </a:rPr>
                        <a:t>T</a:t>
                      </a:r>
                      <a:endParaRPr lang="zh-CN" sz="2000" b="1"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3876427185"/>
                  </a:ext>
                </a:extLst>
              </a:tr>
              <a:tr h="368307">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i="0" kern="0" dirty="0">
                          <a:solidFill>
                            <a:srgbClr val="000000"/>
                          </a:solidFill>
                          <a:effectLst/>
                          <a:latin typeface="Times New Roman" panose="02020603050405020304" pitchFamily="18" charset="0"/>
                          <a:cs typeface="Times New Roman" panose="02020603050405020304" pitchFamily="18" charset="0"/>
                        </a:rPr>
                        <a:t>血清</a:t>
                      </a:r>
                      <a:r>
                        <a:rPr lang="en-US" sz="2000" b="1" i="0" kern="0" dirty="0">
                          <a:solidFill>
                            <a:srgbClr val="000000"/>
                          </a:solidFill>
                          <a:effectLst/>
                          <a:latin typeface="Times New Roman" panose="02020603050405020304" pitchFamily="18" charset="0"/>
                          <a:cs typeface="Times New Roman" panose="02020603050405020304" pitchFamily="18" charset="0"/>
                        </a:rPr>
                        <a:t>INH B</a:t>
                      </a:r>
                      <a:endParaRPr lang="zh-CN" sz="2000" b="1" i="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0.802</a:t>
                      </a:r>
                      <a:r>
                        <a:rPr lang="en-US" sz="2000" kern="0" baseline="30000" dirty="0">
                          <a:solidFill>
                            <a:srgbClr val="000000"/>
                          </a:solidFill>
                          <a:effectLst/>
                          <a:latin typeface="Times New Roman" panose="02020603050405020304" pitchFamily="18" charset="0"/>
                          <a:cs typeface="Times New Roman" panose="02020603050405020304" pitchFamily="18" charset="0"/>
                        </a:rPr>
                        <a:t>**</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-0.105</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100" dirty="0">
                          <a:solidFill>
                            <a:srgbClr val="000000"/>
                          </a:solidFill>
                          <a:effectLst/>
                          <a:latin typeface="Times New Roman" panose="02020603050405020304" pitchFamily="18" charset="0"/>
                          <a:cs typeface="Times New Roman" panose="02020603050405020304" pitchFamily="18" charset="0"/>
                        </a:rPr>
                        <a:t>-0.9611</a:t>
                      </a:r>
                      <a:r>
                        <a:rPr lang="en-US" sz="2000" kern="0" baseline="30000" dirty="0">
                          <a:solidFill>
                            <a:srgbClr val="000000"/>
                          </a:solidFill>
                          <a:effectLst/>
                          <a:latin typeface="Times New Roman" panose="02020603050405020304" pitchFamily="18" charset="0"/>
                          <a:cs typeface="Times New Roman" panose="02020603050405020304" pitchFamily="18" charset="0"/>
                        </a:rPr>
                        <a:t>**</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-0.668</a:t>
                      </a:r>
                      <a:r>
                        <a:rPr lang="en-US" sz="2000" kern="0" baseline="30000" dirty="0">
                          <a:solidFill>
                            <a:srgbClr val="000000"/>
                          </a:solidFill>
                          <a:effectLst/>
                          <a:latin typeface="Times New Roman" panose="02020603050405020304" pitchFamily="18" charset="0"/>
                          <a:cs typeface="Times New Roman" panose="02020603050405020304" pitchFamily="18" charset="0"/>
                        </a:rPr>
                        <a:t>**</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100" dirty="0">
                          <a:solidFill>
                            <a:srgbClr val="000000"/>
                          </a:solidFill>
                          <a:effectLst/>
                          <a:latin typeface="Times New Roman" panose="02020603050405020304" pitchFamily="18" charset="0"/>
                          <a:cs typeface="Times New Roman" panose="02020603050405020304" pitchFamily="18" charset="0"/>
                        </a:rPr>
                        <a:t>-0.027</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solidFill>
                      <a:srgbClr val="FFFFFF">
                        <a:tint val="20000"/>
                      </a:srgbClr>
                    </a:solidFill>
                  </a:tcPr>
                </a:tc>
                <a:extLst>
                  <a:ext uri="{0D108BD9-81ED-4DB2-BD59-A6C34878D82A}">
                    <a16:rowId xmlns:a16="http://schemas.microsoft.com/office/drawing/2014/main" val="2898792646"/>
                  </a:ext>
                </a:extLst>
              </a:tr>
              <a:tr h="368307">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zh-CN" sz="2000" b="1" i="0" kern="0" dirty="0">
                          <a:solidFill>
                            <a:srgbClr val="000000"/>
                          </a:solidFill>
                          <a:effectLst/>
                          <a:latin typeface="Times New Roman" panose="02020603050405020304" pitchFamily="18" charset="0"/>
                          <a:cs typeface="Times New Roman" panose="02020603050405020304" pitchFamily="18" charset="0"/>
                        </a:rPr>
                        <a:t>精浆</a:t>
                      </a:r>
                      <a:r>
                        <a:rPr lang="en-US" sz="2000" b="1" i="0" kern="0" dirty="0">
                          <a:solidFill>
                            <a:srgbClr val="000000"/>
                          </a:solidFill>
                          <a:effectLst/>
                          <a:latin typeface="Times New Roman" panose="02020603050405020304" pitchFamily="18" charset="0"/>
                          <a:cs typeface="Times New Roman" panose="02020603050405020304" pitchFamily="18" charset="0"/>
                        </a:rPr>
                        <a:t>INH </a:t>
                      </a:r>
                      <a:r>
                        <a:rPr lang="en-US" altLang="zh-CN" sz="2000" b="1" i="0" kern="0" dirty="0">
                          <a:solidFill>
                            <a:srgbClr val="000000"/>
                          </a:solidFill>
                          <a:effectLst/>
                          <a:latin typeface="Times New Roman" panose="02020603050405020304" pitchFamily="18" charset="0"/>
                          <a:cs typeface="Times New Roman" panose="02020603050405020304" pitchFamily="18" charset="0"/>
                        </a:rPr>
                        <a:t>B</a:t>
                      </a:r>
                      <a:endParaRPr lang="zh-CN" sz="2000" b="1" i="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-0.114</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-0.105</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100">
                          <a:solidFill>
                            <a:srgbClr val="000000"/>
                          </a:solidFill>
                          <a:effectLst/>
                          <a:latin typeface="Times New Roman" panose="02020603050405020304" pitchFamily="18" charset="0"/>
                          <a:cs typeface="Times New Roman" panose="02020603050405020304" pitchFamily="18" charset="0"/>
                        </a:rPr>
                        <a:t>-</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a:solidFill>
                            <a:srgbClr val="000000"/>
                          </a:solidFill>
                          <a:effectLst/>
                          <a:latin typeface="Times New Roman" panose="02020603050405020304" pitchFamily="18" charset="0"/>
                          <a:cs typeface="Times New Roman" panose="02020603050405020304" pitchFamily="18" charset="0"/>
                        </a:rPr>
                        <a:t>-0.164</a:t>
                      </a:r>
                      <a:r>
                        <a:rPr lang="en-US" sz="2000" kern="0" baseline="30000">
                          <a:solidFill>
                            <a:srgbClr val="000000"/>
                          </a:solidFill>
                          <a:effectLst/>
                          <a:latin typeface="Times New Roman" panose="02020603050405020304" pitchFamily="18" charset="0"/>
                          <a:cs typeface="Times New Roman" panose="02020603050405020304" pitchFamily="18" charset="0"/>
                        </a:rPr>
                        <a:t>*</a:t>
                      </a:r>
                      <a:endParaRPr lang="zh-CN" sz="2000" kern="10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-0.206</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tc>
                  <a:txBody>
                    <a:bodyPr/>
                    <a:lstStyle>
                      <a:lvl1pPr marL="0" algn="l" defTabSz="914476" rtl="0" eaLnBrk="1" latinLnBrk="0" hangingPunct="1">
                        <a:defRPr sz="1800" kern="1200">
                          <a:solidFill>
                            <a:schemeClr val="dk1"/>
                          </a:solidFill>
                          <a:latin typeface="Arial"/>
                        </a:defRPr>
                      </a:lvl1pPr>
                      <a:lvl2pPr marL="457239" algn="l" defTabSz="914476" rtl="0" eaLnBrk="1" latinLnBrk="0" hangingPunct="1">
                        <a:defRPr sz="1800" kern="1200">
                          <a:solidFill>
                            <a:schemeClr val="dk1"/>
                          </a:solidFill>
                          <a:latin typeface="Arial"/>
                        </a:defRPr>
                      </a:lvl2pPr>
                      <a:lvl3pPr marL="914476" algn="l" defTabSz="914476" rtl="0" eaLnBrk="1" latinLnBrk="0" hangingPunct="1">
                        <a:defRPr sz="1800" kern="1200">
                          <a:solidFill>
                            <a:schemeClr val="dk1"/>
                          </a:solidFill>
                          <a:latin typeface="Arial"/>
                        </a:defRPr>
                      </a:lvl3pPr>
                      <a:lvl4pPr marL="1371714" algn="l" defTabSz="914476" rtl="0" eaLnBrk="1" latinLnBrk="0" hangingPunct="1">
                        <a:defRPr sz="1800" kern="1200">
                          <a:solidFill>
                            <a:schemeClr val="dk1"/>
                          </a:solidFill>
                          <a:latin typeface="Arial"/>
                        </a:defRPr>
                      </a:lvl4pPr>
                      <a:lvl5pPr marL="1828953" algn="l" defTabSz="914476" rtl="0" eaLnBrk="1" latinLnBrk="0" hangingPunct="1">
                        <a:defRPr sz="1800" kern="1200">
                          <a:solidFill>
                            <a:schemeClr val="dk1"/>
                          </a:solidFill>
                          <a:latin typeface="Arial"/>
                        </a:defRPr>
                      </a:lvl5pPr>
                      <a:lvl6pPr marL="2286191" algn="l" defTabSz="914476" rtl="0" eaLnBrk="1" latinLnBrk="0" hangingPunct="1">
                        <a:defRPr sz="1800" kern="1200">
                          <a:solidFill>
                            <a:schemeClr val="dk1"/>
                          </a:solidFill>
                          <a:latin typeface="Arial"/>
                        </a:defRPr>
                      </a:lvl6pPr>
                      <a:lvl7pPr marL="2743429" algn="l" defTabSz="914476" rtl="0" eaLnBrk="1" latinLnBrk="0" hangingPunct="1">
                        <a:defRPr sz="1800" kern="1200">
                          <a:solidFill>
                            <a:schemeClr val="dk1"/>
                          </a:solidFill>
                          <a:latin typeface="Arial"/>
                        </a:defRPr>
                      </a:lvl7pPr>
                      <a:lvl8pPr marL="3200667" algn="l" defTabSz="914476" rtl="0" eaLnBrk="1" latinLnBrk="0" hangingPunct="1">
                        <a:defRPr sz="1800" kern="1200">
                          <a:solidFill>
                            <a:schemeClr val="dk1"/>
                          </a:solidFill>
                          <a:latin typeface="Arial"/>
                        </a:defRPr>
                      </a:lvl8pPr>
                      <a:lvl9pPr marL="3657906" algn="l" defTabSz="914476" rtl="0" eaLnBrk="1" latinLnBrk="0" hangingPunct="1">
                        <a:defRPr sz="1800" kern="1200">
                          <a:solidFill>
                            <a:schemeClr val="dk1"/>
                          </a:solidFill>
                          <a:latin typeface="Arial"/>
                        </a:defRPr>
                      </a:lvl9pPr>
                    </a:lstStyle>
                    <a:p>
                      <a:pPr algn="ctr">
                        <a:spcAft>
                          <a:spcPts val="0"/>
                        </a:spcAft>
                      </a:pPr>
                      <a:r>
                        <a:rPr lang="en-US" sz="2000" kern="0" dirty="0">
                          <a:solidFill>
                            <a:srgbClr val="000000"/>
                          </a:solidFill>
                          <a:effectLst/>
                          <a:latin typeface="Times New Roman" panose="02020603050405020304" pitchFamily="18" charset="0"/>
                          <a:cs typeface="Times New Roman" panose="02020603050405020304" pitchFamily="18" charset="0"/>
                        </a:rPr>
                        <a:t>-0.242</a:t>
                      </a:r>
                      <a:endParaRPr lang="zh-CN" sz="2000" kern="100" dirty="0">
                        <a:solidFill>
                          <a:srgbClr val="000000"/>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FFFFF">
                        <a:tint val="20000"/>
                      </a:srgbClr>
                    </a:solidFill>
                  </a:tcPr>
                </a:tc>
                <a:extLst>
                  <a:ext uri="{0D108BD9-81ED-4DB2-BD59-A6C34878D82A}">
                    <a16:rowId xmlns:a16="http://schemas.microsoft.com/office/drawing/2014/main" val="726248384"/>
                  </a:ext>
                </a:extLst>
              </a:tr>
            </a:tbl>
          </a:graphicData>
        </a:graphic>
      </p:graphicFrame>
      <p:sp>
        <p:nvSpPr>
          <p:cNvPr id="30" name="矩形 29">
            <a:extLst>
              <a:ext uri="{FF2B5EF4-FFF2-40B4-BE49-F238E27FC236}">
                <a16:creationId xmlns:a16="http://schemas.microsoft.com/office/drawing/2014/main" id="{01CA3500-21E5-4F37-9C94-0ECA4C0A1A0E}"/>
              </a:ext>
            </a:extLst>
          </p:cNvPr>
          <p:cNvSpPr/>
          <p:nvPr/>
        </p:nvSpPr>
        <p:spPr>
          <a:xfrm>
            <a:off x="1316807" y="5644869"/>
            <a:ext cx="9540552" cy="386661"/>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31" name="椭圆 30">
            <a:extLst>
              <a:ext uri="{FF2B5EF4-FFF2-40B4-BE49-F238E27FC236}">
                <a16:creationId xmlns:a16="http://schemas.microsoft.com/office/drawing/2014/main" id="{A5F5982F-7CD4-4739-A887-7900C2C6C6D1}"/>
              </a:ext>
            </a:extLst>
          </p:cNvPr>
          <p:cNvSpPr/>
          <p:nvPr/>
        </p:nvSpPr>
        <p:spPr>
          <a:xfrm>
            <a:off x="7782680" y="6067767"/>
            <a:ext cx="1527015" cy="320633"/>
          </a:xfrm>
          <a:prstGeom prst="ellipse">
            <a:avLst/>
          </a:prstGeom>
          <a:noFill/>
          <a:ln w="25400" cap="flat" cmpd="sng" algn="ctr">
            <a:solidFill>
              <a:srgbClr val="FF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Tree>
    <p:extLst>
      <p:ext uri="{BB962C8B-B14F-4D97-AF65-F5344CB8AC3E}">
        <p14:creationId xmlns:p14="http://schemas.microsoft.com/office/powerpoint/2010/main" val="50933955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5" grpId="0" animBg="1"/>
      <p:bldP spid="30" grpId="0" animBg="1"/>
      <p:bldP spid="31"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任意多边形 18">
            <a:extLst>
              <a:ext uri="{FF2B5EF4-FFF2-40B4-BE49-F238E27FC236}">
                <a16:creationId xmlns:a16="http://schemas.microsoft.com/office/drawing/2014/main" id="{5905C1EF-5F98-4718-8053-34DB3A719E2E}"/>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6" name="任意多边形 23">
            <a:extLst>
              <a:ext uri="{FF2B5EF4-FFF2-40B4-BE49-F238E27FC236}">
                <a16:creationId xmlns:a16="http://schemas.microsoft.com/office/drawing/2014/main" id="{7DD48BE4-7AD8-4F2B-82FB-467ED1D71746}"/>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Content Placeholder 2">
            <a:extLst>
              <a:ext uri="{FF2B5EF4-FFF2-40B4-BE49-F238E27FC236}">
                <a16:creationId xmlns:a16="http://schemas.microsoft.com/office/drawing/2014/main" id="{0EA99E10-2693-4634-B0A5-96630F96D955}"/>
              </a:ext>
            </a:extLst>
          </p:cNvPr>
          <p:cNvSpPr txBox="1">
            <a:spLocks/>
          </p:cNvSpPr>
          <p:nvPr/>
        </p:nvSpPr>
        <p:spPr>
          <a:xfrm>
            <a:off x="823399" y="365784"/>
            <a:ext cx="1035850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不同指标预测</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NOA</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患者睾丸手术取精结局</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54" name="表格 53">
            <a:extLst>
              <a:ext uri="{FF2B5EF4-FFF2-40B4-BE49-F238E27FC236}">
                <a16:creationId xmlns:a16="http://schemas.microsoft.com/office/drawing/2014/main" id="{1FA0D4BB-BF42-452A-946C-32313E69D250}"/>
              </a:ext>
            </a:extLst>
          </p:cNvPr>
          <p:cNvGraphicFramePr>
            <a:graphicFrameLocks noGrp="1"/>
          </p:cNvGraphicFramePr>
          <p:nvPr>
            <p:extLst>
              <p:ext uri="{D42A27DB-BD31-4B8C-83A1-F6EECF244321}">
                <p14:modId xmlns:p14="http://schemas.microsoft.com/office/powerpoint/2010/main" val="3804762004"/>
              </p:ext>
            </p:extLst>
          </p:nvPr>
        </p:nvGraphicFramePr>
        <p:xfrm>
          <a:off x="1100783" y="2270633"/>
          <a:ext cx="11089233" cy="1833875"/>
        </p:xfrm>
        <a:graphic>
          <a:graphicData uri="http://schemas.openxmlformats.org/drawingml/2006/table">
            <a:tbl>
              <a:tblPr/>
              <a:tblGrid>
                <a:gridCol w="827159">
                  <a:extLst>
                    <a:ext uri="{9D8B030D-6E8A-4147-A177-3AD203B41FA5}">
                      <a16:colId xmlns:a16="http://schemas.microsoft.com/office/drawing/2014/main" val="20000"/>
                    </a:ext>
                  </a:extLst>
                </a:gridCol>
                <a:gridCol w="536333">
                  <a:extLst>
                    <a:ext uri="{9D8B030D-6E8A-4147-A177-3AD203B41FA5}">
                      <a16:colId xmlns:a16="http://schemas.microsoft.com/office/drawing/2014/main" val="20001"/>
                    </a:ext>
                  </a:extLst>
                </a:gridCol>
                <a:gridCol w="1620957">
                  <a:extLst>
                    <a:ext uri="{9D8B030D-6E8A-4147-A177-3AD203B41FA5}">
                      <a16:colId xmlns:a16="http://schemas.microsoft.com/office/drawing/2014/main" val="20002"/>
                    </a:ext>
                  </a:extLst>
                </a:gridCol>
                <a:gridCol w="1954358">
                  <a:extLst>
                    <a:ext uri="{9D8B030D-6E8A-4147-A177-3AD203B41FA5}">
                      <a16:colId xmlns:a16="http://schemas.microsoft.com/office/drawing/2014/main" val="20003"/>
                    </a:ext>
                  </a:extLst>
                </a:gridCol>
                <a:gridCol w="1457701">
                  <a:extLst>
                    <a:ext uri="{9D8B030D-6E8A-4147-A177-3AD203B41FA5}">
                      <a16:colId xmlns:a16="http://schemas.microsoft.com/office/drawing/2014/main" val="20004"/>
                    </a:ext>
                  </a:extLst>
                </a:gridCol>
                <a:gridCol w="1689247">
                  <a:extLst>
                    <a:ext uri="{9D8B030D-6E8A-4147-A177-3AD203B41FA5}">
                      <a16:colId xmlns:a16="http://schemas.microsoft.com/office/drawing/2014/main" val="20005"/>
                    </a:ext>
                  </a:extLst>
                </a:gridCol>
                <a:gridCol w="1589498">
                  <a:extLst>
                    <a:ext uri="{9D8B030D-6E8A-4147-A177-3AD203B41FA5}">
                      <a16:colId xmlns:a16="http://schemas.microsoft.com/office/drawing/2014/main" val="20006"/>
                    </a:ext>
                  </a:extLst>
                </a:gridCol>
                <a:gridCol w="1413980">
                  <a:extLst>
                    <a:ext uri="{9D8B030D-6E8A-4147-A177-3AD203B41FA5}">
                      <a16:colId xmlns:a16="http://schemas.microsoft.com/office/drawing/2014/main" val="20007"/>
                    </a:ext>
                  </a:extLst>
                </a:gridCol>
              </a:tblGrid>
              <a:tr h="943591">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取精结局</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例数</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睾丸总体积</a:t>
                      </a:r>
                      <a:r>
                        <a:rPr lang="en-US" sz="1600" b="1" kern="0" dirty="0">
                          <a:solidFill>
                            <a:schemeClr val="bg2">
                              <a:lumMod val="10000"/>
                            </a:schemeClr>
                          </a:solidFill>
                          <a:latin typeface="Times New Roman"/>
                          <a:ea typeface="宋体"/>
                          <a:cs typeface="Times New Roman"/>
                        </a:rPr>
                        <a:t>/</a:t>
                      </a:r>
                      <a:r>
                        <a:rPr lang="en-US" sz="1600" b="1" kern="0" dirty="0" err="1">
                          <a:solidFill>
                            <a:schemeClr val="bg2">
                              <a:lumMod val="10000"/>
                            </a:schemeClr>
                          </a:solidFill>
                          <a:latin typeface="Times New Roman"/>
                          <a:ea typeface="宋体"/>
                          <a:cs typeface="Times New Roman"/>
                        </a:rPr>
                        <a:t>mL</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血清</a:t>
                      </a:r>
                      <a:r>
                        <a:rPr lang="en-US" sz="1600" b="1" kern="0" dirty="0">
                          <a:solidFill>
                            <a:schemeClr val="bg2">
                              <a:lumMod val="10000"/>
                            </a:schemeClr>
                          </a:solidFill>
                          <a:latin typeface="Times New Roman"/>
                          <a:ea typeface="宋体"/>
                          <a:cs typeface="Times New Roman"/>
                        </a:rPr>
                        <a:t>INH B/(</a:t>
                      </a:r>
                      <a:r>
                        <a:rPr lang="en-US" sz="1600" b="1" kern="100" dirty="0">
                          <a:solidFill>
                            <a:schemeClr val="bg2">
                              <a:lumMod val="10000"/>
                            </a:schemeClr>
                          </a:solidFill>
                          <a:latin typeface="Times New Roman"/>
                          <a:ea typeface="宋体"/>
                          <a:cs typeface="Times New Roman"/>
                        </a:rPr>
                        <a:t>pg/mL</a:t>
                      </a:r>
                      <a:r>
                        <a:rPr lang="en-US" sz="1600" b="1" kern="0" dirty="0">
                          <a:solidFill>
                            <a:schemeClr val="bg2">
                              <a:lumMod val="10000"/>
                            </a:schemeClr>
                          </a:solidFill>
                          <a:latin typeface="Times New Roman"/>
                          <a:ea typeface="宋体"/>
                          <a:cs typeface="Times New Roman"/>
                        </a:rPr>
                        <a:t>)</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精浆</a:t>
                      </a:r>
                      <a:r>
                        <a:rPr lang="en-US" sz="1600" b="1" kern="0" dirty="0">
                          <a:solidFill>
                            <a:schemeClr val="bg2">
                              <a:lumMod val="10000"/>
                            </a:schemeClr>
                          </a:solidFill>
                          <a:latin typeface="Times New Roman"/>
                          <a:ea typeface="宋体"/>
                          <a:cs typeface="Times New Roman"/>
                        </a:rPr>
                        <a:t>INH B/(</a:t>
                      </a:r>
                      <a:r>
                        <a:rPr lang="en-US" sz="1600" b="1" kern="100" dirty="0" err="1">
                          <a:solidFill>
                            <a:schemeClr val="bg2">
                              <a:lumMod val="10000"/>
                            </a:schemeClr>
                          </a:solidFill>
                          <a:latin typeface="Times New Roman"/>
                          <a:ea typeface="宋体"/>
                          <a:cs typeface="Times New Roman"/>
                        </a:rPr>
                        <a:t>pg</a:t>
                      </a:r>
                      <a:r>
                        <a:rPr lang="en-US" sz="1600" b="1" kern="100" dirty="0">
                          <a:solidFill>
                            <a:schemeClr val="bg2">
                              <a:lumMod val="10000"/>
                            </a:schemeClr>
                          </a:solidFill>
                          <a:latin typeface="Times New Roman"/>
                          <a:ea typeface="宋体"/>
                          <a:cs typeface="Times New Roman"/>
                        </a:rPr>
                        <a:t>/mL</a:t>
                      </a:r>
                      <a:r>
                        <a:rPr lang="en-US" sz="1600" b="1" kern="0" dirty="0">
                          <a:solidFill>
                            <a:schemeClr val="bg2">
                              <a:lumMod val="10000"/>
                            </a:schemeClr>
                          </a:solidFill>
                          <a:latin typeface="Times New Roman"/>
                          <a:ea typeface="宋体"/>
                          <a:cs typeface="Times New Roman"/>
                        </a:rPr>
                        <a:t>)</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血清</a:t>
                      </a:r>
                      <a:r>
                        <a:rPr lang="en-US" sz="1600" b="1" kern="0" dirty="0">
                          <a:solidFill>
                            <a:schemeClr val="bg2">
                              <a:lumMod val="10000"/>
                            </a:schemeClr>
                          </a:solidFill>
                          <a:latin typeface="Times New Roman"/>
                          <a:ea typeface="宋体"/>
                          <a:cs typeface="Times New Roman"/>
                        </a:rPr>
                        <a:t>FSH</a:t>
                      </a:r>
                      <a:endParaRPr lang="zh-CN" sz="1600" b="1" kern="100" dirty="0">
                        <a:solidFill>
                          <a:schemeClr val="bg2">
                            <a:lumMod val="10000"/>
                          </a:schemeClr>
                        </a:solidFill>
                        <a:latin typeface="Calibri"/>
                        <a:ea typeface="宋体"/>
                        <a:cs typeface="Times New Roman"/>
                      </a:endParaRPr>
                    </a:p>
                    <a:p>
                      <a:pPr algn="ctr">
                        <a:lnSpc>
                          <a:spcPct val="150000"/>
                        </a:lnSpc>
                        <a:spcAft>
                          <a:spcPts val="0"/>
                        </a:spcAft>
                      </a:pPr>
                      <a:r>
                        <a:rPr lang="en-US" sz="1600" b="1" kern="0" dirty="0">
                          <a:solidFill>
                            <a:schemeClr val="bg2">
                              <a:lumMod val="10000"/>
                            </a:schemeClr>
                          </a:solidFill>
                          <a:latin typeface="Times New Roman"/>
                          <a:ea typeface="宋体"/>
                          <a:cs typeface="Times New Roman"/>
                        </a:rPr>
                        <a:t>(</a:t>
                      </a:r>
                      <a:r>
                        <a:rPr lang="en-US" sz="1600" b="1" kern="0" dirty="0" err="1">
                          <a:solidFill>
                            <a:schemeClr val="bg2">
                              <a:lumMod val="10000"/>
                            </a:schemeClr>
                          </a:solidFill>
                          <a:latin typeface="Times New Roman"/>
                          <a:ea typeface="宋体"/>
                          <a:cs typeface="Times New Roman"/>
                        </a:rPr>
                        <a:t>mIU</a:t>
                      </a:r>
                      <a:r>
                        <a:rPr lang="en-US" sz="1600" b="1" kern="0" dirty="0">
                          <a:solidFill>
                            <a:schemeClr val="bg2">
                              <a:lumMod val="10000"/>
                            </a:schemeClr>
                          </a:solidFill>
                          <a:latin typeface="Times New Roman"/>
                          <a:ea typeface="宋体"/>
                          <a:cs typeface="Times New Roman"/>
                        </a:rPr>
                        <a:t>/mL)</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血清</a:t>
                      </a:r>
                      <a:r>
                        <a:rPr lang="en-US" sz="1600" b="1" kern="0" dirty="0">
                          <a:solidFill>
                            <a:schemeClr val="bg2">
                              <a:lumMod val="10000"/>
                            </a:schemeClr>
                          </a:solidFill>
                          <a:latin typeface="Times New Roman"/>
                          <a:ea typeface="宋体"/>
                          <a:cs typeface="Times New Roman"/>
                        </a:rPr>
                        <a:t>LH</a:t>
                      </a:r>
                      <a:endParaRPr lang="zh-CN" sz="1600" b="1" kern="100" dirty="0">
                        <a:solidFill>
                          <a:schemeClr val="bg2">
                            <a:lumMod val="10000"/>
                          </a:schemeClr>
                        </a:solidFill>
                        <a:latin typeface="Calibri"/>
                        <a:ea typeface="宋体"/>
                        <a:cs typeface="Times New Roman"/>
                      </a:endParaRPr>
                    </a:p>
                    <a:p>
                      <a:pPr algn="ctr">
                        <a:lnSpc>
                          <a:spcPct val="150000"/>
                        </a:lnSpc>
                        <a:spcAft>
                          <a:spcPts val="0"/>
                        </a:spcAft>
                      </a:pPr>
                      <a:r>
                        <a:rPr lang="en-US" sz="1600" b="1" kern="0" dirty="0">
                          <a:solidFill>
                            <a:schemeClr val="bg2">
                              <a:lumMod val="10000"/>
                            </a:schemeClr>
                          </a:solidFill>
                          <a:latin typeface="Times New Roman"/>
                          <a:ea typeface="宋体"/>
                          <a:cs typeface="Times New Roman"/>
                        </a:rPr>
                        <a:t>(</a:t>
                      </a:r>
                      <a:r>
                        <a:rPr lang="en-US" sz="1600" b="1" kern="0" dirty="0" err="1">
                          <a:solidFill>
                            <a:schemeClr val="bg2">
                              <a:lumMod val="10000"/>
                            </a:schemeClr>
                          </a:solidFill>
                          <a:latin typeface="Times New Roman"/>
                          <a:ea typeface="宋体"/>
                          <a:cs typeface="Times New Roman"/>
                        </a:rPr>
                        <a:t>mIU</a:t>
                      </a:r>
                      <a:r>
                        <a:rPr lang="en-US" sz="1600" b="1" kern="0" dirty="0">
                          <a:solidFill>
                            <a:schemeClr val="bg2">
                              <a:lumMod val="10000"/>
                            </a:schemeClr>
                          </a:solidFill>
                          <a:latin typeface="Times New Roman"/>
                          <a:ea typeface="宋体"/>
                          <a:cs typeface="Times New Roman"/>
                        </a:rPr>
                        <a:t>/mL)</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dirty="0">
                          <a:solidFill>
                            <a:schemeClr val="bg2">
                              <a:lumMod val="10000"/>
                            </a:schemeClr>
                          </a:solidFill>
                          <a:latin typeface="Times New Roman"/>
                          <a:ea typeface="宋体"/>
                          <a:cs typeface="Times New Roman"/>
                        </a:rPr>
                        <a:t>血清</a:t>
                      </a:r>
                      <a:r>
                        <a:rPr lang="en-US" sz="1600" b="1" kern="0" dirty="0">
                          <a:solidFill>
                            <a:schemeClr val="bg2">
                              <a:lumMod val="10000"/>
                            </a:schemeClr>
                          </a:solidFill>
                          <a:latin typeface="Times New Roman"/>
                          <a:ea typeface="宋体"/>
                          <a:cs typeface="Times New Roman"/>
                        </a:rPr>
                        <a:t>T</a:t>
                      </a:r>
                      <a:endParaRPr lang="zh-CN" sz="1600" b="1" kern="100" dirty="0">
                        <a:solidFill>
                          <a:schemeClr val="bg2">
                            <a:lumMod val="10000"/>
                          </a:schemeClr>
                        </a:solidFill>
                        <a:latin typeface="Calibri"/>
                        <a:ea typeface="宋体"/>
                        <a:cs typeface="Times New Roman"/>
                      </a:endParaRPr>
                    </a:p>
                    <a:p>
                      <a:pPr algn="ctr">
                        <a:lnSpc>
                          <a:spcPct val="150000"/>
                        </a:lnSpc>
                        <a:spcAft>
                          <a:spcPts val="0"/>
                        </a:spcAft>
                      </a:pPr>
                      <a:r>
                        <a:rPr lang="en-US" sz="1600" b="1" kern="0" dirty="0">
                          <a:solidFill>
                            <a:schemeClr val="bg2">
                              <a:lumMod val="10000"/>
                            </a:schemeClr>
                          </a:solidFill>
                          <a:latin typeface="Times New Roman"/>
                          <a:ea typeface="宋体"/>
                          <a:cs typeface="Times New Roman"/>
                        </a:rPr>
                        <a:t>(nmol/L)</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3E68D0">
                        <a:lumMod val="20000"/>
                        <a:lumOff val="80000"/>
                      </a:srgbClr>
                    </a:solidFill>
                  </a:tcPr>
                </a:tc>
                <a:extLst>
                  <a:ext uri="{0D108BD9-81ED-4DB2-BD59-A6C34878D82A}">
                    <a16:rowId xmlns:a16="http://schemas.microsoft.com/office/drawing/2014/main" val="10000"/>
                  </a:ext>
                </a:extLst>
              </a:tr>
              <a:tr h="445142">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a:solidFill>
                            <a:schemeClr val="bg2">
                              <a:lumMod val="10000"/>
                            </a:schemeClr>
                          </a:solidFill>
                          <a:latin typeface="Times New Roman"/>
                          <a:ea typeface="宋体"/>
                          <a:cs typeface="Times New Roman"/>
                        </a:rPr>
                        <a:t>成功</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13</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30.0(13.00)</a:t>
                      </a:r>
                      <a:r>
                        <a:rPr lang="en-US" sz="1600" b="1" kern="0" baseline="30000">
                          <a:solidFill>
                            <a:schemeClr val="bg2">
                              <a:lumMod val="10000"/>
                            </a:schemeClr>
                          </a:solidFill>
                          <a:latin typeface="Times New Roman"/>
                          <a:ea typeface="宋体"/>
                          <a:cs typeface="Times New Roman"/>
                        </a:rPr>
                        <a:t>**</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101.45(113.09)</a:t>
                      </a:r>
                      <a:r>
                        <a:rPr lang="en-US" sz="1600" b="1" kern="0" baseline="30000" dirty="0">
                          <a:solidFill>
                            <a:schemeClr val="bg2">
                              <a:lumMod val="10000"/>
                            </a:schemeClr>
                          </a:solidFill>
                          <a:latin typeface="Times New Roman"/>
                          <a:ea typeface="宋体"/>
                          <a:cs typeface="Times New Roman"/>
                        </a:rPr>
                        <a:t>**</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0.00(0.00)</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4.69(7.09)</a:t>
                      </a:r>
                      <a:r>
                        <a:rPr lang="en-US" sz="1600" b="1" kern="0" baseline="30000" dirty="0">
                          <a:solidFill>
                            <a:schemeClr val="bg2">
                              <a:lumMod val="10000"/>
                            </a:schemeClr>
                          </a:solidFill>
                          <a:latin typeface="Times New Roman"/>
                          <a:ea typeface="宋体"/>
                          <a:cs typeface="Times New Roman"/>
                        </a:rPr>
                        <a:t>**</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3.16(1.35)</a:t>
                      </a:r>
                      <a:r>
                        <a:rPr lang="en-US" sz="1600" b="1" kern="0" baseline="30000" dirty="0">
                          <a:solidFill>
                            <a:schemeClr val="bg2">
                              <a:lumMod val="10000"/>
                            </a:schemeClr>
                          </a:solidFill>
                          <a:latin typeface="Times New Roman"/>
                          <a:ea typeface="宋体"/>
                          <a:cs typeface="Times New Roman"/>
                        </a:rPr>
                        <a:t>**</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3.86(1.86)</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w="1270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445142">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zh-CN" sz="1600" b="1" kern="0">
                          <a:solidFill>
                            <a:schemeClr val="bg2">
                              <a:lumMod val="10000"/>
                            </a:schemeClr>
                          </a:solidFill>
                          <a:latin typeface="Times New Roman"/>
                          <a:ea typeface="宋体"/>
                          <a:cs typeface="Times New Roman"/>
                        </a:rPr>
                        <a:t>失败</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4</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12.00(3.75)</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a:solidFill>
                            <a:schemeClr val="bg2">
                              <a:lumMod val="10000"/>
                            </a:schemeClr>
                          </a:solidFill>
                          <a:latin typeface="Times New Roman"/>
                          <a:ea typeface="宋体"/>
                          <a:cs typeface="Times New Roman"/>
                        </a:rPr>
                        <a:t>0.00(8.38)</a:t>
                      </a:r>
                      <a:endParaRPr lang="zh-CN" sz="1600" b="1" kern="10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1.60(4.99)</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31.01(33.92)</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9.80(7.69)</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76" rtl="0" eaLnBrk="1" latinLnBrk="0" hangingPunct="1">
                        <a:defRPr sz="1800" kern="1200">
                          <a:solidFill>
                            <a:schemeClr val="tx1"/>
                          </a:solidFill>
                          <a:latin typeface="Arial"/>
                        </a:defRPr>
                      </a:lvl1pPr>
                      <a:lvl2pPr marL="457239" algn="l" defTabSz="914476" rtl="0" eaLnBrk="1" latinLnBrk="0" hangingPunct="1">
                        <a:defRPr sz="1800" kern="1200">
                          <a:solidFill>
                            <a:schemeClr val="tx1"/>
                          </a:solidFill>
                          <a:latin typeface="Arial"/>
                        </a:defRPr>
                      </a:lvl2pPr>
                      <a:lvl3pPr marL="914476" algn="l" defTabSz="914476" rtl="0" eaLnBrk="1" latinLnBrk="0" hangingPunct="1">
                        <a:defRPr sz="1800" kern="1200">
                          <a:solidFill>
                            <a:schemeClr val="tx1"/>
                          </a:solidFill>
                          <a:latin typeface="Arial"/>
                        </a:defRPr>
                      </a:lvl3pPr>
                      <a:lvl4pPr marL="1371714" algn="l" defTabSz="914476" rtl="0" eaLnBrk="1" latinLnBrk="0" hangingPunct="1">
                        <a:defRPr sz="1800" kern="1200">
                          <a:solidFill>
                            <a:schemeClr val="tx1"/>
                          </a:solidFill>
                          <a:latin typeface="Arial"/>
                        </a:defRPr>
                      </a:lvl4pPr>
                      <a:lvl5pPr marL="1828953" algn="l" defTabSz="914476" rtl="0" eaLnBrk="1" latinLnBrk="0" hangingPunct="1">
                        <a:defRPr sz="1800" kern="1200">
                          <a:solidFill>
                            <a:schemeClr val="tx1"/>
                          </a:solidFill>
                          <a:latin typeface="Arial"/>
                        </a:defRPr>
                      </a:lvl5pPr>
                      <a:lvl6pPr marL="2286191" algn="l" defTabSz="914476" rtl="0" eaLnBrk="1" latinLnBrk="0" hangingPunct="1">
                        <a:defRPr sz="1800" kern="1200">
                          <a:solidFill>
                            <a:schemeClr val="tx1"/>
                          </a:solidFill>
                          <a:latin typeface="Arial"/>
                        </a:defRPr>
                      </a:lvl6pPr>
                      <a:lvl7pPr marL="2743429" algn="l" defTabSz="914476" rtl="0" eaLnBrk="1" latinLnBrk="0" hangingPunct="1">
                        <a:defRPr sz="1800" kern="1200">
                          <a:solidFill>
                            <a:schemeClr val="tx1"/>
                          </a:solidFill>
                          <a:latin typeface="Arial"/>
                        </a:defRPr>
                      </a:lvl7pPr>
                      <a:lvl8pPr marL="3200667" algn="l" defTabSz="914476" rtl="0" eaLnBrk="1" latinLnBrk="0" hangingPunct="1">
                        <a:defRPr sz="1800" kern="1200">
                          <a:solidFill>
                            <a:schemeClr val="tx1"/>
                          </a:solidFill>
                          <a:latin typeface="Arial"/>
                        </a:defRPr>
                      </a:lvl8pPr>
                      <a:lvl9pPr marL="3657906" algn="l" defTabSz="914476" rtl="0" eaLnBrk="1" latinLnBrk="0" hangingPunct="1">
                        <a:defRPr sz="1800" kern="1200">
                          <a:solidFill>
                            <a:schemeClr val="tx1"/>
                          </a:solidFill>
                          <a:latin typeface="Arial"/>
                        </a:defRPr>
                      </a:lvl9pPr>
                    </a:lstStyle>
                    <a:p>
                      <a:pPr algn="ctr">
                        <a:lnSpc>
                          <a:spcPct val="150000"/>
                        </a:lnSpc>
                        <a:spcAft>
                          <a:spcPts val="0"/>
                        </a:spcAft>
                      </a:pPr>
                      <a:r>
                        <a:rPr lang="en-US" sz="1600" b="1" kern="0" dirty="0">
                          <a:solidFill>
                            <a:schemeClr val="bg2">
                              <a:lumMod val="10000"/>
                            </a:schemeClr>
                          </a:solidFill>
                          <a:latin typeface="Times New Roman"/>
                          <a:ea typeface="宋体"/>
                          <a:cs typeface="Times New Roman"/>
                        </a:rPr>
                        <a:t>3.32(2.88)</a:t>
                      </a:r>
                      <a:endParaRPr lang="zh-CN" sz="1600" b="1" kern="100" dirty="0">
                        <a:solidFill>
                          <a:schemeClr val="bg2">
                            <a:lumMod val="10000"/>
                          </a:schemeClr>
                        </a:solidFill>
                        <a:latin typeface="Calibri"/>
                        <a:ea typeface="宋体"/>
                        <a:cs typeface="Times New Roman"/>
                      </a:endParaRPr>
                    </a:p>
                  </a:txBody>
                  <a:tcPr marL="68580" marR="68580" marT="0" marB="0" anchor="ctr">
                    <a:lnL>
                      <a:noFill/>
                    </a:lnL>
                    <a:lnR>
                      <a:noFill/>
                    </a:lnR>
                    <a:lnT>
                      <a:noFill/>
                    </a:lnT>
                    <a:lnB w="1270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bl>
          </a:graphicData>
        </a:graphic>
      </p:graphicFrame>
      <p:sp>
        <p:nvSpPr>
          <p:cNvPr id="55" name="矩形 54">
            <a:extLst>
              <a:ext uri="{FF2B5EF4-FFF2-40B4-BE49-F238E27FC236}">
                <a16:creationId xmlns:a16="http://schemas.microsoft.com/office/drawing/2014/main" id="{6B065724-DD13-4848-B8F7-8FE770D9E573}"/>
              </a:ext>
            </a:extLst>
          </p:cNvPr>
          <p:cNvSpPr/>
          <p:nvPr/>
        </p:nvSpPr>
        <p:spPr>
          <a:xfrm>
            <a:off x="2540943" y="2297721"/>
            <a:ext cx="3456384" cy="1806787"/>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6" name="矩形 55">
            <a:extLst>
              <a:ext uri="{FF2B5EF4-FFF2-40B4-BE49-F238E27FC236}">
                <a16:creationId xmlns:a16="http://schemas.microsoft.com/office/drawing/2014/main" id="{16CCCA2D-17B9-4F80-BAC7-77D075FFC085}"/>
              </a:ext>
            </a:extLst>
          </p:cNvPr>
          <p:cNvSpPr/>
          <p:nvPr/>
        </p:nvSpPr>
        <p:spPr>
          <a:xfrm>
            <a:off x="7797527" y="2304082"/>
            <a:ext cx="2880320" cy="1800426"/>
          </a:xfrm>
          <a:prstGeom prst="rect">
            <a:avLst/>
          </a:prstGeom>
          <a:noFill/>
          <a:ln w="25400" cap="flat" cmpd="sng" algn="ctr">
            <a:solidFill>
              <a:srgbClr val="C00000"/>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zh-CN" altLang="en-US" sz="1800" b="0" i="0" u="none" strike="noStrike" kern="0" cap="none" spc="0" normalizeH="0" baseline="0" noProof="0">
              <a:ln>
                <a:noFill/>
              </a:ln>
              <a:solidFill>
                <a:srgbClr val="FFFFFF"/>
              </a:solidFill>
              <a:effectLst/>
              <a:uLnTx/>
              <a:uFillTx/>
              <a:latin typeface="Arial"/>
              <a:ea typeface="+mn-ea"/>
              <a:cs typeface="+mn-cs"/>
            </a:endParaRPr>
          </a:p>
        </p:txBody>
      </p:sp>
      <p:sp>
        <p:nvSpPr>
          <p:cNvPr id="57" name="TextBox 11">
            <a:extLst>
              <a:ext uri="{FF2B5EF4-FFF2-40B4-BE49-F238E27FC236}">
                <a16:creationId xmlns:a16="http://schemas.microsoft.com/office/drawing/2014/main" id="{05316FF5-E982-4421-9F8D-97A97C5FF097}"/>
              </a:ext>
            </a:extLst>
          </p:cNvPr>
          <p:cNvSpPr txBox="1"/>
          <p:nvPr/>
        </p:nvSpPr>
        <p:spPr>
          <a:xfrm>
            <a:off x="4773190" y="4627600"/>
            <a:ext cx="3873176" cy="430887"/>
          </a:xfrm>
          <a:prstGeom prst="rect">
            <a:avLst/>
          </a:prstGeom>
          <a:solidFill>
            <a:srgbClr val="C6E0B4"/>
          </a:solidFill>
          <a:ln w="25400" cap="flat" cmpd="sng" algn="ctr">
            <a:solidFill>
              <a:srgbClr val="00B050"/>
            </a:solidFill>
            <a:prstDash val="solid"/>
          </a:ln>
          <a:effectLst/>
        </p:spPr>
        <p:txBody>
          <a:bodyPr wrap="non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200" b="1" i="0" u="none" strike="noStrike" kern="0" cap="none" spc="0" normalizeH="0" baseline="0" noProof="0" dirty="0">
                <a:ln>
                  <a:noFill/>
                </a:ln>
                <a:solidFill>
                  <a:srgbClr val="000000"/>
                </a:solidFill>
                <a:effectLst/>
                <a:uLnTx/>
                <a:uFillTx/>
                <a:latin typeface="楷体" panose="02010609060101010101" pitchFamily="49" charset="-122"/>
                <a:ea typeface="楷体" panose="02010609060101010101" pitchFamily="49" charset="-122"/>
                <a:cs typeface="+mn-cs"/>
              </a:rPr>
              <a:t>预测睾丸手术取精结局的指标</a:t>
            </a:r>
          </a:p>
        </p:txBody>
      </p:sp>
      <p:sp>
        <p:nvSpPr>
          <p:cNvPr id="58" name="Rectangle 1">
            <a:extLst>
              <a:ext uri="{FF2B5EF4-FFF2-40B4-BE49-F238E27FC236}">
                <a16:creationId xmlns:a16="http://schemas.microsoft.com/office/drawing/2014/main" id="{502EE5BA-9751-4BB9-B9C8-871396B8D3E2}"/>
              </a:ext>
            </a:extLst>
          </p:cNvPr>
          <p:cNvSpPr>
            <a:spLocks noChangeArrowheads="1"/>
          </p:cNvSpPr>
          <p:nvPr/>
        </p:nvSpPr>
        <p:spPr bwMode="auto">
          <a:xfrm>
            <a:off x="2219840" y="1736800"/>
            <a:ext cx="8945077" cy="369332"/>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fontAlgn="auto">
              <a:spcBef>
                <a:spcPts val="0"/>
              </a:spcBef>
              <a:spcAft>
                <a:spcPts val="0"/>
              </a:spcAft>
            </a:pPr>
            <a:r>
              <a:rPr lang="zh-CN" altLang="en-US" b="1" dirty="0">
                <a:solidFill>
                  <a:srgbClr val="2A4F86"/>
                </a:solidFill>
                <a:latin typeface="Times New Roman" panose="02020603050405020304" pitchFamily="18" charset="0"/>
                <a:cs typeface="Times New Roman" panose="02020603050405020304" pitchFamily="18" charset="0"/>
              </a:rPr>
              <a:t>表</a:t>
            </a:r>
            <a:r>
              <a:rPr lang="en-US" altLang="zh-CN" b="1" dirty="0">
                <a:solidFill>
                  <a:srgbClr val="2A4F86"/>
                </a:solidFill>
                <a:latin typeface="Times New Roman" panose="02020603050405020304" pitchFamily="18" charset="0"/>
                <a:cs typeface="Times New Roman" panose="02020603050405020304" pitchFamily="18" charset="0"/>
              </a:rPr>
              <a:t>6 </a:t>
            </a:r>
            <a:r>
              <a:rPr lang="zh-CN" altLang="zh-CN" b="1" dirty="0">
                <a:solidFill>
                  <a:srgbClr val="2A4F86"/>
                </a:solidFill>
                <a:latin typeface="Times New Roman" panose="02020603050405020304" pitchFamily="18" charset="0"/>
                <a:cs typeface="Times New Roman" panose="02020603050405020304" pitchFamily="18" charset="0"/>
              </a:rPr>
              <a:t>不同</a:t>
            </a:r>
            <a:r>
              <a:rPr lang="zh-CN" altLang="en-US" b="1" dirty="0">
                <a:solidFill>
                  <a:srgbClr val="2A4F86"/>
                </a:solidFill>
                <a:latin typeface="Times New Roman" panose="02020603050405020304" pitchFamily="18" charset="0"/>
                <a:cs typeface="Times New Roman" panose="02020603050405020304" pitchFamily="18" charset="0"/>
              </a:rPr>
              <a:t>手术</a:t>
            </a:r>
            <a:r>
              <a:rPr lang="zh-CN" altLang="zh-CN" b="1" dirty="0">
                <a:solidFill>
                  <a:srgbClr val="2A4F86"/>
                </a:solidFill>
                <a:latin typeface="Times New Roman" panose="02020603050405020304" pitchFamily="18" charset="0"/>
                <a:cs typeface="Times New Roman" panose="02020603050405020304" pitchFamily="18" charset="0"/>
              </a:rPr>
              <a:t>取精结局的</a:t>
            </a:r>
            <a:r>
              <a:rPr lang="en-US" altLang="zh-CN" b="1" dirty="0">
                <a:solidFill>
                  <a:srgbClr val="2A4F86"/>
                </a:solidFill>
                <a:latin typeface="Times New Roman" panose="02020603050405020304" pitchFamily="18" charset="0"/>
                <a:cs typeface="Times New Roman" panose="02020603050405020304" pitchFamily="18" charset="0"/>
              </a:rPr>
              <a:t>NOA</a:t>
            </a:r>
            <a:r>
              <a:rPr lang="zh-CN" altLang="zh-CN" b="1" dirty="0">
                <a:solidFill>
                  <a:srgbClr val="2A4F86"/>
                </a:solidFill>
                <a:latin typeface="Times New Roman" panose="02020603050405020304" pitchFamily="18" charset="0"/>
                <a:cs typeface="Times New Roman" panose="02020603050405020304" pitchFamily="18" charset="0"/>
              </a:rPr>
              <a:t>患者血清性激素、</a:t>
            </a:r>
            <a:r>
              <a:rPr lang="en-US" altLang="zh-CN" b="1" dirty="0">
                <a:solidFill>
                  <a:srgbClr val="2A4F86"/>
                </a:solidFill>
                <a:latin typeface="Times New Roman" panose="02020603050405020304" pitchFamily="18" charset="0"/>
                <a:cs typeface="Times New Roman" panose="02020603050405020304" pitchFamily="18" charset="0"/>
              </a:rPr>
              <a:t>INH-B</a:t>
            </a:r>
            <a:r>
              <a:rPr lang="zh-CN" altLang="zh-CN" b="1" dirty="0">
                <a:solidFill>
                  <a:srgbClr val="2A4F86"/>
                </a:solidFill>
                <a:latin typeface="Times New Roman" panose="02020603050405020304" pitchFamily="18" charset="0"/>
                <a:cs typeface="Times New Roman" panose="02020603050405020304" pitchFamily="18" charset="0"/>
              </a:rPr>
              <a:t>和精浆</a:t>
            </a:r>
            <a:r>
              <a:rPr lang="en-US" altLang="zh-CN" b="1" dirty="0">
                <a:solidFill>
                  <a:srgbClr val="2A4F86"/>
                </a:solidFill>
                <a:latin typeface="Times New Roman" panose="02020603050405020304" pitchFamily="18" charset="0"/>
                <a:cs typeface="Times New Roman" panose="02020603050405020304" pitchFamily="18" charset="0"/>
              </a:rPr>
              <a:t>INH-B</a:t>
            </a:r>
            <a:r>
              <a:rPr lang="zh-CN" altLang="zh-CN" b="1" dirty="0">
                <a:solidFill>
                  <a:srgbClr val="2A4F86"/>
                </a:solidFill>
                <a:latin typeface="Times New Roman" panose="02020603050405020304" pitchFamily="18" charset="0"/>
                <a:cs typeface="Times New Roman" panose="02020603050405020304" pitchFamily="18" charset="0"/>
              </a:rPr>
              <a:t>水平比较 </a:t>
            </a:r>
            <a:r>
              <a:rPr lang="en-US" altLang="zh-CN" b="1" dirty="0">
                <a:solidFill>
                  <a:srgbClr val="2A4F86"/>
                </a:solidFill>
                <a:latin typeface="Times New Roman" panose="02020603050405020304" pitchFamily="18" charset="0"/>
                <a:cs typeface="Times New Roman" panose="02020603050405020304" pitchFamily="18" charset="0"/>
              </a:rPr>
              <a:t>[M(QR)]</a:t>
            </a:r>
            <a:endParaRPr lang="zh-CN" altLang="zh-CN" b="1" dirty="0">
              <a:solidFill>
                <a:srgbClr val="2A4F86"/>
              </a:solidFill>
              <a:latin typeface="Times New Roman" panose="02020603050405020304" pitchFamily="18" charset="0"/>
              <a:cs typeface="Times New Roman" panose="02020603050405020304" pitchFamily="18" charset="0"/>
            </a:endParaRPr>
          </a:p>
        </p:txBody>
      </p:sp>
      <p:sp>
        <p:nvSpPr>
          <p:cNvPr id="59" name="TextBox 10">
            <a:extLst>
              <a:ext uri="{FF2B5EF4-FFF2-40B4-BE49-F238E27FC236}">
                <a16:creationId xmlns:a16="http://schemas.microsoft.com/office/drawing/2014/main" id="{9FE7C52B-E730-4C34-B31E-55722F51A6F9}"/>
              </a:ext>
            </a:extLst>
          </p:cNvPr>
          <p:cNvSpPr txBox="1"/>
          <p:nvPr/>
        </p:nvSpPr>
        <p:spPr>
          <a:xfrm>
            <a:off x="3379307" y="5356711"/>
            <a:ext cx="6712707" cy="707886"/>
          </a:xfrm>
          <a:prstGeom prst="rect">
            <a:avLst/>
          </a:prstGeom>
          <a:solidFill>
            <a:srgbClr val="FFFFFF"/>
          </a:solidFill>
          <a:ln w="25400" cap="flat" cmpd="sng" algn="ctr">
            <a:solidFill>
              <a:srgbClr val="819ED3"/>
            </a:solidFill>
            <a:prstDash val="solid"/>
          </a:ln>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血清</a:t>
            </a:r>
            <a:r>
              <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INH B </a:t>
            </a: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 睾丸体积↑   血清</a:t>
            </a:r>
            <a:r>
              <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FSH </a:t>
            </a: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   血清</a:t>
            </a:r>
            <a:r>
              <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LH </a:t>
            </a: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    成功率↑</a:t>
            </a:r>
            <a:endPar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精浆</a:t>
            </a:r>
            <a:r>
              <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INH B  </a:t>
            </a:r>
            <a:r>
              <a:rPr kumimoji="0" lang="zh-CN" altLang="en-US"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rPr>
              <a:t>→  没有差异</a:t>
            </a:r>
            <a:endParaRPr kumimoji="0" lang="en-US" altLang="zh-CN" sz="2000" b="1" i="0" u="none" strike="noStrike" kern="0" cap="none" spc="0" normalizeH="0" baseline="0" noProof="0" dirty="0">
              <a:ln>
                <a:noFill/>
              </a:ln>
              <a:solidFill>
                <a:srgbClr val="002060"/>
              </a:solidFill>
              <a:effectLst/>
              <a:uLnTx/>
              <a:uFillTx/>
              <a:latin typeface="Times New Roman" panose="02020603050405020304" pitchFamily="18" charset="0"/>
              <a:ea typeface="楷体" panose="02010609060101010101" pitchFamily="49" charset="-122"/>
              <a:cs typeface="Times New Roman" panose="02020603050405020304" pitchFamily="18" charset="0"/>
            </a:endParaRPr>
          </a:p>
        </p:txBody>
      </p:sp>
    </p:spTree>
    <p:extLst>
      <p:ext uri="{BB962C8B-B14F-4D97-AF65-F5344CB8AC3E}">
        <p14:creationId xmlns:p14="http://schemas.microsoft.com/office/powerpoint/2010/main" val="329204039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5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7"/>
                                        </p:tgtEl>
                                        <p:attrNameLst>
                                          <p:attrName>style.visibility</p:attrName>
                                        </p:attrNameLst>
                                      </p:cBhvr>
                                      <p:to>
                                        <p:strVal val="visible"/>
                                      </p:to>
                                    </p:set>
                                  </p:childTnLst>
                                </p:cTn>
                              </p:par>
                            </p:childTnLst>
                          </p:cTn>
                        </p:par>
                        <p:par>
                          <p:cTn id="13" fill="hold">
                            <p:stCondLst>
                              <p:cond delay="0"/>
                            </p:stCondLst>
                            <p:childTnLst>
                              <p:par>
                                <p:cTn id="14" presetID="22" presetClass="entr" presetSubtype="8" fill="hold" grpId="0" nodeType="afterEffect">
                                  <p:stCondLst>
                                    <p:cond delay="0"/>
                                  </p:stCondLst>
                                  <p:childTnLst>
                                    <p:set>
                                      <p:cBhvr>
                                        <p:cTn id="15" dur="1" fill="hold">
                                          <p:stCondLst>
                                            <p:cond delay="0"/>
                                          </p:stCondLst>
                                        </p:cTn>
                                        <p:tgtEl>
                                          <p:spTgt spid="59"/>
                                        </p:tgtEl>
                                        <p:attrNameLst>
                                          <p:attrName>style.visibility</p:attrName>
                                        </p:attrNameLst>
                                      </p:cBhvr>
                                      <p:to>
                                        <p:strVal val="visible"/>
                                      </p:to>
                                    </p:set>
                                    <p:animEffect transition="in" filter="wipe(left)">
                                      <p:cBhvr>
                                        <p:cTn id="16" dur="500"/>
                                        <p:tgtEl>
                                          <p:spTgt spid="5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56" grpId="0" animBg="1"/>
      <p:bldP spid="57" grpId="0" animBg="1"/>
      <p:bldP spid="59" grpId="0" animBg="1"/>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18">
            <a:extLst>
              <a:ext uri="{FF2B5EF4-FFF2-40B4-BE49-F238E27FC236}">
                <a16:creationId xmlns:a16="http://schemas.microsoft.com/office/drawing/2014/main" id="{879EFC77-7B11-4B06-B6B9-3E01C3752364}"/>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0" name="任意多边形 23">
            <a:extLst>
              <a:ext uri="{FF2B5EF4-FFF2-40B4-BE49-F238E27FC236}">
                <a16:creationId xmlns:a16="http://schemas.microsoft.com/office/drawing/2014/main" id="{5F9D9870-2BDD-46CD-8A49-D098E544A147}"/>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Content Placeholder 2">
            <a:extLst>
              <a:ext uri="{FF2B5EF4-FFF2-40B4-BE49-F238E27FC236}">
                <a16:creationId xmlns:a16="http://schemas.microsoft.com/office/drawing/2014/main" id="{AB868FDB-501F-42D4-99BC-C8FEC148255C}"/>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总结</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2" name="Rounded Rectangle 131">
            <a:extLst>
              <a:ext uri="{FF2B5EF4-FFF2-40B4-BE49-F238E27FC236}">
                <a16:creationId xmlns:a16="http://schemas.microsoft.com/office/drawing/2014/main" id="{A0551207-8293-4831-9BA9-84FF67524369}"/>
              </a:ext>
            </a:extLst>
          </p:cNvPr>
          <p:cNvSpPr/>
          <p:nvPr/>
        </p:nvSpPr>
        <p:spPr>
          <a:xfrm>
            <a:off x="1172790" y="2947843"/>
            <a:ext cx="553825" cy="553825"/>
          </a:xfrm>
          <a:prstGeom prst="roundRect">
            <a:avLst>
              <a:gd name="adj" fmla="val 16554"/>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en-US" altLang="zh-CN" sz="2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2</a:t>
            </a:r>
            <a:endParaRPr lang="en-AU" sz="2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4" name="Rounded Rectangle 137">
            <a:extLst>
              <a:ext uri="{FF2B5EF4-FFF2-40B4-BE49-F238E27FC236}">
                <a16:creationId xmlns:a16="http://schemas.microsoft.com/office/drawing/2014/main" id="{255BCD34-D036-43CE-B49F-3C24C16B34A2}"/>
              </a:ext>
            </a:extLst>
          </p:cNvPr>
          <p:cNvSpPr/>
          <p:nvPr/>
        </p:nvSpPr>
        <p:spPr>
          <a:xfrm flipH="1">
            <a:off x="1172791" y="1667931"/>
            <a:ext cx="553825" cy="553825"/>
          </a:xfrm>
          <a:prstGeom prst="roundRect">
            <a:avLst>
              <a:gd name="adj" fmla="val 16554"/>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en-US" altLang="zh-CN" sz="2400" dirty="0">
                <a:solidFill>
                  <a:srgbClr val="FFFFFF"/>
                </a:solidFill>
                <a:latin typeface="Arial" panose="020B0604020202020204" pitchFamily="34" charset="0"/>
                <a:ea typeface="微软雅黑" panose="020B0503020204020204" pitchFamily="34" charset="-122"/>
                <a:cs typeface="+mn-ea"/>
                <a:sym typeface="Arial" panose="020B0604020202020204" pitchFamily="34" charset="0"/>
              </a:rPr>
              <a:t>1</a:t>
            </a:r>
            <a:endParaRPr lang="en-US" sz="24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5" name="Rounded Rectangle 139">
            <a:extLst>
              <a:ext uri="{FF2B5EF4-FFF2-40B4-BE49-F238E27FC236}">
                <a16:creationId xmlns:a16="http://schemas.microsoft.com/office/drawing/2014/main" id="{5CE5894E-87CE-4698-9954-8BFBBA9887E4}"/>
              </a:ext>
            </a:extLst>
          </p:cNvPr>
          <p:cNvSpPr/>
          <p:nvPr/>
        </p:nvSpPr>
        <p:spPr>
          <a:xfrm flipH="1">
            <a:off x="1172790" y="4310307"/>
            <a:ext cx="553825" cy="553825"/>
          </a:xfrm>
          <a:prstGeom prst="roundRect">
            <a:avLst>
              <a:gd name="adj" fmla="val 16554"/>
            </a:avLst>
          </a:pr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rtlCol="0" anchor="ctr" anchorCtr="1"/>
          <a:lstStyle/>
          <a:p>
            <a:pPr algn="ctr">
              <a:lnSpc>
                <a:spcPct val="120000"/>
              </a:lnSpc>
            </a:pPr>
            <a:r>
              <a:rPr lang="en-US" altLang="zh-CN"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rPr>
              <a:t>3</a:t>
            </a:r>
            <a:endParaRPr lang="en-US" sz="2400" dirty="0">
              <a:solidFill>
                <a:schemeClr val="bg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 name="文本框 1">
            <a:extLst>
              <a:ext uri="{FF2B5EF4-FFF2-40B4-BE49-F238E27FC236}">
                <a16:creationId xmlns:a16="http://schemas.microsoft.com/office/drawing/2014/main" id="{DF99F6CD-BB8E-4554-ADA8-58BED3F687EC}"/>
              </a:ext>
            </a:extLst>
          </p:cNvPr>
          <p:cNvSpPr txBox="1"/>
          <p:nvPr/>
        </p:nvSpPr>
        <p:spPr>
          <a:xfrm>
            <a:off x="1964879" y="1556786"/>
            <a:ext cx="9721080" cy="707886"/>
          </a:xfrm>
          <a:prstGeom prst="rect">
            <a:avLst/>
          </a:prstGeom>
          <a:noFill/>
        </p:spPr>
        <p:txBody>
          <a:bodyPr wrap="square" rtlCol="0">
            <a:spAutoFit/>
          </a:bodyPr>
          <a:lstStyle/>
          <a:p>
            <a:r>
              <a:rPr lang="zh-CN" altLang="en-US" sz="2000" dirty="0">
                <a:solidFill>
                  <a:srgbClr val="002060"/>
                </a:solidFill>
                <a:latin typeface="Times New Roman" panose="02020603050405020304" pitchFamily="18" charset="0"/>
              </a:rPr>
              <a:t>精浆和血清的</a:t>
            </a:r>
            <a:r>
              <a:rPr lang="en-US" altLang="zh-CN" sz="2000" dirty="0">
                <a:solidFill>
                  <a:srgbClr val="002060"/>
                </a:solidFill>
                <a:latin typeface="Times New Roman" panose="02020603050405020304" pitchFamily="18" charset="0"/>
              </a:rPr>
              <a:t>INHB</a:t>
            </a:r>
            <a:r>
              <a:rPr lang="zh-CN" altLang="en-US" sz="2000" dirty="0">
                <a:solidFill>
                  <a:srgbClr val="002060"/>
                </a:solidFill>
                <a:latin typeface="Times New Roman" panose="02020603050405020304" pitchFamily="18" charset="0"/>
              </a:rPr>
              <a:t>、</a:t>
            </a:r>
            <a:r>
              <a:rPr lang="en-US" altLang="zh-CN" sz="2000" dirty="0">
                <a:solidFill>
                  <a:srgbClr val="002060"/>
                </a:solidFill>
                <a:latin typeface="Times New Roman" panose="02020603050405020304" pitchFamily="18" charset="0"/>
              </a:rPr>
              <a:t>AMH</a:t>
            </a:r>
            <a:r>
              <a:rPr lang="zh-CN" altLang="en-US" sz="2000" dirty="0">
                <a:solidFill>
                  <a:srgbClr val="002060"/>
                </a:solidFill>
                <a:latin typeface="Times New Roman" panose="02020603050405020304" pitchFamily="18" charset="0"/>
              </a:rPr>
              <a:t>水平有着非侵入性、更直接反映睾丸生精功能的优势，</a:t>
            </a:r>
            <a:r>
              <a:rPr lang="zh-CN" altLang="en-US" sz="2000" b="1" dirty="0">
                <a:solidFill>
                  <a:srgbClr val="002060"/>
                </a:solidFill>
                <a:latin typeface="Times New Roman" panose="02020603050405020304" pitchFamily="18" charset="0"/>
              </a:rPr>
              <a:t>两者联合或单独检测</a:t>
            </a:r>
            <a:r>
              <a:rPr lang="en-US" altLang="zh-CN" sz="2000" b="1" dirty="0">
                <a:solidFill>
                  <a:srgbClr val="002060"/>
                </a:solidFill>
                <a:latin typeface="Times New Roman" panose="02020603050405020304" pitchFamily="18" charset="0"/>
              </a:rPr>
              <a:t>INHB</a:t>
            </a:r>
            <a:r>
              <a:rPr lang="zh-CN" altLang="en-US" sz="2000" b="1" dirty="0">
                <a:solidFill>
                  <a:srgbClr val="002060"/>
                </a:solidFill>
                <a:latin typeface="Times New Roman" panose="02020603050405020304" pitchFamily="18" charset="0"/>
              </a:rPr>
              <a:t>在鉴别诊断</a:t>
            </a:r>
            <a:r>
              <a:rPr lang="en-US" altLang="zh-CN" sz="2000" b="1" dirty="0">
                <a:solidFill>
                  <a:srgbClr val="002060"/>
                </a:solidFill>
                <a:latin typeface="Times New Roman" panose="02020603050405020304" pitchFamily="18" charset="0"/>
              </a:rPr>
              <a:t>OA</a:t>
            </a:r>
            <a:r>
              <a:rPr lang="zh-CN" altLang="en-US" sz="2000" b="1" dirty="0">
                <a:solidFill>
                  <a:srgbClr val="002060"/>
                </a:solidFill>
                <a:latin typeface="Times New Roman" panose="02020603050405020304" pitchFamily="18" charset="0"/>
              </a:rPr>
              <a:t>和</a:t>
            </a:r>
            <a:r>
              <a:rPr lang="en-US" altLang="zh-CN" sz="2000" b="1" dirty="0">
                <a:solidFill>
                  <a:srgbClr val="002060"/>
                </a:solidFill>
                <a:latin typeface="Times New Roman" panose="02020603050405020304" pitchFamily="18" charset="0"/>
              </a:rPr>
              <a:t>NOA</a:t>
            </a:r>
            <a:r>
              <a:rPr lang="zh-CN" altLang="en-US" sz="2000" b="1" dirty="0">
                <a:solidFill>
                  <a:srgbClr val="002060"/>
                </a:solidFill>
                <a:latin typeface="Times New Roman" panose="02020603050405020304" pitchFamily="18" charset="0"/>
              </a:rPr>
              <a:t>有着更重要意义</a:t>
            </a:r>
            <a:r>
              <a:rPr lang="zh-CN" altLang="en-US" sz="2000" dirty="0">
                <a:solidFill>
                  <a:srgbClr val="002060"/>
                </a:solidFill>
                <a:latin typeface="Times New Roman" panose="02020603050405020304" pitchFamily="18" charset="0"/>
              </a:rPr>
              <a:t>。</a:t>
            </a:r>
          </a:p>
        </p:txBody>
      </p:sp>
      <p:sp>
        <p:nvSpPr>
          <p:cNvPr id="56" name="文本框 55">
            <a:extLst>
              <a:ext uri="{FF2B5EF4-FFF2-40B4-BE49-F238E27FC236}">
                <a16:creationId xmlns:a16="http://schemas.microsoft.com/office/drawing/2014/main" id="{D449E7AB-5F97-4F85-971A-96B83E70AD5F}"/>
              </a:ext>
            </a:extLst>
          </p:cNvPr>
          <p:cNvSpPr txBox="1"/>
          <p:nvPr/>
        </p:nvSpPr>
        <p:spPr>
          <a:xfrm>
            <a:off x="1964879" y="4184838"/>
            <a:ext cx="9721080" cy="1015663"/>
          </a:xfrm>
          <a:prstGeom prst="rect">
            <a:avLst/>
          </a:prstGeom>
          <a:noFill/>
        </p:spPr>
        <p:txBody>
          <a:bodyPr wrap="square" rtlCol="0">
            <a:spAutoFit/>
          </a:bodyPr>
          <a:lstStyle/>
          <a:p>
            <a:r>
              <a:rPr lang="en-US" altLang="zh-CN" sz="2000" dirty="0">
                <a:solidFill>
                  <a:srgbClr val="002060"/>
                </a:solidFill>
                <a:latin typeface="Times New Roman" panose="02020603050405020304" pitchFamily="18" charset="0"/>
              </a:rPr>
              <a:t>INHB</a:t>
            </a:r>
            <a:r>
              <a:rPr lang="zh-CN" altLang="en-US" sz="2000" dirty="0">
                <a:solidFill>
                  <a:srgbClr val="002060"/>
                </a:solidFill>
                <a:latin typeface="Times New Roman" panose="02020603050405020304" pitchFamily="18" charset="0"/>
              </a:rPr>
              <a:t>、</a:t>
            </a:r>
            <a:r>
              <a:rPr lang="en-US" altLang="zh-CN" sz="2000" dirty="0">
                <a:solidFill>
                  <a:srgbClr val="002060"/>
                </a:solidFill>
                <a:latin typeface="Times New Roman" panose="02020603050405020304" pitchFamily="18" charset="0"/>
              </a:rPr>
              <a:t>AMH</a:t>
            </a:r>
            <a:r>
              <a:rPr lang="zh-CN" altLang="en-US" sz="2000" dirty="0">
                <a:solidFill>
                  <a:srgbClr val="002060"/>
                </a:solidFill>
                <a:latin typeface="Times New Roman" panose="02020603050405020304" pitchFamily="18" charset="0"/>
              </a:rPr>
              <a:t>在无精子症患者中评估生精功能和预测手术取精成功率的功能在不同研究中存在不同的结论，这可能与研究对象入选标准、研究例数、研究方法等存在差异相关，期待多中心大样本的研究</a:t>
            </a:r>
            <a:r>
              <a:rPr lang="en-US" altLang="zh-CN" sz="2000" dirty="0">
                <a:solidFill>
                  <a:srgbClr val="002060"/>
                </a:solidFill>
                <a:latin typeface="Times New Roman" panose="02020603050405020304" pitchFamily="18" charset="0"/>
              </a:rPr>
              <a:t>…</a:t>
            </a:r>
            <a:endParaRPr lang="zh-CN" altLang="en-US" sz="2000" dirty="0">
              <a:solidFill>
                <a:srgbClr val="002060"/>
              </a:solidFill>
              <a:latin typeface="Times New Roman" panose="02020603050405020304" pitchFamily="18" charset="0"/>
            </a:endParaRPr>
          </a:p>
        </p:txBody>
      </p:sp>
      <p:sp>
        <p:nvSpPr>
          <p:cNvPr id="57" name="文本框 56">
            <a:extLst>
              <a:ext uri="{FF2B5EF4-FFF2-40B4-BE49-F238E27FC236}">
                <a16:creationId xmlns:a16="http://schemas.microsoft.com/office/drawing/2014/main" id="{623DD2E2-EBDD-485D-B76E-633FF673C9A4}"/>
              </a:ext>
            </a:extLst>
          </p:cNvPr>
          <p:cNvSpPr txBox="1"/>
          <p:nvPr/>
        </p:nvSpPr>
        <p:spPr>
          <a:xfrm>
            <a:off x="1964879" y="2870812"/>
            <a:ext cx="9721080" cy="707886"/>
          </a:xfrm>
          <a:prstGeom prst="rect">
            <a:avLst/>
          </a:prstGeom>
          <a:noFill/>
        </p:spPr>
        <p:txBody>
          <a:bodyPr wrap="square" rtlCol="0">
            <a:spAutoFit/>
          </a:bodyPr>
          <a:lstStyle/>
          <a:p>
            <a:r>
              <a:rPr lang="zh-CN" altLang="en-US" sz="2000" b="1" dirty="0">
                <a:solidFill>
                  <a:srgbClr val="002060"/>
                </a:solidFill>
                <a:latin typeface="Times New Roman" panose="02020603050405020304" pitchFamily="18" charset="0"/>
              </a:rPr>
              <a:t>联合检测</a:t>
            </a:r>
            <a:r>
              <a:rPr lang="en-US" altLang="zh-CN" sz="2000" b="1" dirty="0">
                <a:solidFill>
                  <a:srgbClr val="002060"/>
                </a:solidFill>
                <a:latin typeface="Times New Roman" panose="02020603050405020304" pitchFamily="18" charset="0"/>
              </a:rPr>
              <a:t>INHB</a:t>
            </a:r>
            <a:r>
              <a:rPr lang="zh-CN" altLang="en-US" sz="2000" b="1" dirty="0">
                <a:solidFill>
                  <a:srgbClr val="002060"/>
                </a:solidFill>
                <a:latin typeface="Times New Roman" panose="02020603050405020304" pitchFamily="18" charset="0"/>
              </a:rPr>
              <a:t>、</a:t>
            </a:r>
            <a:r>
              <a:rPr lang="en-US" altLang="zh-CN" sz="2000" b="1" dirty="0">
                <a:solidFill>
                  <a:srgbClr val="002060"/>
                </a:solidFill>
                <a:latin typeface="Times New Roman" panose="02020603050405020304" pitchFamily="18" charset="0"/>
              </a:rPr>
              <a:t>AMH</a:t>
            </a:r>
            <a:r>
              <a:rPr lang="zh-CN" altLang="en-US" sz="2000" b="1" dirty="0">
                <a:solidFill>
                  <a:srgbClr val="002060"/>
                </a:solidFill>
                <a:latin typeface="Times New Roman" panose="02020603050405020304" pitchFamily="18" charset="0"/>
              </a:rPr>
              <a:t>、</a:t>
            </a:r>
            <a:r>
              <a:rPr lang="en-US" altLang="zh-CN" sz="2000" b="1" dirty="0">
                <a:solidFill>
                  <a:srgbClr val="002060"/>
                </a:solidFill>
                <a:latin typeface="Times New Roman" panose="02020603050405020304" pitchFamily="18" charset="0"/>
              </a:rPr>
              <a:t>FSH</a:t>
            </a:r>
            <a:r>
              <a:rPr lang="zh-CN" altLang="en-US" sz="2000" b="1" dirty="0">
                <a:solidFill>
                  <a:srgbClr val="002060"/>
                </a:solidFill>
                <a:latin typeface="Times New Roman" panose="02020603050405020304" pitchFamily="18" charset="0"/>
              </a:rPr>
              <a:t>和睾丸体积</a:t>
            </a:r>
            <a:r>
              <a:rPr lang="zh-CN" altLang="en-US" sz="2000" dirty="0">
                <a:solidFill>
                  <a:srgbClr val="002060"/>
                </a:solidFill>
                <a:latin typeface="Times New Roman" panose="02020603050405020304" pitchFamily="18" charset="0"/>
              </a:rPr>
              <a:t>在预测无精子症患者手术取精成功率的价值优于单独检测，因此联合检测</a:t>
            </a:r>
            <a:r>
              <a:rPr lang="zh-CN" altLang="en-US" sz="2000" b="1" dirty="0">
                <a:solidFill>
                  <a:srgbClr val="002060"/>
                </a:solidFill>
                <a:latin typeface="Times New Roman" panose="02020603050405020304" pitchFamily="18" charset="0"/>
              </a:rPr>
              <a:t>对选择手术取精做出有益的预判</a:t>
            </a:r>
            <a:r>
              <a:rPr lang="zh-CN" altLang="en-US" sz="2000" dirty="0">
                <a:solidFill>
                  <a:srgbClr val="002060"/>
                </a:solidFill>
                <a:latin typeface="Times New Roman" panose="02020603050405020304" pitchFamily="18" charset="0"/>
              </a:rPr>
              <a:t>。</a:t>
            </a:r>
          </a:p>
        </p:txBody>
      </p:sp>
    </p:spTree>
    <p:extLst>
      <p:ext uri="{BB962C8B-B14F-4D97-AF65-F5344CB8AC3E}">
        <p14:creationId xmlns:p14="http://schemas.microsoft.com/office/powerpoint/2010/main" val="81038099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 name="任意多边形 18">
            <a:extLst>
              <a:ext uri="{FF2B5EF4-FFF2-40B4-BE49-F238E27FC236}">
                <a16:creationId xmlns:a16="http://schemas.microsoft.com/office/drawing/2014/main" id="{FCF75EFC-7CB5-40D2-BAA3-47E2919F028E}"/>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63" name="任意多边形 23">
            <a:extLst>
              <a:ext uri="{FF2B5EF4-FFF2-40B4-BE49-F238E27FC236}">
                <a16:creationId xmlns:a16="http://schemas.microsoft.com/office/drawing/2014/main" id="{2C55BA9E-53A2-47BD-8F1E-3F574C5A72AA}"/>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4" name="Content Placeholder 2">
            <a:extLst>
              <a:ext uri="{FF2B5EF4-FFF2-40B4-BE49-F238E27FC236}">
                <a16:creationId xmlns:a16="http://schemas.microsoft.com/office/drawing/2014/main" id="{596437E8-4CF2-421E-BECF-531EAC3CE602}"/>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睾丸</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生精小管</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精子发生</a:t>
            </a:r>
          </a:p>
        </p:txBody>
      </p:sp>
      <p:pic>
        <p:nvPicPr>
          <p:cNvPr id="91" name="Picture 2" descr="H:\新建文件夹\spermatogenesis 4.jpg">
            <a:extLst>
              <a:ext uri="{FF2B5EF4-FFF2-40B4-BE49-F238E27FC236}">
                <a16:creationId xmlns:a16="http://schemas.microsoft.com/office/drawing/2014/main" id="{BC567D75-43A5-40EA-8917-A911F3FC54EB}"/>
              </a:ext>
            </a:extLst>
          </p:cNvPr>
          <p:cNvPicPr>
            <a:picLocks noChangeAspect="1" noChangeArrowheads="1"/>
          </p:cNvPicPr>
          <p:nvPr/>
        </p:nvPicPr>
        <p:blipFill>
          <a:blip r:embed="rId5" cstate="print"/>
          <a:srcRect/>
          <a:stretch>
            <a:fillRect/>
          </a:stretch>
        </p:blipFill>
        <p:spPr bwMode="auto">
          <a:xfrm>
            <a:off x="3873291" y="1096045"/>
            <a:ext cx="5352720" cy="5995768"/>
          </a:xfrm>
          <a:prstGeom prst="rect">
            <a:avLst/>
          </a:prstGeom>
          <a:noFill/>
        </p:spPr>
      </p:pic>
      <p:sp>
        <p:nvSpPr>
          <p:cNvPr id="39" name="Text Placeholder 3">
            <a:extLst>
              <a:ext uri="{FF2B5EF4-FFF2-40B4-BE49-F238E27FC236}">
                <a16:creationId xmlns:a16="http://schemas.microsoft.com/office/drawing/2014/main" id="{35F97B73-2B73-4B73-A9F5-14BF7DBA805D}"/>
              </a:ext>
            </a:extLst>
          </p:cNvPr>
          <p:cNvSpPr txBox="1">
            <a:spLocks/>
          </p:cNvSpPr>
          <p:nvPr/>
        </p:nvSpPr>
        <p:spPr>
          <a:xfrm>
            <a:off x="412077" y="2392189"/>
            <a:ext cx="2618581" cy="4061414"/>
          </a:xfrm>
          <a:prstGeom prst="rect">
            <a:avLst/>
          </a:prstGeom>
          <a:ln>
            <a:solidFill>
              <a:schemeClr val="bg1">
                <a:lumMod val="85000"/>
              </a:schemeClr>
            </a:solidFill>
          </a:ln>
        </p:spPr>
        <p:txBody>
          <a:bodyPr wrap="square" lIns="0" tIns="0" rIns="0" bIns="0" anchor="ctr" anchorCtr="0">
            <a:no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285750" lvl="0" indent="-285750" algn="l" defTabSz="1146070" eaLnBrk="0" hangingPunct="0">
              <a:lnSpc>
                <a:spcPct val="120000"/>
              </a:lnSpc>
              <a:spcBef>
                <a:spcPct val="20000"/>
              </a:spcBef>
              <a:buFont typeface="Wingdings" panose="05000000000000000000" pitchFamily="2" charset="2"/>
              <a:buChar char="Ø"/>
              <a:defRPr/>
            </a:pPr>
            <a:r>
              <a:rPr lang="zh-CN" altLang="en-US" sz="1800" dirty="0">
                <a:solidFill>
                  <a:srgbClr val="C00000"/>
                </a:solidFill>
              </a:rPr>
              <a:t>精子生成</a:t>
            </a:r>
            <a:r>
              <a:rPr lang="zh-CN" altLang="en-US" sz="1800" dirty="0">
                <a:solidFill>
                  <a:srgbClr val="212E3C"/>
                </a:solidFill>
              </a:rPr>
              <a:t>过程分为</a:t>
            </a:r>
            <a:r>
              <a:rPr lang="en-US" altLang="zh-CN" sz="1800" dirty="0">
                <a:solidFill>
                  <a:srgbClr val="212E3C"/>
                </a:solidFill>
              </a:rPr>
              <a:t>4</a:t>
            </a:r>
            <a:r>
              <a:rPr lang="zh-CN" altLang="en-US" sz="1800" dirty="0">
                <a:solidFill>
                  <a:srgbClr val="212E3C"/>
                </a:solidFill>
              </a:rPr>
              <a:t>个阶段：</a:t>
            </a:r>
            <a:endParaRPr lang="en-US" altLang="zh-CN" sz="1800" dirty="0">
              <a:solidFill>
                <a:srgbClr val="212E3C"/>
              </a:solidFill>
            </a:endParaRPr>
          </a:p>
          <a:p>
            <a:pPr marL="285750" lvl="0" indent="-285750" algn="l" defTabSz="1146070" eaLnBrk="0" hangingPunct="0">
              <a:lnSpc>
                <a:spcPct val="120000"/>
              </a:lnSpc>
              <a:spcBef>
                <a:spcPct val="20000"/>
              </a:spcBef>
              <a:buFont typeface="Arial" panose="020B0604020202020204" pitchFamily="34" charset="0"/>
              <a:buChar char="•"/>
              <a:defRPr/>
            </a:pPr>
            <a:r>
              <a:rPr lang="zh-CN" altLang="en-US" sz="1800" dirty="0">
                <a:solidFill>
                  <a:srgbClr val="212E3C"/>
                </a:solidFill>
              </a:rPr>
              <a:t>第一阶段</a:t>
            </a:r>
            <a:r>
              <a:rPr lang="zh-CN" altLang="en-US" sz="1800" dirty="0">
                <a:solidFill>
                  <a:srgbClr val="C00000"/>
                </a:solidFill>
              </a:rPr>
              <a:t>精原干细胞的有丝分裂</a:t>
            </a:r>
            <a:r>
              <a:rPr lang="zh-CN" altLang="en-US" sz="1800" dirty="0">
                <a:solidFill>
                  <a:srgbClr val="212E3C"/>
                </a:solidFill>
              </a:rPr>
              <a:t>进行增殖分化</a:t>
            </a:r>
            <a:endParaRPr lang="en-US" altLang="zh-CN" sz="1800" dirty="0">
              <a:solidFill>
                <a:srgbClr val="212E3C"/>
              </a:solidFill>
            </a:endParaRPr>
          </a:p>
          <a:p>
            <a:pPr marL="285750" lvl="0" indent="-285750" algn="l" defTabSz="1146070" eaLnBrk="0" hangingPunct="0">
              <a:lnSpc>
                <a:spcPct val="120000"/>
              </a:lnSpc>
              <a:spcBef>
                <a:spcPct val="20000"/>
              </a:spcBef>
              <a:buFont typeface="Arial" panose="020B0604020202020204" pitchFamily="34" charset="0"/>
              <a:buChar char="•"/>
              <a:defRPr/>
            </a:pPr>
            <a:r>
              <a:rPr lang="zh-CN" altLang="en-US" sz="1800" dirty="0">
                <a:solidFill>
                  <a:srgbClr val="212E3C"/>
                </a:solidFill>
              </a:rPr>
              <a:t>第二阶段</a:t>
            </a:r>
            <a:r>
              <a:rPr lang="zh-CN" altLang="en-US" sz="1800" dirty="0">
                <a:solidFill>
                  <a:srgbClr val="C00000"/>
                </a:solidFill>
              </a:rPr>
              <a:t>精母细胞的减数分裂</a:t>
            </a:r>
            <a:r>
              <a:rPr lang="zh-CN" altLang="en-US" sz="1800" dirty="0">
                <a:solidFill>
                  <a:srgbClr val="212E3C"/>
                </a:solidFill>
              </a:rPr>
              <a:t>产生圆形精子细胞</a:t>
            </a:r>
            <a:endParaRPr lang="en-US" altLang="zh-CN" sz="1800" dirty="0">
              <a:solidFill>
                <a:srgbClr val="212E3C"/>
              </a:solidFill>
            </a:endParaRPr>
          </a:p>
          <a:p>
            <a:pPr marL="285750" lvl="0" indent="-285750" algn="l" defTabSz="1146070" eaLnBrk="0" hangingPunct="0">
              <a:lnSpc>
                <a:spcPct val="120000"/>
              </a:lnSpc>
              <a:spcBef>
                <a:spcPct val="20000"/>
              </a:spcBef>
              <a:buFont typeface="Arial" panose="020B0604020202020204" pitchFamily="34" charset="0"/>
              <a:buChar char="•"/>
              <a:defRPr/>
            </a:pPr>
            <a:r>
              <a:rPr lang="zh-CN" altLang="en-US" sz="1800" dirty="0">
                <a:solidFill>
                  <a:srgbClr val="212E3C"/>
                </a:solidFill>
              </a:rPr>
              <a:t>第三阶段</a:t>
            </a:r>
            <a:r>
              <a:rPr lang="zh-CN" altLang="en-US" sz="1800" dirty="0">
                <a:solidFill>
                  <a:srgbClr val="C00000"/>
                </a:solidFill>
              </a:rPr>
              <a:t>精子细胞变形成熟</a:t>
            </a:r>
            <a:endParaRPr lang="en-US" altLang="zh-CN" sz="1800" dirty="0">
              <a:solidFill>
                <a:srgbClr val="C00000"/>
              </a:solidFill>
            </a:endParaRPr>
          </a:p>
          <a:p>
            <a:pPr marL="285750" lvl="0" indent="-285750" algn="l" defTabSz="1146070" eaLnBrk="0" hangingPunct="0">
              <a:lnSpc>
                <a:spcPct val="120000"/>
              </a:lnSpc>
              <a:spcBef>
                <a:spcPct val="20000"/>
              </a:spcBef>
              <a:buFont typeface="Arial" panose="020B0604020202020204" pitchFamily="34" charset="0"/>
              <a:buChar char="•"/>
              <a:defRPr/>
            </a:pPr>
            <a:r>
              <a:rPr lang="zh-CN" altLang="en-US" sz="1800" dirty="0">
                <a:solidFill>
                  <a:srgbClr val="212E3C"/>
                </a:solidFill>
              </a:rPr>
              <a:t>第四阶段</a:t>
            </a:r>
            <a:r>
              <a:rPr lang="zh-CN" altLang="en-US" sz="1800" dirty="0">
                <a:solidFill>
                  <a:srgbClr val="C00000"/>
                </a:solidFill>
              </a:rPr>
              <a:t>精子释放</a:t>
            </a:r>
          </a:p>
        </p:txBody>
      </p:sp>
      <p:sp>
        <p:nvSpPr>
          <p:cNvPr id="48" name="Text Placeholder 3">
            <a:extLst>
              <a:ext uri="{FF2B5EF4-FFF2-40B4-BE49-F238E27FC236}">
                <a16:creationId xmlns:a16="http://schemas.microsoft.com/office/drawing/2014/main" id="{639FDE81-976D-4CC9-91D6-47D11144F5B9}"/>
              </a:ext>
            </a:extLst>
          </p:cNvPr>
          <p:cNvSpPr txBox="1">
            <a:spLocks/>
          </p:cNvSpPr>
          <p:nvPr/>
        </p:nvSpPr>
        <p:spPr>
          <a:xfrm>
            <a:off x="9944083" y="1524806"/>
            <a:ext cx="2461956" cy="5125506"/>
          </a:xfrm>
          <a:prstGeom prst="rect">
            <a:avLst/>
          </a:prstGeom>
          <a:ln>
            <a:solidFill>
              <a:schemeClr val="bg1">
                <a:lumMod val="85000"/>
              </a:schemeClr>
            </a:solidFill>
          </a:ln>
        </p:spPr>
        <p:txBody>
          <a:bodyPr wrap="square" lIns="0" tIns="0" rIns="0" bIns="0" anchor="ctr" anchorCtr="0">
            <a:spAutoFit/>
          </a:bodyPr>
          <a:lstStyle>
            <a:lvl1pPr marL="0" indent="0" algn="ctr">
              <a:buNone/>
              <a:defRPr sz="1400" baseline="0">
                <a:solidFill>
                  <a:schemeClr val="tx1">
                    <a:lumMod val="95000"/>
                    <a:lumOff val="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285750" indent="-285750" algn="l" defTabSz="1146070">
              <a:lnSpc>
                <a:spcPct val="120000"/>
              </a:lnSpc>
              <a:spcBef>
                <a:spcPct val="20000"/>
              </a:spcBef>
              <a:buFont typeface="Arial" panose="020B0604020202020204" pitchFamily="34" charset="0"/>
              <a:buChar char="•"/>
              <a:defRPr/>
            </a:pPr>
            <a:r>
              <a:rPr lang="zh-CN" altLang="en-US" sz="1800" dirty="0">
                <a:solidFill>
                  <a:srgbClr val="C00000"/>
                </a:solidFill>
              </a:rPr>
              <a:t>睾丸组织</a:t>
            </a:r>
            <a:r>
              <a:rPr lang="zh-CN" altLang="en-US" sz="1800" dirty="0">
                <a:solidFill>
                  <a:srgbClr val="212E3C"/>
                </a:solidFill>
              </a:rPr>
              <a:t>由睾丸纵隔分隔成约</a:t>
            </a:r>
            <a:r>
              <a:rPr lang="en-US" altLang="zh-CN" sz="1800" dirty="0">
                <a:solidFill>
                  <a:srgbClr val="212E3C"/>
                </a:solidFill>
              </a:rPr>
              <a:t>250</a:t>
            </a:r>
            <a:r>
              <a:rPr lang="zh-CN" altLang="en-US" sz="1800" dirty="0">
                <a:solidFill>
                  <a:srgbClr val="212E3C"/>
                </a:solidFill>
              </a:rPr>
              <a:t>个锥形小叶</a:t>
            </a:r>
            <a:endParaRPr lang="en-US" altLang="zh-CN" sz="1800" dirty="0">
              <a:solidFill>
                <a:srgbClr val="212E3C"/>
              </a:solidFill>
            </a:endParaRPr>
          </a:p>
          <a:p>
            <a:pPr marL="285750" indent="-285750" algn="l" defTabSz="1146070">
              <a:lnSpc>
                <a:spcPct val="120000"/>
              </a:lnSpc>
              <a:spcBef>
                <a:spcPct val="20000"/>
              </a:spcBef>
              <a:buFont typeface="Arial" panose="020B0604020202020204" pitchFamily="34" charset="0"/>
              <a:buChar char="•"/>
              <a:defRPr/>
            </a:pPr>
            <a:r>
              <a:rPr lang="zh-CN" altLang="en-US" sz="1800" dirty="0"/>
              <a:t>每个小叶内有</a:t>
            </a:r>
            <a:r>
              <a:rPr lang="en-US" altLang="zh-CN" sz="1800" dirty="0"/>
              <a:t>1-4</a:t>
            </a:r>
            <a:r>
              <a:rPr lang="zh-CN" altLang="en-US" sz="1800" dirty="0"/>
              <a:t>条</a:t>
            </a:r>
            <a:r>
              <a:rPr lang="zh-CN" altLang="en-US" sz="1800" dirty="0">
                <a:solidFill>
                  <a:srgbClr val="C00000"/>
                </a:solidFill>
              </a:rPr>
              <a:t>生精小管</a:t>
            </a:r>
            <a:r>
              <a:rPr lang="en-US" altLang="zh-CN" sz="1800" dirty="0"/>
              <a:t>--</a:t>
            </a:r>
            <a:r>
              <a:rPr lang="zh-CN" altLang="en-US" sz="1800" dirty="0"/>
              <a:t>精子发生的产所</a:t>
            </a:r>
            <a:endParaRPr lang="en-US" altLang="zh-CN" sz="1800" dirty="0"/>
          </a:p>
          <a:p>
            <a:pPr marL="285750" indent="-285750" algn="l" defTabSz="1146070">
              <a:lnSpc>
                <a:spcPct val="120000"/>
              </a:lnSpc>
              <a:spcBef>
                <a:spcPct val="20000"/>
              </a:spcBef>
              <a:buFont typeface="Arial" panose="020B0604020202020204" pitchFamily="34" charset="0"/>
              <a:buChar char="•"/>
              <a:defRPr/>
            </a:pPr>
            <a:r>
              <a:rPr lang="zh-CN" altLang="en-US" sz="1800" dirty="0"/>
              <a:t>自生精小管基底部至管腔，排列有各级</a:t>
            </a:r>
            <a:r>
              <a:rPr lang="zh-CN" altLang="en-US" sz="1800" dirty="0">
                <a:solidFill>
                  <a:srgbClr val="C00000"/>
                </a:solidFill>
              </a:rPr>
              <a:t>生精细胞</a:t>
            </a:r>
            <a:r>
              <a:rPr lang="zh-CN" altLang="en-US" sz="1800" dirty="0"/>
              <a:t>，排列成</a:t>
            </a:r>
            <a:r>
              <a:rPr lang="en-US" altLang="zh-CN" sz="1800" dirty="0"/>
              <a:t>5-6</a:t>
            </a:r>
            <a:r>
              <a:rPr lang="zh-CN" altLang="en-US" sz="1800" dirty="0"/>
              <a:t>层同心圆</a:t>
            </a:r>
            <a:endParaRPr lang="en-US" altLang="zh-CN" sz="1800" dirty="0"/>
          </a:p>
          <a:p>
            <a:pPr marL="285750" indent="-285750" algn="l" defTabSz="1146070">
              <a:lnSpc>
                <a:spcPct val="120000"/>
              </a:lnSpc>
              <a:spcBef>
                <a:spcPct val="20000"/>
              </a:spcBef>
              <a:buFont typeface="Arial" panose="020B0604020202020204" pitchFamily="34" charset="0"/>
              <a:buChar char="•"/>
              <a:defRPr/>
            </a:pPr>
            <a:r>
              <a:rPr lang="zh-CN" altLang="en-US" sz="1800" dirty="0">
                <a:solidFill>
                  <a:srgbClr val="C00000"/>
                </a:solidFill>
              </a:rPr>
              <a:t>支持细胞</a:t>
            </a:r>
            <a:r>
              <a:rPr lang="zh-CN" altLang="en-US" sz="1800" dirty="0"/>
              <a:t>是生精小管内唯一的体细胞，起着支持和“营养” 生精细胞的作用，可合成分泌多种激素</a:t>
            </a:r>
            <a:endParaRPr lang="en-US" altLang="zh-CN" sz="1800" dirty="0"/>
          </a:p>
        </p:txBody>
      </p:sp>
      <p:grpSp>
        <p:nvGrpSpPr>
          <p:cNvPr id="53" name="Group 151">
            <a:extLst>
              <a:ext uri="{FF2B5EF4-FFF2-40B4-BE49-F238E27FC236}">
                <a16:creationId xmlns:a16="http://schemas.microsoft.com/office/drawing/2014/main" id="{8583588D-D70B-4EC9-874E-F52B55157C5A}"/>
              </a:ext>
            </a:extLst>
          </p:cNvPr>
          <p:cNvGrpSpPr/>
          <p:nvPr/>
        </p:nvGrpSpPr>
        <p:grpSpPr>
          <a:xfrm rot="5400000">
            <a:off x="3058785" y="3607497"/>
            <a:ext cx="250897" cy="1642703"/>
            <a:chOff x="4067062" y="2800350"/>
            <a:chExt cx="200183" cy="1310663"/>
          </a:xfrm>
        </p:grpSpPr>
        <p:sp>
          <p:nvSpPr>
            <p:cNvPr id="54" name="Oval 125">
              <a:extLst>
                <a:ext uri="{FF2B5EF4-FFF2-40B4-BE49-F238E27FC236}">
                  <a16:creationId xmlns:a16="http://schemas.microsoft.com/office/drawing/2014/main" id="{AD52853C-7A98-4B8A-8AA4-ED076018D76E}"/>
                </a:ext>
              </a:extLst>
            </p:cNvPr>
            <p:cNvSpPr>
              <a:spLocks noChangeAspect="1"/>
            </p:cNvSpPr>
            <p:nvPr/>
          </p:nvSpPr>
          <p:spPr>
            <a:xfrm>
              <a:off x="4067062" y="2800350"/>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225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TextBox 127">
              <a:extLst>
                <a:ext uri="{FF2B5EF4-FFF2-40B4-BE49-F238E27FC236}">
                  <a16:creationId xmlns:a16="http://schemas.microsoft.com/office/drawing/2014/main" id="{A9094A55-85A3-4C76-83FC-9C6FB81D2704}"/>
                </a:ext>
              </a:extLst>
            </p:cNvPr>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379"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61" name="Straight Connector 128">
              <a:extLst>
                <a:ext uri="{FF2B5EF4-FFF2-40B4-BE49-F238E27FC236}">
                  <a16:creationId xmlns:a16="http://schemas.microsoft.com/office/drawing/2014/main" id="{8DF28039-24D9-4E6E-8743-86247E217472}"/>
                </a:ext>
              </a:extLst>
            </p:cNvPr>
            <p:cNvCxnSpPr>
              <a:cxnSpLocks/>
            </p:cNvCxnSpPr>
            <p:nvPr/>
          </p:nvCxnSpPr>
          <p:spPr>
            <a:xfrm>
              <a:off x="4167153" y="3048829"/>
              <a:ext cx="2" cy="439317"/>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grpSp>
        <p:nvGrpSpPr>
          <p:cNvPr id="65" name="Group 151">
            <a:extLst>
              <a:ext uri="{FF2B5EF4-FFF2-40B4-BE49-F238E27FC236}">
                <a16:creationId xmlns:a16="http://schemas.microsoft.com/office/drawing/2014/main" id="{A8DB9718-1C2A-4F3B-A91F-E0D7C2825E39}"/>
              </a:ext>
            </a:extLst>
          </p:cNvPr>
          <p:cNvGrpSpPr/>
          <p:nvPr/>
        </p:nvGrpSpPr>
        <p:grpSpPr>
          <a:xfrm rot="16200000">
            <a:off x="9789574" y="3272577"/>
            <a:ext cx="250897" cy="1642703"/>
            <a:chOff x="4067062" y="2800350"/>
            <a:chExt cx="200183" cy="1310663"/>
          </a:xfrm>
        </p:grpSpPr>
        <p:sp>
          <p:nvSpPr>
            <p:cNvPr id="66" name="Oval 125">
              <a:extLst>
                <a:ext uri="{FF2B5EF4-FFF2-40B4-BE49-F238E27FC236}">
                  <a16:creationId xmlns:a16="http://schemas.microsoft.com/office/drawing/2014/main" id="{B45E104A-9B77-4B69-A36D-D294DB34B8FA}"/>
                </a:ext>
              </a:extLst>
            </p:cNvPr>
            <p:cNvSpPr>
              <a:spLocks noChangeAspect="1"/>
            </p:cNvSpPr>
            <p:nvPr/>
          </p:nvSpPr>
          <p:spPr>
            <a:xfrm>
              <a:off x="4067062" y="2800350"/>
              <a:ext cx="200183" cy="194452"/>
            </a:xfrm>
            <a:prstGeom prst="ellipse">
              <a:avLst/>
            </a:prstGeom>
            <a:solidFill>
              <a:schemeClr val="accent1">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lnSpc>
                  <a:spcPct val="120000"/>
                </a:lnSpc>
              </a:pPr>
              <a:endParaRPr lang="en-US" sz="2256"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TextBox 127">
              <a:extLst>
                <a:ext uri="{FF2B5EF4-FFF2-40B4-BE49-F238E27FC236}">
                  <a16:creationId xmlns:a16="http://schemas.microsoft.com/office/drawing/2014/main" id="{39FFA368-2C55-458B-847E-AD7B996679F9}"/>
                </a:ext>
              </a:extLst>
            </p:cNvPr>
            <p:cNvSpPr txBox="1"/>
            <p:nvPr/>
          </p:nvSpPr>
          <p:spPr>
            <a:xfrm>
              <a:off x="4172188" y="3926473"/>
              <a:ext cx="46" cy="184540"/>
            </a:xfrm>
            <a:prstGeom prst="rect">
              <a:avLst/>
            </a:prstGeom>
            <a:noFill/>
          </p:spPr>
          <p:txBody>
            <a:bodyPr wrap="square" lIns="0" tIns="0" rIns="0" bIns="0" rtlCol="0" anchor="t">
              <a:noAutofit/>
            </a:bodyPr>
            <a:lstStyle/>
            <a:p>
              <a:pPr algn="ctr">
                <a:lnSpc>
                  <a:spcPct val="120000"/>
                </a:lnSpc>
              </a:pPr>
              <a:endParaRPr lang="en-US" sz="1379" b="1" dirty="0">
                <a:solidFill>
                  <a:schemeClr val="tx1">
                    <a:lumMod val="50000"/>
                    <a:lumOff val="50000"/>
                  </a:schemeClr>
                </a:solidFill>
                <a:latin typeface="Arial" panose="020B0604020202020204" pitchFamily="34" charset="0"/>
                <a:ea typeface="微软雅黑" panose="020B0503020204020204" pitchFamily="34" charset="-122"/>
                <a:sym typeface="Arial" panose="020B0604020202020204" pitchFamily="34" charset="0"/>
              </a:endParaRPr>
            </a:p>
          </p:txBody>
        </p:sp>
        <p:cxnSp>
          <p:nvCxnSpPr>
            <p:cNvPr id="69" name="Straight Connector 128">
              <a:extLst>
                <a:ext uri="{FF2B5EF4-FFF2-40B4-BE49-F238E27FC236}">
                  <a16:creationId xmlns:a16="http://schemas.microsoft.com/office/drawing/2014/main" id="{3B9F7A7C-20D1-4A63-820A-976BB932F169}"/>
                </a:ext>
              </a:extLst>
            </p:cNvPr>
            <p:cNvCxnSpPr>
              <a:cxnSpLocks/>
            </p:cNvCxnSpPr>
            <p:nvPr/>
          </p:nvCxnSpPr>
          <p:spPr>
            <a:xfrm rot="5400000">
              <a:off x="4014794" y="3201188"/>
              <a:ext cx="304717" cy="0"/>
            </a:xfrm>
            <a:prstGeom prst="line">
              <a:avLst/>
            </a:prstGeom>
            <a:ln w="12700">
              <a:solidFill>
                <a:schemeClr val="bg1">
                  <a:lumMod val="65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241732288"/>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1250" advTm="0">
        <p15:prstTrans prst="pageCurlDouble"/>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8"/>
                                        </p:tgtEl>
                                        <p:attrNameLst>
                                          <p:attrName>style.visibility</p:attrName>
                                        </p:attrNameLst>
                                      </p:cBhvr>
                                      <p:to>
                                        <p:strVal val="visible"/>
                                      </p:to>
                                    </p:set>
                                    <p:animEffect transition="in" filter="fade">
                                      <p:cBhvr>
                                        <p:cTn id="7" dur="500"/>
                                        <p:tgtEl>
                                          <p:spTgt spid="48"/>
                                        </p:tgtEl>
                                      </p:cBhvr>
                                    </p:animEffect>
                                  </p:childTnLst>
                                </p:cTn>
                              </p:par>
                              <p:par>
                                <p:cTn id="8" presetID="10" presetClass="entr" presetSubtype="0" fill="hold" nodeType="withEffect">
                                  <p:stCondLst>
                                    <p:cond delay="0"/>
                                  </p:stCondLst>
                                  <p:childTnLst>
                                    <p:set>
                                      <p:cBhvr>
                                        <p:cTn id="9" dur="1" fill="hold">
                                          <p:stCondLst>
                                            <p:cond delay="0"/>
                                          </p:stCondLst>
                                        </p:cTn>
                                        <p:tgtEl>
                                          <p:spTgt spid="65"/>
                                        </p:tgtEl>
                                        <p:attrNameLst>
                                          <p:attrName>style.visibility</p:attrName>
                                        </p:attrNameLst>
                                      </p:cBhvr>
                                      <p:to>
                                        <p:strVal val="visible"/>
                                      </p:to>
                                    </p:set>
                                    <p:animEffect transition="in" filter="fade">
                                      <p:cBhvr>
                                        <p:cTn id="10" dur="500"/>
                                        <p:tgtEl>
                                          <p:spTgt spid="65"/>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39"/>
                                        </p:tgtEl>
                                        <p:attrNameLst>
                                          <p:attrName>style.visibility</p:attrName>
                                        </p:attrNameLst>
                                      </p:cBhvr>
                                      <p:to>
                                        <p:strVal val="visible"/>
                                      </p:to>
                                    </p:set>
                                    <p:animEffect transition="in" filter="fade">
                                      <p:cBhvr>
                                        <p:cTn id="15" dur="500"/>
                                        <p:tgtEl>
                                          <p:spTgt spid="39"/>
                                        </p:tgtEl>
                                      </p:cBhvr>
                                    </p:animEffect>
                                  </p:childTnLst>
                                </p:cTn>
                              </p:par>
                              <p:par>
                                <p:cTn id="16" presetID="10" presetClass="entr" presetSubtype="0" fill="hold" nodeType="with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 grpId="0" animBg="1"/>
      <p:bldP spid="48"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a:extLst>
              <a:ext uri="{FF2B5EF4-FFF2-40B4-BE49-F238E27FC236}">
                <a16:creationId xmlns:a16="http://schemas.microsoft.com/office/drawing/2014/main" id="{6BE6B063-CC31-44BB-BC83-52991CD2D79D}"/>
              </a:ext>
            </a:extLst>
          </p:cNvPr>
          <p:cNvGrpSpPr/>
          <p:nvPr/>
        </p:nvGrpSpPr>
        <p:grpSpPr>
          <a:xfrm>
            <a:off x="-411385" y="-56083"/>
            <a:ext cx="13321480" cy="7292448"/>
            <a:chOff x="-411385" y="-3715"/>
            <a:chExt cx="13321480" cy="7292448"/>
          </a:xfrm>
        </p:grpSpPr>
        <p:pic>
          <p:nvPicPr>
            <p:cNvPr id="7" name="图片 6" descr="谢谢.png">
              <a:extLst>
                <a:ext uri="{FF2B5EF4-FFF2-40B4-BE49-F238E27FC236}">
                  <a16:creationId xmlns:a16="http://schemas.microsoft.com/office/drawing/2014/main" id="{579F7013-18EB-45DC-A118-9F6F7170B1C6}"/>
                </a:ext>
              </a:extLst>
            </p:cNvPr>
            <p:cNvPicPr>
              <a:picLocks noChangeAspect="1"/>
            </p:cNvPicPr>
            <p:nvPr/>
          </p:nvPicPr>
          <p:blipFill>
            <a:blip r:embed="rId3" cstate="print"/>
            <a:stretch>
              <a:fillRect/>
            </a:stretch>
          </p:blipFill>
          <p:spPr>
            <a:xfrm>
              <a:off x="1748855" y="-3715"/>
              <a:ext cx="9723264" cy="7292448"/>
            </a:xfrm>
            <a:prstGeom prst="rect">
              <a:avLst/>
            </a:prstGeom>
          </p:spPr>
        </p:pic>
        <p:pic>
          <p:nvPicPr>
            <p:cNvPr id="11" name="图片 10" descr="谢谢.png">
              <a:extLst>
                <a:ext uri="{FF2B5EF4-FFF2-40B4-BE49-F238E27FC236}">
                  <a16:creationId xmlns:a16="http://schemas.microsoft.com/office/drawing/2014/main" id="{D2CAF01C-1F47-45B7-AE14-2528495BB4B0}"/>
                </a:ext>
              </a:extLst>
            </p:cNvPr>
            <p:cNvPicPr>
              <a:picLocks noChangeAspect="1"/>
            </p:cNvPicPr>
            <p:nvPr/>
          </p:nvPicPr>
          <p:blipFill rotWithShape="1">
            <a:blip r:embed="rId3" cstate="print"/>
            <a:srcRect r="88891"/>
            <a:stretch/>
          </p:blipFill>
          <p:spPr>
            <a:xfrm>
              <a:off x="668735" y="-3715"/>
              <a:ext cx="1080120" cy="7292448"/>
            </a:xfrm>
            <a:prstGeom prst="rect">
              <a:avLst/>
            </a:prstGeom>
          </p:spPr>
        </p:pic>
        <p:pic>
          <p:nvPicPr>
            <p:cNvPr id="14" name="图片 13" descr="谢谢.png">
              <a:extLst>
                <a:ext uri="{FF2B5EF4-FFF2-40B4-BE49-F238E27FC236}">
                  <a16:creationId xmlns:a16="http://schemas.microsoft.com/office/drawing/2014/main" id="{EA64902D-26D7-4772-ADC4-1E1914066E43}"/>
                </a:ext>
              </a:extLst>
            </p:cNvPr>
            <p:cNvPicPr>
              <a:picLocks noChangeAspect="1"/>
            </p:cNvPicPr>
            <p:nvPr/>
          </p:nvPicPr>
          <p:blipFill rotWithShape="1">
            <a:blip r:embed="rId3" cstate="print"/>
            <a:srcRect l="93967"/>
            <a:stretch/>
          </p:blipFill>
          <p:spPr>
            <a:xfrm flipH="1">
              <a:off x="11469935" y="-3715"/>
              <a:ext cx="586632" cy="7292448"/>
            </a:xfrm>
            <a:prstGeom prst="rect">
              <a:avLst/>
            </a:prstGeom>
          </p:spPr>
        </p:pic>
        <p:pic>
          <p:nvPicPr>
            <p:cNvPr id="15" name="图片 14" descr="谢谢.png">
              <a:extLst>
                <a:ext uri="{FF2B5EF4-FFF2-40B4-BE49-F238E27FC236}">
                  <a16:creationId xmlns:a16="http://schemas.microsoft.com/office/drawing/2014/main" id="{87D05417-43F9-43DF-A20D-DBBCBA1718E2}"/>
                </a:ext>
              </a:extLst>
            </p:cNvPr>
            <p:cNvPicPr>
              <a:picLocks noChangeAspect="1"/>
            </p:cNvPicPr>
            <p:nvPr/>
          </p:nvPicPr>
          <p:blipFill rotWithShape="1">
            <a:blip r:embed="rId3" cstate="print"/>
            <a:srcRect l="93967"/>
            <a:stretch/>
          </p:blipFill>
          <p:spPr>
            <a:xfrm>
              <a:off x="12056567" y="-3715"/>
              <a:ext cx="586632" cy="7292448"/>
            </a:xfrm>
            <a:prstGeom prst="rect">
              <a:avLst/>
            </a:prstGeom>
          </p:spPr>
        </p:pic>
        <p:pic>
          <p:nvPicPr>
            <p:cNvPr id="16" name="图片 15" descr="谢谢.png">
              <a:extLst>
                <a:ext uri="{FF2B5EF4-FFF2-40B4-BE49-F238E27FC236}">
                  <a16:creationId xmlns:a16="http://schemas.microsoft.com/office/drawing/2014/main" id="{3BD2D738-3C17-40D2-B9AB-7FD244025E71}"/>
                </a:ext>
              </a:extLst>
            </p:cNvPr>
            <p:cNvPicPr>
              <a:picLocks noChangeAspect="1"/>
            </p:cNvPicPr>
            <p:nvPr/>
          </p:nvPicPr>
          <p:blipFill rotWithShape="1">
            <a:blip r:embed="rId3" cstate="print"/>
            <a:srcRect l="93967"/>
            <a:stretch/>
          </p:blipFill>
          <p:spPr>
            <a:xfrm flipH="1">
              <a:off x="12323463" y="-3715"/>
              <a:ext cx="586632" cy="7292448"/>
            </a:xfrm>
            <a:prstGeom prst="rect">
              <a:avLst/>
            </a:prstGeom>
          </p:spPr>
        </p:pic>
        <p:pic>
          <p:nvPicPr>
            <p:cNvPr id="17" name="图片 16" descr="谢谢.png">
              <a:extLst>
                <a:ext uri="{FF2B5EF4-FFF2-40B4-BE49-F238E27FC236}">
                  <a16:creationId xmlns:a16="http://schemas.microsoft.com/office/drawing/2014/main" id="{EBC6F3A6-EDDC-44EE-8D13-C75CB3BB502D}"/>
                </a:ext>
              </a:extLst>
            </p:cNvPr>
            <p:cNvPicPr>
              <a:picLocks noChangeAspect="1"/>
            </p:cNvPicPr>
            <p:nvPr/>
          </p:nvPicPr>
          <p:blipFill rotWithShape="1">
            <a:blip r:embed="rId3" cstate="print"/>
            <a:srcRect r="88891"/>
            <a:stretch/>
          </p:blipFill>
          <p:spPr>
            <a:xfrm>
              <a:off x="-411385" y="-3715"/>
              <a:ext cx="1080120" cy="7292448"/>
            </a:xfrm>
            <a:prstGeom prst="rect">
              <a:avLst/>
            </a:prstGeom>
          </p:spPr>
        </p:pic>
        <p:pic>
          <p:nvPicPr>
            <p:cNvPr id="8" name="图片 7" descr="谢谢.png">
              <a:extLst>
                <a:ext uri="{FF2B5EF4-FFF2-40B4-BE49-F238E27FC236}">
                  <a16:creationId xmlns:a16="http://schemas.microsoft.com/office/drawing/2014/main" id="{E5B02E11-091B-461B-B6F2-E9990187D195}"/>
                </a:ext>
              </a:extLst>
            </p:cNvPr>
            <p:cNvPicPr>
              <a:picLocks noChangeAspect="1"/>
            </p:cNvPicPr>
            <p:nvPr/>
          </p:nvPicPr>
          <p:blipFill>
            <a:blip r:embed="rId3" cstate="print"/>
            <a:srcRect l="1871" t="15228" r="46942" b="64171"/>
            <a:stretch>
              <a:fillRect/>
            </a:stretch>
          </p:blipFill>
          <p:spPr>
            <a:xfrm>
              <a:off x="-411385" y="0"/>
              <a:ext cx="5904656" cy="1412776"/>
            </a:xfrm>
            <a:prstGeom prst="rect">
              <a:avLst/>
            </a:prstGeom>
          </p:spPr>
        </p:pic>
      </p:grpSp>
      <p:pic>
        <p:nvPicPr>
          <p:cNvPr id="12" name="图片 11">
            <a:extLst>
              <a:ext uri="{FF2B5EF4-FFF2-40B4-BE49-F238E27FC236}">
                <a16:creationId xmlns:a16="http://schemas.microsoft.com/office/drawing/2014/main" id="{411B0BA2-27CB-481B-BA38-09CEA5CD0D56}"/>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43779" y="92591"/>
            <a:ext cx="4320000" cy="752603"/>
          </a:xfrm>
          <a:prstGeom prst="rect">
            <a:avLst/>
          </a:prstGeom>
        </p:spPr>
      </p:pic>
    </p:spTree>
    <p:extLst>
      <p:ext uri="{BB962C8B-B14F-4D97-AF65-F5344CB8AC3E}">
        <p14:creationId xmlns:p14="http://schemas.microsoft.com/office/powerpoint/2010/main" val="1577756518"/>
      </p:ext>
    </p:extLst>
  </p:cSld>
  <p:clrMapOvr>
    <a:masterClrMapping/>
  </p:clrMapOvr>
  <mc:AlternateContent xmlns:mc="http://schemas.openxmlformats.org/markup-compatibility/2006" xmlns:p14="http://schemas.microsoft.com/office/powerpoint/2010/main">
    <mc:Choice Requires="p14">
      <p:transition spd="slow" p14:dur="1200" advTm="0">
        <p:dissolve/>
      </p:transition>
    </mc:Choice>
    <mc:Fallback xmlns="">
      <p:transition spd="slow" advTm="0">
        <p:dissolv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任意多边形 18">
            <a:extLst>
              <a:ext uri="{FF2B5EF4-FFF2-40B4-BE49-F238E27FC236}">
                <a16:creationId xmlns:a16="http://schemas.microsoft.com/office/drawing/2014/main" id="{25F97E9B-5C6A-41CA-AAE0-17768E7DBF3D}"/>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23">
            <a:extLst>
              <a:ext uri="{FF2B5EF4-FFF2-40B4-BE49-F238E27FC236}">
                <a16:creationId xmlns:a16="http://schemas.microsoft.com/office/drawing/2014/main" id="{71BEB7E0-2277-4C8E-A63D-DABAC4215338}"/>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Content Placeholder 2">
            <a:extLst>
              <a:ext uri="{FF2B5EF4-FFF2-40B4-BE49-F238E27FC236}">
                <a16:creationId xmlns:a16="http://schemas.microsoft.com/office/drawing/2014/main" id="{E8B66FA3-751A-442B-827C-EDE4EE5BA731}"/>
              </a:ext>
            </a:extLst>
          </p:cNvPr>
          <p:cNvSpPr txBox="1">
            <a:spLocks/>
          </p:cNvSpPr>
          <p:nvPr/>
        </p:nvSpPr>
        <p:spPr>
          <a:xfrm>
            <a:off x="823399" y="365784"/>
            <a:ext cx="603802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下丘脑</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垂体</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睾丸轴的调节作用</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graphicFrame>
        <p:nvGraphicFramePr>
          <p:cNvPr id="28" name="内容占位符 1">
            <a:extLst>
              <a:ext uri="{FF2B5EF4-FFF2-40B4-BE49-F238E27FC236}">
                <a16:creationId xmlns:a16="http://schemas.microsoft.com/office/drawing/2014/main" id="{924FD3FB-F6D2-4CC1-A7D8-90ADC30C8D9F}"/>
              </a:ext>
            </a:extLst>
          </p:cNvPr>
          <p:cNvGraphicFramePr>
            <a:graphicFrameLocks/>
          </p:cNvGraphicFramePr>
          <p:nvPr>
            <p:extLst>
              <p:ext uri="{D42A27DB-BD31-4B8C-83A1-F6EECF244321}">
                <p14:modId xmlns:p14="http://schemas.microsoft.com/office/powerpoint/2010/main" val="271272966"/>
              </p:ext>
            </p:extLst>
          </p:nvPr>
        </p:nvGraphicFramePr>
        <p:xfrm>
          <a:off x="727635" y="1282145"/>
          <a:ext cx="5594187" cy="5616532"/>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grpSp>
        <p:nvGrpSpPr>
          <p:cNvPr id="38" name="组合 37">
            <a:extLst>
              <a:ext uri="{FF2B5EF4-FFF2-40B4-BE49-F238E27FC236}">
                <a16:creationId xmlns:a16="http://schemas.microsoft.com/office/drawing/2014/main" id="{06BC4725-C6A6-4384-B643-6EC3B3E9DDAD}"/>
              </a:ext>
            </a:extLst>
          </p:cNvPr>
          <p:cNvGrpSpPr/>
          <p:nvPr/>
        </p:nvGrpSpPr>
        <p:grpSpPr>
          <a:xfrm>
            <a:off x="6796086" y="1033573"/>
            <a:ext cx="5594187" cy="6042666"/>
            <a:chOff x="6234048" y="565856"/>
            <a:chExt cx="6171992" cy="6666793"/>
          </a:xfrm>
        </p:grpSpPr>
        <p:pic>
          <p:nvPicPr>
            <p:cNvPr id="15" name="Picture 2">
              <a:extLst>
                <a:ext uri="{FF2B5EF4-FFF2-40B4-BE49-F238E27FC236}">
                  <a16:creationId xmlns:a16="http://schemas.microsoft.com/office/drawing/2014/main" id="{5F0D7AEA-71CA-453B-B8CF-CEE574680E6C}"/>
                </a:ext>
              </a:extLst>
            </p:cNvPr>
            <p:cNvPicPr>
              <a:picLocks noChangeAspect="1" noChangeArrowheads="1"/>
            </p:cNvPicPr>
            <p:nvPr/>
          </p:nvPicPr>
          <p:blipFill>
            <a:blip r:embed="rId10" cstate="print"/>
            <a:srcRect/>
            <a:stretch>
              <a:fillRect/>
            </a:stretch>
          </p:blipFill>
          <p:spPr bwMode="auto">
            <a:xfrm>
              <a:off x="6234048" y="565856"/>
              <a:ext cx="6171992" cy="6666793"/>
            </a:xfrm>
            <a:prstGeom prst="rect">
              <a:avLst/>
            </a:prstGeom>
            <a:noFill/>
            <a:ln w="9525">
              <a:noFill/>
              <a:miter lim="800000"/>
              <a:headEnd/>
              <a:tailEnd/>
            </a:ln>
          </p:spPr>
        </p:pic>
        <p:sp>
          <p:nvSpPr>
            <p:cNvPr id="3" name="矩形 2">
              <a:extLst>
                <a:ext uri="{FF2B5EF4-FFF2-40B4-BE49-F238E27FC236}">
                  <a16:creationId xmlns:a16="http://schemas.microsoft.com/office/drawing/2014/main" id="{0BA25297-D680-43D1-8AE7-29D1CA9E16DF}"/>
                </a:ext>
              </a:extLst>
            </p:cNvPr>
            <p:cNvSpPr/>
            <p:nvPr/>
          </p:nvSpPr>
          <p:spPr>
            <a:xfrm>
              <a:off x="9887847" y="4218624"/>
              <a:ext cx="658416" cy="328758"/>
            </a:xfrm>
            <a:prstGeom prst="rect">
              <a:avLst/>
            </a:prstGeom>
            <a:solidFill>
              <a:schemeClr val="accent1">
                <a:lumMod val="40000"/>
                <a:lumOff val="60000"/>
                <a:alpha val="50196"/>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200" b="1" dirty="0">
                  <a:solidFill>
                    <a:schemeClr val="tx1"/>
                  </a:solidFill>
                  <a:latin typeface="Times New Roman" panose="02020603050405020304" pitchFamily="18" charset="0"/>
                  <a:cs typeface="Times New Roman" panose="02020603050405020304" pitchFamily="18" charset="0"/>
                </a:rPr>
                <a:t>AMH</a:t>
              </a:r>
              <a:endParaRPr lang="zh-CN" altLang="en-US" sz="1200" b="1" dirty="0">
                <a:solidFill>
                  <a:schemeClr val="tx1"/>
                </a:solidFill>
                <a:latin typeface="Times New Roman" panose="02020603050405020304" pitchFamily="18" charset="0"/>
                <a:cs typeface="Times New Roman" panose="02020603050405020304" pitchFamily="18" charset="0"/>
              </a:endParaRPr>
            </a:p>
          </p:txBody>
        </p:sp>
        <p:cxnSp>
          <p:nvCxnSpPr>
            <p:cNvPr id="17" name="连接符: 曲线 16">
              <a:extLst>
                <a:ext uri="{FF2B5EF4-FFF2-40B4-BE49-F238E27FC236}">
                  <a16:creationId xmlns:a16="http://schemas.microsoft.com/office/drawing/2014/main" id="{D11F1A08-6470-4F8F-8991-3CE4BB18EE55}"/>
                </a:ext>
              </a:extLst>
            </p:cNvPr>
            <p:cNvCxnSpPr>
              <a:cxnSpLocks/>
            </p:cNvCxnSpPr>
            <p:nvPr/>
          </p:nvCxnSpPr>
          <p:spPr>
            <a:xfrm rot="10800000">
              <a:off x="8733631" y="3443518"/>
              <a:ext cx="940282" cy="373001"/>
            </a:xfrm>
            <a:prstGeom prst="curvedConnector3">
              <a:avLst>
                <a:gd name="adj1" fmla="val 105022"/>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30" name="连接符: 曲线 29">
              <a:extLst>
                <a:ext uri="{FF2B5EF4-FFF2-40B4-BE49-F238E27FC236}">
                  <a16:creationId xmlns:a16="http://schemas.microsoft.com/office/drawing/2014/main" id="{3FD0E381-D94C-4D5C-91C7-9E019D71AD21}"/>
                </a:ext>
              </a:extLst>
            </p:cNvPr>
            <p:cNvCxnSpPr>
              <a:cxnSpLocks/>
            </p:cNvCxnSpPr>
            <p:nvPr/>
          </p:nvCxnSpPr>
          <p:spPr>
            <a:xfrm rot="5400000">
              <a:off x="10127522" y="3984694"/>
              <a:ext cx="280199" cy="187660"/>
            </a:xfrm>
            <a:prstGeom prst="curvedConnector3">
              <a:avLst/>
            </a:prstGeom>
            <a:ln>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45949703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4" name="Group 33"/>
          <p:cNvGrpSpPr/>
          <p:nvPr/>
        </p:nvGrpSpPr>
        <p:grpSpPr>
          <a:xfrm>
            <a:off x="3517117" y="2580752"/>
            <a:ext cx="4244411" cy="3734510"/>
            <a:chOff x="2187184" y="1723730"/>
            <a:chExt cx="3475701" cy="3058149"/>
          </a:xfrm>
        </p:grpSpPr>
        <p:grpSp>
          <p:nvGrpSpPr>
            <p:cNvPr id="10" name="Group 9"/>
            <p:cNvGrpSpPr/>
            <p:nvPr/>
          </p:nvGrpSpPr>
          <p:grpSpPr>
            <a:xfrm rot="213443">
              <a:off x="2187184" y="3362127"/>
              <a:ext cx="1677010" cy="1419752"/>
              <a:chOff x="2955668" y="2969079"/>
              <a:chExt cx="1677010" cy="1419752"/>
            </a:xfrm>
          </p:grpSpPr>
          <p:sp>
            <p:nvSpPr>
              <p:cNvPr id="4" name="Freeform 3"/>
              <p:cNvSpPr>
                <a:spLocks/>
              </p:cNvSpPr>
              <p:nvPr/>
            </p:nvSpPr>
            <p:spPr bwMode="auto">
              <a:xfrm>
                <a:off x="3195729" y="2969079"/>
                <a:ext cx="1436949" cy="1419752"/>
              </a:xfrm>
              <a:custGeom>
                <a:avLst/>
                <a:gdLst/>
                <a:ahLst/>
                <a:cxnLst>
                  <a:cxn ang="0">
                    <a:pos x="32" y="500"/>
                  </a:cxn>
                  <a:cxn ang="0">
                    <a:pos x="14" y="489"/>
                  </a:cxn>
                  <a:cxn ang="0">
                    <a:pos x="15" y="436"/>
                  </a:cxn>
                  <a:cxn ang="0">
                    <a:pos x="441" y="15"/>
                  </a:cxn>
                  <a:cxn ang="0">
                    <a:pos x="495" y="15"/>
                  </a:cxn>
                  <a:cxn ang="0">
                    <a:pos x="494" y="69"/>
                  </a:cxn>
                  <a:cxn ang="0">
                    <a:pos x="68" y="490"/>
                  </a:cxn>
                  <a:cxn ang="0">
                    <a:pos x="32" y="500"/>
                  </a:cxn>
                </a:cxnLst>
                <a:rect l="0" t="0" r="r" b="b"/>
                <a:pathLst>
                  <a:path w="509" h="503">
                    <a:moveTo>
                      <a:pt x="32" y="500"/>
                    </a:moveTo>
                    <a:cubicBezTo>
                      <a:pt x="26" y="498"/>
                      <a:pt x="19" y="495"/>
                      <a:pt x="14" y="489"/>
                    </a:cubicBezTo>
                    <a:cubicBezTo>
                      <a:pt x="0" y="475"/>
                      <a:pt x="0" y="450"/>
                      <a:pt x="15" y="436"/>
                    </a:cubicBezTo>
                    <a:cubicBezTo>
                      <a:pt x="441" y="15"/>
                      <a:pt x="441" y="15"/>
                      <a:pt x="441" y="15"/>
                    </a:cubicBezTo>
                    <a:cubicBezTo>
                      <a:pt x="456" y="0"/>
                      <a:pt x="480" y="0"/>
                      <a:pt x="495" y="15"/>
                    </a:cubicBezTo>
                    <a:cubicBezTo>
                      <a:pt x="509" y="30"/>
                      <a:pt x="509" y="54"/>
                      <a:pt x="494" y="69"/>
                    </a:cubicBezTo>
                    <a:cubicBezTo>
                      <a:pt x="68" y="490"/>
                      <a:pt x="68" y="490"/>
                      <a:pt x="68" y="490"/>
                    </a:cubicBezTo>
                    <a:cubicBezTo>
                      <a:pt x="58" y="499"/>
                      <a:pt x="44" y="503"/>
                      <a:pt x="32" y="500"/>
                    </a:cubicBezTo>
                    <a:close/>
                  </a:path>
                </a:pathLst>
              </a:custGeom>
              <a:solidFill>
                <a:schemeClr val="accent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Round Same Side Corner Rectangle 4"/>
              <p:cNvSpPr>
                <a:spLocks/>
              </p:cNvSpPr>
              <p:nvPr/>
            </p:nvSpPr>
            <p:spPr bwMode="auto">
              <a:xfrm rot="13500000">
                <a:off x="3568110" y="3071025"/>
                <a:ext cx="343555" cy="1568440"/>
              </a:xfrm>
              <a:prstGeom prst="round2SameRect">
                <a:avLst>
                  <a:gd name="adj1" fmla="val 16667"/>
                  <a:gd name="adj2" fmla="val 22024"/>
                </a:avLst>
              </a:prstGeom>
              <a:solidFill>
                <a:schemeClr val="accent1">
                  <a:lumMod val="75000"/>
                </a:schemeClr>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dirty="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11" name="Group 10"/>
            <p:cNvGrpSpPr/>
            <p:nvPr/>
          </p:nvGrpSpPr>
          <p:grpSpPr>
            <a:xfrm>
              <a:off x="3488641" y="1723730"/>
              <a:ext cx="2174244" cy="2174244"/>
              <a:chOff x="4220769" y="1605276"/>
              <a:chExt cx="1739904" cy="1739904"/>
            </a:xfrm>
          </p:grpSpPr>
          <p:sp>
            <p:nvSpPr>
              <p:cNvPr id="9" name="Donut 8"/>
              <p:cNvSpPr/>
              <p:nvPr/>
            </p:nvSpPr>
            <p:spPr>
              <a:xfrm>
                <a:off x="4338879" y="1723386"/>
                <a:ext cx="1503684" cy="1503684"/>
              </a:xfrm>
              <a:prstGeom prst="donut">
                <a:avLst>
                  <a:gd name="adj" fmla="val 7174"/>
                </a:avLst>
              </a:prstGeom>
              <a:gradFill>
                <a:gsLst>
                  <a:gs pos="0">
                    <a:schemeClr val="bg2">
                      <a:lumMod val="75000"/>
                    </a:schemeClr>
                  </a:gs>
                  <a:gs pos="50000">
                    <a:schemeClr val="bg2">
                      <a:lumMod val="85000"/>
                    </a:schemeClr>
                  </a:gs>
                </a:gsLst>
                <a:lin ang="13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Donut 7"/>
              <p:cNvSpPr/>
              <p:nvPr/>
            </p:nvSpPr>
            <p:spPr>
              <a:xfrm>
                <a:off x="4220769" y="1605276"/>
                <a:ext cx="1739904" cy="1739904"/>
              </a:xfrm>
              <a:prstGeom prst="donut">
                <a:avLst>
                  <a:gd name="adj" fmla="val 9286"/>
                </a:avLst>
              </a:prstGeom>
              <a:gradFill>
                <a:gsLst>
                  <a:gs pos="0">
                    <a:schemeClr val="bg2">
                      <a:lumMod val="75000"/>
                    </a:schemeClr>
                  </a:gs>
                  <a:gs pos="50000">
                    <a:schemeClr val="bg2">
                      <a:lumMod val="85000"/>
                    </a:scheme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lnSpc>
                    <a:spcPct val="120000"/>
                  </a:lnSpc>
                </a:pPr>
                <a:endParaRPr lang="en-US" sz="800">
                  <a:solidFill>
                    <a:schemeClr val="tx1"/>
                  </a:solidFill>
                  <a:latin typeface="Arial" panose="020B0604020202020204" pitchFamily="34" charset="0"/>
                  <a:ea typeface="微软雅黑" panose="020B0503020204020204" pitchFamily="34" charset="-122"/>
                  <a:cs typeface="+mn-ea"/>
                  <a:sym typeface="Arial" panose="020B0604020202020204" pitchFamily="34" charset="0"/>
                </a:endParaRPr>
              </a:p>
            </p:txBody>
          </p:sp>
        </p:grpSp>
      </p:grpSp>
      <p:grpSp>
        <p:nvGrpSpPr>
          <p:cNvPr id="37" name="Group 36"/>
          <p:cNvGrpSpPr/>
          <p:nvPr/>
        </p:nvGrpSpPr>
        <p:grpSpPr>
          <a:xfrm>
            <a:off x="7149455" y="2292822"/>
            <a:ext cx="889183" cy="889181"/>
            <a:chOff x="5274567" y="1625529"/>
            <a:chExt cx="728142" cy="728140"/>
          </a:xfrm>
        </p:grpSpPr>
        <p:sp>
          <p:nvSpPr>
            <p:cNvPr id="13" name="Oval 12"/>
            <p:cNvSpPr/>
            <p:nvPr/>
          </p:nvSpPr>
          <p:spPr>
            <a:xfrm rot="20300499">
              <a:off x="5274567" y="1625529"/>
              <a:ext cx="728142" cy="728140"/>
            </a:xfrm>
            <a:prstGeom prst="ellipse">
              <a:avLst/>
            </a:prstGeom>
            <a:solidFill>
              <a:schemeClr val="accent3"/>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8" name="Freeform 173"/>
            <p:cNvSpPr>
              <a:spLocks noEditPoints="1"/>
            </p:cNvSpPr>
            <p:nvPr/>
          </p:nvSpPr>
          <p:spPr bwMode="auto">
            <a:xfrm>
              <a:off x="5482504" y="1832846"/>
              <a:ext cx="312266" cy="313506"/>
            </a:xfrm>
            <a:custGeom>
              <a:avLst/>
              <a:gdLst/>
              <a:ahLst/>
              <a:cxnLst>
                <a:cxn ang="0">
                  <a:pos x="128" y="256"/>
                </a:cxn>
                <a:cxn ang="0">
                  <a:pos x="0" y="128"/>
                </a:cxn>
                <a:cxn ang="0">
                  <a:pos x="128" y="0"/>
                </a:cxn>
                <a:cxn ang="0">
                  <a:pos x="256" y="128"/>
                </a:cxn>
                <a:cxn ang="0">
                  <a:pos x="128" y="256"/>
                </a:cxn>
                <a:cxn ang="0">
                  <a:pos x="24" y="128"/>
                </a:cxn>
                <a:cxn ang="0">
                  <a:pos x="128" y="128"/>
                </a:cxn>
                <a:cxn ang="0">
                  <a:pos x="128" y="24"/>
                </a:cxn>
                <a:cxn ang="0">
                  <a:pos x="24" y="128"/>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24" y="128"/>
                  </a:moveTo>
                  <a:cubicBezTo>
                    <a:pt x="128" y="128"/>
                    <a:pt x="128" y="128"/>
                    <a:pt x="128" y="128"/>
                  </a:cubicBezTo>
                  <a:cubicBezTo>
                    <a:pt x="128" y="24"/>
                    <a:pt x="128" y="24"/>
                    <a:pt x="128" y="24"/>
                  </a:cubicBezTo>
                  <a:cubicBezTo>
                    <a:pt x="71" y="24"/>
                    <a:pt x="24" y="71"/>
                    <a:pt x="24" y="128"/>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8" name="Group 37"/>
          <p:cNvGrpSpPr/>
          <p:nvPr/>
        </p:nvGrpSpPr>
        <p:grpSpPr>
          <a:xfrm>
            <a:off x="7221463" y="4645280"/>
            <a:ext cx="889183" cy="889181"/>
            <a:chOff x="5373943" y="3179798"/>
            <a:chExt cx="728142" cy="728140"/>
          </a:xfrm>
        </p:grpSpPr>
        <p:sp>
          <p:nvSpPr>
            <p:cNvPr id="14" name="Oval 13"/>
            <p:cNvSpPr/>
            <p:nvPr/>
          </p:nvSpPr>
          <p:spPr>
            <a:xfrm rot="20300499">
              <a:off x="5373943" y="3179798"/>
              <a:ext cx="728142" cy="728140"/>
            </a:xfrm>
            <a:prstGeom prst="ellipse">
              <a:avLst/>
            </a:prstGeom>
            <a:solidFill>
              <a:schemeClr val="accent4"/>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9" name="Freeform 182"/>
            <p:cNvSpPr>
              <a:spLocks noEditPoints="1"/>
            </p:cNvSpPr>
            <p:nvPr/>
          </p:nvSpPr>
          <p:spPr bwMode="auto">
            <a:xfrm>
              <a:off x="5581880" y="3387734"/>
              <a:ext cx="312266" cy="312266"/>
            </a:xfrm>
            <a:custGeom>
              <a:avLst/>
              <a:gdLst/>
              <a:ahLst/>
              <a:cxnLst>
                <a:cxn ang="0">
                  <a:pos x="128" y="256"/>
                </a:cxn>
                <a:cxn ang="0">
                  <a:pos x="0" y="128"/>
                </a:cxn>
                <a:cxn ang="0">
                  <a:pos x="128" y="0"/>
                </a:cxn>
                <a:cxn ang="0">
                  <a:pos x="256" y="128"/>
                </a:cxn>
                <a:cxn ang="0">
                  <a:pos x="128" y="256"/>
                </a:cxn>
                <a:cxn ang="0">
                  <a:pos x="128" y="24"/>
                </a:cxn>
                <a:cxn ang="0">
                  <a:pos x="24" y="128"/>
                </a:cxn>
                <a:cxn ang="0">
                  <a:pos x="128" y="232"/>
                </a:cxn>
                <a:cxn ang="0">
                  <a:pos x="232" y="128"/>
                </a:cxn>
                <a:cxn ang="0">
                  <a:pos x="128" y="24"/>
                </a:cxn>
                <a:cxn ang="0">
                  <a:pos x="180" y="140"/>
                </a:cxn>
                <a:cxn ang="0">
                  <a:pos x="156" y="140"/>
                </a:cxn>
                <a:cxn ang="0">
                  <a:pos x="140" y="140"/>
                </a:cxn>
                <a:cxn ang="0">
                  <a:pos x="128" y="140"/>
                </a:cxn>
                <a:cxn ang="0">
                  <a:pos x="116" y="128"/>
                </a:cxn>
                <a:cxn ang="0">
                  <a:pos x="116" y="56"/>
                </a:cxn>
                <a:cxn ang="0">
                  <a:pos x="128" y="44"/>
                </a:cxn>
                <a:cxn ang="0">
                  <a:pos x="140" y="56"/>
                </a:cxn>
                <a:cxn ang="0">
                  <a:pos x="140" y="116"/>
                </a:cxn>
                <a:cxn ang="0">
                  <a:pos x="156" y="116"/>
                </a:cxn>
                <a:cxn ang="0">
                  <a:pos x="180" y="116"/>
                </a:cxn>
                <a:cxn ang="0">
                  <a:pos x="192" y="128"/>
                </a:cxn>
                <a:cxn ang="0">
                  <a:pos x="180" y="140"/>
                </a:cxn>
              </a:cxnLst>
              <a:rect l="0" t="0" r="r" b="b"/>
              <a:pathLst>
                <a:path w="256" h="256">
                  <a:moveTo>
                    <a:pt x="128" y="256"/>
                  </a:moveTo>
                  <a:cubicBezTo>
                    <a:pt x="57" y="256"/>
                    <a:pt x="0" y="199"/>
                    <a:pt x="0" y="128"/>
                  </a:cubicBezTo>
                  <a:cubicBezTo>
                    <a:pt x="0" y="57"/>
                    <a:pt x="57" y="0"/>
                    <a:pt x="128" y="0"/>
                  </a:cubicBezTo>
                  <a:cubicBezTo>
                    <a:pt x="199" y="0"/>
                    <a:pt x="256" y="57"/>
                    <a:pt x="256" y="128"/>
                  </a:cubicBezTo>
                  <a:cubicBezTo>
                    <a:pt x="256" y="199"/>
                    <a:pt x="199" y="256"/>
                    <a:pt x="128" y="256"/>
                  </a:cubicBezTo>
                  <a:moveTo>
                    <a:pt x="128" y="24"/>
                  </a:moveTo>
                  <a:cubicBezTo>
                    <a:pt x="71" y="24"/>
                    <a:pt x="24" y="71"/>
                    <a:pt x="24" y="128"/>
                  </a:cubicBezTo>
                  <a:cubicBezTo>
                    <a:pt x="24" y="185"/>
                    <a:pt x="71" y="232"/>
                    <a:pt x="128" y="232"/>
                  </a:cubicBezTo>
                  <a:cubicBezTo>
                    <a:pt x="185" y="232"/>
                    <a:pt x="232" y="185"/>
                    <a:pt x="232" y="128"/>
                  </a:cubicBezTo>
                  <a:cubicBezTo>
                    <a:pt x="232" y="71"/>
                    <a:pt x="185" y="24"/>
                    <a:pt x="128" y="24"/>
                  </a:cubicBezTo>
                  <a:moveTo>
                    <a:pt x="180" y="140"/>
                  </a:moveTo>
                  <a:cubicBezTo>
                    <a:pt x="156" y="140"/>
                    <a:pt x="156" y="140"/>
                    <a:pt x="156" y="140"/>
                  </a:cubicBezTo>
                  <a:cubicBezTo>
                    <a:pt x="140" y="140"/>
                    <a:pt x="140" y="140"/>
                    <a:pt x="140" y="140"/>
                  </a:cubicBezTo>
                  <a:cubicBezTo>
                    <a:pt x="128" y="140"/>
                    <a:pt x="128" y="140"/>
                    <a:pt x="128" y="140"/>
                  </a:cubicBezTo>
                  <a:cubicBezTo>
                    <a:pt x="121" y="140"/>
                    <a:pt x="116" y="135"/>
                    <a:pt x="116" y="128"/>
                  </a:cubicBezTo>
                  <a:cubicBezTo>
                    <a:pt x="116" y="56"/>
                    <a:pt x="116" y="56"/>
                    <a:pt x="116" y="56"/>
                  </a:cubicBezTo>
                  <a:cubicBezTo>
                    <a:pt x="116" y="49"/>
                    <a:pt x="121" y="44"/>
                    <a:pt x="128" y="44"/>
                  </a:cubicBezTo>
                  <a:cubicBezTo>
                    <a:pt x="135" y="44"/>
                    <a:pt x="140" y="49"/>
                    <a:pt x="140" y="56"/>
                  </a:cubicBezTo>
                  <a:cubicBezTo>
                    <a:pt x="140" y="116"/>
                    <a:pt x="140" y="116"/>
                    <a:pt x="140" y="116"/>
                  </a:cubicBezTo>
                  <a:cubicBezTo>
                    <a:pt x="156" y="116"/>
                    <a:pt x="156" y="116"/>
                    <a:pt x="156" y="116"/>
                  </a:cubicBezTo>
                  <a:cubicBezTo>
                    <a:pt x="180" y="116"/>
                    <a:pt x="180" y="116"/>
                    <a:pt x="180" y="116"/>
                  </a:cubicBezTo>
                  <a:cubicBezTo>
                    <a:pt x="187" y="116"/>
                    <a:pt x="192" y="121"/>
                    <a:pt x="192" y="128"/>
                  </a:cubicBezTo>
                  <a:cubicBezTo>
                    <a:pt x="192" y="135"/>
                    <a:pt x="187" y="140"/>
                    <a:pt x="180" y="140"/>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grpSp>
        <p:nvGrpSpPr>
          <p:cNvPr id="36" name="Group 35"/>
          <p:cNvGrpSpPr/>
          <p:nvPr/>
        </p:nvGrpSpPr>
        <p:grpSpPr>
          <a:xfrm>
            <a:off x="4819749" y="2367104"/>
            <a:ext cx="889183" cy="889181"/>
            <a:chOff x="3765661" y="1239745"/>
            <a:chExt cx="728142" cy="728140"/>
          </a:xfrm>
        </p:grpSpPr>
        <p:sp>
          <p:nvSpPr>
            <p:cNvPr id="12" name="Oval 11"/>
            <p:cNvSpPr/>
            <p:nvPr/>
          </p:nvSpPr>
          <p:spPr>
            <a:xfrm rot="20300499">
              <a:off x="3765661" y="1239745"/>
              <a:ext cx="728142" cy="728140"/>
            </a:xfrm>
            <a:prstGeom prst="ellipse">
              <a:avLst/>
            </a:prstGeom>
            <a:solidFill>
              <a:schemeClr val="accent2"/>
            </a:solidFill>
            <a:ln>
              <a:noFill/>
            </a:ln>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a:lstStyle/>
            <a:p>
              <a:pPr algn="just">
                <a:lnSpc>
                  <a:spcPct val="120000"/>
                </a:lnSpc>
              </a:pPr>
              <a:endParaRPr lang="zh-CN" altLang="en-US" sz="800">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20" name="Freeform 221"/>
            <p:cNvSpPr>
              <a:spLocks noEditPoints="1"/>
            </p:cNvSpPr>
            <p:nvPr/>
          </p:nvSpPr>
          <p:spPr bwMode="auto">
            <a:xfrm>
              <a:off x="4012631" y="1447681"/>
              <a:ext cx="234200" cy="312266"/>
            </a:xfrm>
            <a:custGeom>
              <a:avLst/>
              <a:gdLst/>
              <a:ahLst/>
              <a:cxnLst>
                <a:cxn ang="0">
                  <a:pos x="96" y="256"/>
                </a:cxn>
                <a:cxn ang="0">
                  <a:pos x="0" y="96"/>
                </a:cxn>
                <a:cxn ang="0">
                  <a:pos x="96" y="0"/>
                </a:cxn>
                <a:cxn ang="0">
                  <a:pos x="192" y="96"/>
                </a:cxn>
                <a:cxn ang="0">
                  <a:pos x="96" y="256"/>
                </a:cxn>
                <a:cxn ang="0">
                  <a:pos x="96" y="32"/>
                </a:cxn>
                <a:cxn ang="0">
                  <a:pos x="32" y="96"/>
                </a:cxn>
                <a:cxn ang="0">
                  <a:pos x="96" y="160"/>
                </a:cxn>
                <a:cxn ang="0">
                  <a:pos x="160" y="96"/>
                </a:cxn>
                <a:cxn ang="0">
                  <a:pos x="96" y="32"/>
                </a:cxn>
                <a:cxn ang="0">
                  <a:pos x="96" y="128"/>
                </a:cxn>
                <a:cxn ang="0">
                  <a:pos x="64" y="96"/>
                </a:cxn>
                <a:cxn ang="0">
                  <a:pos x="96" y="64"/>
                </a:cxn>
                <a:cxn ang="0">
                  <a:pos x="128" y="96"/>
                </a:cxn>
                <a:cxn ang="0">
                  <a:pos x="96" y="128"/>
                </a:cxn>
              </a:cxnLst>
              <a:rect l="0" t="0" r="r" b="b"/>
              <a:pathLst>
                <a:path w="192" h="256">
                  <a:moveTo>
                    <a:pt x="96" y="256"/>
                  </a:moveTo>
                  <a:cubicBezTo>
                    <a:pt x="96" y="256"/>
                    <a:pt x="0" y="149"/>
                    <a:pt x="0" y="96"/>
                  </a:cubicBezTo>
                  <a:cubicBezTo>
                    <a:pt x="0" y="43"/>
                    <a:pt x="43" y="0"/>
                    <a:pt x="96" y="0"/>
                  </a:cubicBezTo>
                  <a:cubicBezTo>
                    <a:pt x="149" y="0"/>
                    <a:pt x="192" y="43"/>
                    <a:pt x="192" y="96"/>
                  </a:cubicBezTo>
                  <a:cubicBezTo>
                    <a:pt x="192" y="149"/>
                    <a:pt x="96" y="256"/>
                    <a:pt x="96" y="256"/>
                  </a:cubicBezTo>
                  <a:moveTo>
                    <a:pt x="96" y="32"/>
                  </a:moveTo>
                  <a:cubicBezTo>
                    <a:pt x="61" y="32"/>
                    <a:pt x="32" y="61"/>
                    <a:pt x="32" y="96"/>
                  </a:cubicBezTo>
                  <a:cubicBezTo>
                    <a:pt x="32" y="131"/>
                    <a:pt x="61" y="160"/>
                    <a:pt x="96" y="160"/>
                  </a:cubicBezTo>
                  <a:cubicBezTo>
                    <a:pt x="131" y="160"/>
                    <a:pt x="160" y="131"/>
                    <a:pt x="160" y="96"/>
                  </a:cubicBezTo>
                  <a:cubicBezTo>
                    <a:pt x="160" y="61"/>
                    <a:pt x="131" y="32"/>
                    <a:pt x="96" y="32"/>
                  </a:cubicBezTo>
                  <a:moveTo>
                    <a:pt x="96" y="128"/>
                  </a:moveTo>
                  <a:cubicBezTo>
                    <a:pt x="78" y="128"/>
                    <a:pt x="64" y="114"/>
                    <a:pt x="64" y="96"/>
                  </a:cubicBezTo>
                  <a:cubicBezTo>
                    <a:pt x="64" y="78"/>
                    <a:pt x="78" y="64"/>
                    <a:pt x="96" y="64"/>
                  </a:cubicBezTo>
                  <a:cubicBezTo>
                    <a:pt x="114" y="64"/>
                    <a:pt x="128" y="78"/>
                    <a:pt x="128" y="96"/>
                  </a:cubicBezTo>
                  <a:cubicBezTo>
                    <a:pt x="128" y="114"/>
                    <a:pt x="114" y="128"/>
                    <a:pt x="96" y="128"/>
                  </a:cubicBezTo>
                </a:path>
              </a:pathLst>
            </a:custGeom>
            <a:solidFill>
              <a:schemeClr val="bg1"/>
            </a:solidFill>
            <a:ln w="9525">
              <a:noFill/>
              <a:round/>
              <a:headEnd/>
              <a:tailEnd/>
            </a:ln>
          </p:spPr>
          <p:txBody>
            <a:bodyPr vert="horz" wrap="square" lIns="111664" tIns="55832" rIns="111664" bIns="55832" numCol="1" anchor="t" anchorCtr="0" compatLnSpc="1">
              <a:prstTxWarp prst="textNoShape">
                <a:avLst/>
              </a:prstTxWarp>
            </a:bodyPr>
            <a:lstStyle/>
            <a:p>
              <a:pPr algn="just">
                <a:lnSpc>
                  <a:spcPct val="120000"/>
                </a:lnSpc>
              </a:pPr>
              <a:endParaRPr lang="en-US" sz="800">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30" name="Footer Text"/>
          <p:cNvSpPr txBox="1"/>
          <p:nvPr/>
        </p:nvSpPr>
        <p:spPr>
          <a:xfrm flipH="1">
            <a:off x="1388815" y="2365281"/>
            <a:ext cx="3265136" cy="1797608"/>
          </a:xfrm>
          <a:prstGeom prst="rect">
            <a:avLst/>
          </a:prstGeom>
          <a:noFill/>
        </p:spPr>
        <p:txBody>
          <a:bodyPr wrap="square" lIns="0" tIns="0" rIns="0" bIns="0" rtlCol="0">
            <a:spAutoFit/>
          </a:bodyPr>
          <a:lstStyle/>
          <a:p>
            <a:pPr algn="just" defTabSz="1116686">
              <a:lnSpc>
                <a:spcPct val="120000"/>
              </a:lnSpc>
              <a:defRPr/>
            </a:pPr>
            <a:r>
              <a:rPr lang="zh-CN" altLang="en-US" sz="2000" dirty="0">
                <a:solidFill>
                  <a:srgbClr val="212E3C"/>
                </a:solidFill>
                <a:latin typeface="宋体" panose="02010600030101010101" pitchFamily="2" charset="-122"/>
                <a:cs typeface="+mn-ea"/>
                <a:sym typeface="Arial" panose="020B0604020202020204" pitchFamily="34" charset="0"/>
              </a:rPr>
              <a:t>抑制素（</a:t>
            </a:r>
            <a:r>
              <a:rPr lang="en-US" altLang="zh-CN" sz="2000" dirty="0">
                <a:solidFill>
                  <a:srgbClr val="C00000"/>
                </a:solidFill>
                <a:latin typeface="宋体" panose="02010600030101010101" pitchFamily="2" charset="-122"/>
                <a:cs typeface="+mn-ea"/>
                <a:sym typeface="Arial" panose="020B0604020202020204" pitchFamily="34" charset="0"/>
              </a:rPr>
              <a:t>INH</a:t>
            </a:r>
            <a:r>
              <a:rPr lang="zh-CN" altLang="en-US" sz="2000" dirty="0">
                <a:solidFill>
                  <a:srgbClr val="212E3C"/>
                </a:solidFill>
                <a:latin typeface="宋体" panose="02010600030101010101" pitchFamily="2" charset="-122"/>
                <a:cs typeface="+mn-ea"/>
                <a:sym typeface="Arial" panose="020B0604020202020204" pitchFamily="34" charset="0"/>
              </a:rPr>
              <a:t>）属于转化生长因子</a:t>
            </a:r>
            <a:r>
              <a:rPr lang="en-US" altLang="zh-CN" sz="2000" dirty="0">
                <a:solidFill>
                  <a:srgbClr val="212E3C"/>
                </a:solidFill>
                <a:latin typeface="Times New Roman" panose="02020603050405020304" pitchFamily="18" charset="0"/>
                <a:cs typeface="Times New Roman" panose="02020603050405020304" pitchFamily="18" charset="0"/>
                <a:sym typeface="Arial" panose="020B0604020202020204" pitchFamily="34" charset="0"/>
              </a:rPr>
              <a:t>β</a:t>
            </a:r>
            <a:r>
              <a:rPr lang="en-US" altLang="zh-CN" sz="2000" dirty="0">
                <a:solidFill>
                  <a:srgbClr val="212E3C"/>
                </a:solidFill>
                <a:latin typeface="宋体" panose="02010600030101010101" pitchFamily="2" charset="-122"/>
                <a:cs typeface="+mn-ea"/>
                <a:sym typeface="Arial" panose="020B0604020202020204" pitchFamily="34" charset="0"/>
              </a:rPr>
              <a:t>(TGF-</a:t>
            </a:r>
            <a:r>
              <a:rPr lang="en-US" altLang="zh-CN" sz="2000" dirty="0">
                <a:solidFill>
                  <a:srgbClr val="212E3C"/>
                </a:solidFill>
                <a:latin typeface="Times New Roman" panose="02020603050405020304" pitchFamily="18" charset="0"/>
                <a:cs typeface="Times New Roman" panose="02020603050405020304" pitchFamily="18" charset="0"/>
                <a:sym typeface="Arial" panose="020B0604020202020204" pitchFamily="34" charset="0"/>
              </a:rPr>
              <a:t>β</a:t>
            </a:r>
            <a:r>
              <a:rPr lang="en-US" altLang="zh-CN" sz="2000" dirty="0">
                <a:solidFill>
                  <a:srgbClr val="212E3C"/>
                </a:solidFill>
                <a:latin typeface="宋体" panose="02010600030101010101" pitchFamily="2" charset="-122"/>
                <a:cs typeface="+mn-ea"/>
                <a:sym typeface="Arial" panose="020B0604020202020204" pitchFamily="34" charset="0"/>
              </a:rPr>
              <a:t>)</a:t>
            </a:r>
            <a:r>
              <a:rPr lang="zh-CN" altLang="en-US" sz="2000" dirty="0">
                <a:solidFill>
                  <a:srgbClr val="212E3C"/>
                </a:solidFill>
                <a:latin typeface="宋体" panose="02010600030101010101" pitchFamily="2" charset="-122"/>
                <a:cs typeface="+mn-ea"/>
                <a:sym typeface="Arial" panose="020B0604020202020204" pitchFamily="34" charset="0"/>
              </a:rPr>
              <a:t>超家族。</a:t>
            </a:r>
            <a:r>
              <a:rPr lang="zh-CN" altLang="zh-CN" sz="2000" dirty="0">
                <a:solidFill>
                  <a:srgbClr val="212E3C"/>
                </a:solidFill>
                <a:latin typeface="宋体" panose="02010600030101010101" pitchFamily="2" charset="-122"/>
                <a:cs typeface="+mn-ea"/>
              </a:rPr>
              <a:t>成熟的</a:t>
            </a:r>
            <a:r>
              <a:rPr lang="en-US" altLang="zh-CN" sz="2000" dirty="0">
                <a:solidFill>
                  <a:srgbClr val="212E3C"/>
                </a:solidFill>
                <a:latin typeface="宋体" panose="02010600030101010101" pitchFamily="2" charset="-122"/>
                <a:cs typeface="+mn-ea"/>
              </a:rPr>
              <a:t>INH</a:t>
            </a:r>
            <a:r>
              <a:rPr lang="zh-CN" altLang="zh-CN" sz="2000" dirty="0">
                <a:solidFill>
                  <a:srgbClr val="212E3C"/>
                </a:solidFill>
                <a:latin typeface="宋体" panose="02010600030101010101" pitchFamily="2" charset="-122"/>
                <a:cs typeface="+mn-ea"/>
              </a:rPr>
              <a:t>是一种</a:t>
            </a:r>
            <a:r>
              <a:rPr lang="en-US" altLang="zh-CN" sz="2000" dirty="0">
                <a:solidFill>
                  <a:srgbClr val="212E3C"/>
                </a:solidFill>
                <a:latin typeface="宋体" panose="02010600030101010101" pitchFamily="2" charset="-122"/>
                <a:cs typeface="+mn-ea"/>
              </a:rPr>
              <a:t>32KD</a:t>
            </a:r>
            <a:r>
              <a:rPr lang="zh-CN" altLang="zh-CN" sz="2000" dirty="0">
                <a:solidFill>
                  <a:srgbClr val="212E3C"/>
                </a:solidFill>
                <a:latin typeface="宋体" panose="02010600030101010101" pitchFamily="2" charset="-122"/>
                <a:cs typeface="+mn-ea"/>
              </a:rPr>
              <a:t>的二聚体糖蛋白激素</a:t>
            </a:r>
          </a:p>
          <a:p>
            <a:pPr algn="just" defTabSz="1116686">
              <a:lnSpc>
                <a:spcPct val="120000"/>
              </a:lnSpc>
              <a:defRPr/>
            </a:pPr>
            <a:endParaRPr lang="zh-CN" altLang="en-US" sz="2000" dirty="0">
              <a:solidFill>
                <a:srgbClr val="212E3C"/>
              </a:solidFill>
              <a:latin typeface="宋体" panose="02010600030101010101" pitchFamily="2" charset="-122"/>
              <a:cs typeface="+mn-ea"/>
              <a:sym typeface="Arial" panose="020B0604020202020204" pitchFamily="34" charset="0"/>
            </a:endParaRPr>
          </a:p>
        </p:txBody>
      </p:sp>
      <p:sp>
        <p:nvSpPr>
          <p:cNvPr id="32" name="Footer Text"/>
          <p:cNvSpPr txBox="1"/>
          <p:nvPr/>
        </p:nvSpPr>
        <p:spPr>
          <a:xfrm flipH="1">
            <a:off x="8271806" y="1672109"/>
            <a:ext cx="2842107" cy="1231106"/>
          </a:xfrm>
          <a:prstGeom prst="rect">
            <a:avLst/>
          </a:prstGeom>
          <a:noFill/>
        </p:spPr>
        <p:txBody>
          <a:bodyPr wrap="square" lIns="0" tIns="0" rIns="0" bIns="0" rtlCol="0">
            <a:spAutoFit/>
          </a:bodyPr>
          <a:lstStyle/>
          <a:p>
            <a:pPr lvl="0" algn="just"/>
            <a:r>
              <a:rPr lang="en-US" altLang="zh-CN" sz="2000" dirty="0">
                <a:solidFill>
                  <a:srgbClr val="C00000"/>
                </a:solidFill>
                <a:latin typeface="宋体" panose="02010600030101010101" pitchFamily="2" charset="-122"/>
                <a:cs typeface="+mn-ea"/>
              </a:rPr>
              <a:t>INH</a:t>
            </a:r>
            <a:r>
              <a:rPr lang="zh-CN" altLang="zh-CN" sz="2000" dirty="0">
                <a:solidFill>
                  <a:srgbClr val="212E3C"/>
                </a:solidFill>
                <a:latin typeface="宋体" panose="02010600030101010101" pitchFamily="2" charset="-122"/>
                <a:cs typeface="+mn-ea"/>
              </a:rPr>
              <a:t>由</a:t>
            </a:r>
            <a:r>
              <a:rPr lang="en-US" altLang="zh-CN" sz="2000" dirty="0">
                <a:solidFill>
                  <a:srgbClr val="212E3C"/>
                </a:solidFill>
                <a:latin typeface="Times New Roman" panose="02020603050405020304" pitchFamily="18" charset="0"/>
                <a:cs typeface="Times New Roman" panose="02020603050405020304" pitchFamily="18" charset="0"/>
              </a:rPr>
              <a:t>α</a:t>
            </a:r>
            <a:r>
              <a:rPr lang="zh-CN" altLang="zh-CN" sz="2000" dirty="0">
                <a:solidFill>
                  <a:srgbClr val="212E3C"/>
                </a:solidFill>
                <a:latin typeface="宋体" panose="02010600030101010101" pitchFamily="2" charset="-122"/>
                <a:cs typeface="+mn-ea"/>
              </a:rPr>
              <a:t>亚基与两种</a:t>
            </a:r>
            <a:r>
              <a:rPr lang="en-US" altLang="zh-CN" sz="2000" dirty="0">
                <a:solidFill>
                  <a:srgbClr val="212E3C"/>
                </a:solidFill>
                <a:latin typeface="Times New Roman" panose="02020603050405020304" pitchFamily="18" charset="0"/>
                <a:cs typeface="Times New Roman" panose="02020603050405020304" pitchFamily="18" charset="0"/>
              </a:rPr>
              <a:t>β</a:t>
            </a:r>
            <a:r>
              <a:rPr lang="zh-CN" altLang="zh-CN" sz="2000" dirty="0">
                <a:solidFill>
                  <a:srgbClr val="212E3C"/>
                </a:solidFill>
                <a:latin typeface="宋体" panose="02010600030101010101" pitchFamily="2" charset="-122"/>
                <a:cs typeface="+mn-ea"/>
              </a:rPr>
              <a:t>亚基</a:t>
            </a:r>
            <a:r>
              <a:rPr lang="en-US" altLang="zh-CN" sz="2000" dirty="0">
                <a:solidFill>
                  <a:srgbClr val="212E3C"/>
                </a:solidFill>
                <a:latin typeface="宋体" panose="02010600030101010101" pitchFamily="2" charset="-122"/>
                <a:cs typeface="+mn-ea"/>
              </a:rPr>
              <a:t>(</a:t>
            </a:r>
            <a:r>
              <a:rPr lang="en-US" altLang="zh-CN" sz="2000" dirty="0">
                <a:solidFill>
                  <a:srgbClr val="212E3C"/>
                </a:solidFill>
                <a:latin typeface="Times New Roman" panose="02020603050405020304" pitchFamily="18" charset="0"/>
                <a:cs typeface="Times New Roman" panose="02020603050405020304" pitchFamily="18" charset="0"/>
              </a:rPr>
              <a:t>β</a:t>
            </a:r>
            <a:r>
              <a:rPr lang="en-US" altLang="zh-CN" sz="2000" dirty="0">
                <a:solidFill>
                  <a:srgbClr val="212E3C"/>
                </a:solidFill>
                <a:latin typeface="宋体" panose="02010600030101010101" pitchFamily="2" charset="-122"/>
                <a:cs typeface="+mn-ea"/>
              </a:rPr>
              <a:t>A </a:t>
            </a:r>
            <a:r>
              <a:rPr lang="zh-CN" altLang="zh-CN" sz="2000" dirty="0">
                <a:solidFill>
                  <a:srgbClr val="212E3C"/>
                </a:solidFill>
                <a:latin typeface="宋体" panose="02010600030101010101" pitchFamily="2" charset="-122"/>
                <a:cs typeface="+mn-ea"/>
              </a:rPr>
              <a:t>和</a:t>
            </a:r>
            <a:r>
              <a:rPr lang="en-US" altLang="zh-CN" sz="2000" dirty="0">
                <a:solidFill>
                  <a:srgbClr val="212E3C"/>
                </a:solidFill>
                <a:latin typeface="Times New Roman" panose="02020603050405020304" pitchFamily="18" charset="0"/>
                <a:cs typeface="Times New Roman" panose="02020603050405020304" pitchFamily="18" charset="0"/>
              </a:rPr>
              <a:t>β</a:t>
            </a:r>
            <a:r>
              <a:rPr lang="en-US" altLang="zh-CN" sz="2000" dirty="0">
                <a:solidFill>
                  <a:srgbClr val="212E3C"/>
                </a:solidFill>
                <a:latin typeface="宋体" panose="02010600030101010101" pitchFamily="2" charset="-122"/>
                <a:cs typeface="+mn-ea"/>
              </a:rPr>
              <a:t>B)</a:t>
            </a:r>
            <a:r>
              <a:rPr lang="zh-CN" altLang="zh-CN" sz="2000" dirty="0">
                <a:solidFill>
                  <a:srgbClr val="212E3C"/>
                </a:solidFill>
                <a:latin typeface="宋体" panose="02010600030101010101" pitchFamily="2" charset="-122"/>
                <a:cs typeface="+mn-ea"/>
              </a:rPr>
              <a:t>之一通过二硫键连接而成，即</a:t>
            </a:r>
            <a:r>
              <a:rPr lang="en-US" altLang="zh-CN" sz="2000" dirty="0">
                <a:solidFill>
                  <a:srgbClr val="212E3C"/>
                </a:solidFill>
                <a:latin typeface="宋体" panose="02010600030101010101" pitchFamily="2" charset="-122"/>
                <a:cs typeface="+mn-ea"/>
              </a:rPr>
              <a:t>INH A(</a:t>
            </a:r>
            <a:r>
              <a:rPr lang="en-US" altLang="zh-CN" sz="2000" dirty="0">
                <a:solidFill>
                  <a:srgbClr val="212E3C"/>
                </a:solidFill>
                <a:latin typeface="Times New Roman" panose="02020603050405020304" pitchFamily="18" charset="0"/>
                <a:cs typeface="Times New Roman" panose="02020603050405020304" pitchFamily="18" charset="0"/>
              </a:rPr>
              <a:t>α</a:t>
            </a:r>
            <a:r>
              <a:rPr lang="en-US" altLang="zh-CN" sz="2000" dirty="0">
                <a:solidFill>
                  <a:srgbClr val="212E3C"/>
                </a:solidFill>
                <a:latin typeface="宋体" panose="02010600030101010101" pitchFamily="2" charset="-122"/>
                <a:cs typeface="+mn-ea"/>
              </a:rPr>
              <a:t>-</a:t>
            </a:r>
            <a:r>
              <a:rPr lang="en-US" altLang="zh-CN" sz="2000" dirty="0">
                <a:solidFill>
                  <a:srgbClr val="212E3C"/>
                </a:solidFill>
                <a:latin typeface="Times New Roman" panose="02020603050405020304" pitchFamily="18" charset="0"/>
                <a:cs typeface="Times New Roman" panose="02020603050405020304" pitchFamily="18" charset="0"/>
              </a:rPr>
              <a:t>β</a:t>
            </a:r>
            <a:r>
              <a:rPr lang="en-US" altLang="zh-CN" sz="2000" dirty="0">
                <a:solidFill>
                  <a:srgbClr val="212E3C"/>
                </a:solidFill>
                <a:latin typeface="宋体" panose="02010600030101010101" pitchFamily="2" charset="-122"/>
                <a:cs typeface="+mn-ea"/>
              </a:rPr>
              <a:t>A)</a:t>
            </a:r>
            <a:r>
              <a:rPr lang="zh-CN" altLang="zh-CN" sz="2000" dirty="0">
                <a:solidFill>
                  <a:srgbClr val="212E3C"/>
                </a:solidFill>
                <a:latin typeface="宋体" panose="02010600030101010101" pitchFamily="2" charset="-122"/>
                <a:cs typeface="+mn-ea"/>
              </a:rPr>
              <a:t>和</a:t>
            </a:r>
            <a:r>
              <a:rPr lang="en-US" altLang="zh-CN" sz="2000" dirty="0">
                <a:solidFill>
                  <a:srgbClr val="212E3C"/>
                </a:solidFill>
                <a:latin typeface="宋体" panose="02010600030101010101" pitchFamily="2" charset="-122"/>
                <a:cs typeface="+mn-ea"/>
              </a:rPr>
              <a:t>INH B(</a:t>
            </a:r>
            <a:r>
              <a:rPr lang="el-GR" altLang="zh-CN" sz="2000" dirty="0">
                <a:solidFill>
                  <a:srgbClr val="212E3C"/>
                </a:solidFill>
                <a:latin typeface="Times New Roman" panose="02020603050405020304" pitchFamily="18" charset="0"/>
                <a:cs typeface="Times New Roman" panose="02020603050405020304" pitchFamily="18" charset="0"/>
              </a:rPr>
              <a:t>α</a:t>
            </a:r>
            <a:r>
              <a:rPr lang="en-US" altLang="zh-CN" sz="2000" dirty="0">
                <a:solidFill>
                  <a:srgbClr val="212E3C"/>
                </a:solidFill>
                <a:latin typeface="宋体" panose="02010600030101010101" pitchFamily="2" charset="-122"/>
                <a:cs typeface="+mn-ea"/>
              </a:rPr>
              <a:t>-</a:t>
            </a:r>
            <a:r>
              <a:rPr lang="el-GR" altLang="zh-CN" sz="2000" dirty="0">
                <a:solidFill>
                  <a:srgbClr val="212E3C"/>
                </a:solidFill>
                <a:latin typeface="Times New Roman" panose="02020603050405020304" pitchFamily="18" charset="0"/>
                <a:cs typeface="Times New Roman" panose="02020603050405020304" pitchFamily="18" charset="0"/>
              </a:rPr>
              <a:t>β</a:t>
            </a:r>
            <a:r>
              <a:rPr lang="en-US" altLang="zh-CN" sz="2000" dirty="0">
                <a:solidFill>
                  <a:srgbClr val="212E3C"/>
                </a:solidFill>
                <a:latin typeface="宋体" panose="02010600030101010101" pitchFamily="2" charset="-122"/>
                <a:cs typeface="+mn-ea"/>
              </a:rPr>
              <a:t>B)</a:t>
            </a:r>
            <a:r>
              <a:rPr lang="zh-CN" altLang="zh-CN" sz="2000" dirty="0">
                <a:solidFill>
                  <a:srgbClr val="212E3C"/>
                </a:solidFill>
                <a:latin typeface="宋体" panose="02010600030101010101" pitchFamily="2" charset="-122"/>
                <a:cs typeface="+mn-ea"/>
              </a:rPr>
              <a:t>。</a:t>
            </a:r>
          </a:p>
        </p:txBody>
      </p:sp>
      <p:sp>
        <p:nvSpPr>
          <p:cNvPr id="43" name="任意多边形 18">
            <a:extLst>
              <a:ext uri="{FF2B5EF4-FFF2-40B4-BE49-F238E27FC236}">
                <a16:creationId xmlns:a16="http://schemas.microsoft.com/office/drawing/2014/main" id="{D1B49E90-40A8-4976-AE4A-8F1F86E20135}"/>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44" name="任意多边形 23">
            <a:extLst>
              <a:ext uri="{FF2B5EF4-FFF2-40B4-BE49-F238E27FC236}">
                <a16:creationId xmlns:a16="http://schemas.microsoft.com/office/drawing/2014/main" id="{CA08A3A1-9F93-4E17-9D13-C150B5A02C1A}"/>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pic>
        <p:nvPicPr>
          <p:cNvPr id="39" name="Picture 2" descr="C:\Documents and Settings\Administrator\桌面\A1.JPG">
            <a:extLst>
              <a:ext uri="{FF2B5EF4-FFF2-40B4-BE49-F238E27FC236}">
                <a16:creationId xmlns:a16="http://schemas.microsoft.com/office/drawing/2014/main" id="{02685B93-F10F-45AB-9879-63553A577061}"/>
              </a:ext>
            </a:extLst>
          </p:cNvPr>
          <p:cNvPicPr>
            <a:picLocks noChangeAspect="1" noChangeArrowheads="1"/>
          </p:cNvPicPr>
          <p:nvPr/>
        </p:nvPicPr>
        <p:blipFill rotWithShape="1">
          <a:blip r:embed="rId5"/>
          <a:srcRect l="5472" r="5188"/>
          <a:stretch/>
        </p:blipFill>
        <p:spPr bwMode="auto">
          <a:xfrm>
            <a:off x="5782972" y="3155423"/>
            <a:ext cx="1266964" cy="1402414"/>
          </a:xfrm>
          <a:prstGeom prst="rect">
            <a:avLst/>
          </a:prstGeom>
          <a:noFill/>
          <a:ln w="9525">
            <a:noFill/>
            <a:miter lim="800000"/>
            <a:headEnd/>
            <a:tailEnd/>
          </a:ln>
        </p:spPr>
      </p:pic>
      <p:sp>
        <p:nvSpPr>
          <p:cNvPr id="41" name="Content Placeholder 2">
            <a:extLst>
              <a:ext uri="{FF2B5EF4-FFF2-40B4-BE49-F238E27FC236}">
                <a16:creationId xmlns:a16="http://schemas.microsoft.com/office/drawing/2014/main" id="{D0E44488-A396-4F79-84F8-69919C05E3F8}"/>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抑制素</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6" name="Footer Text">
            <a:extLst>
              <a:ext uri="{FF2B5EF4-FFF2-40B4-BE49-F238E27FC236}">
                <a16:creationId xmlns:a16="http://schemas.microsoft.com/office/drawing/2014/main" id="{5E73236B-41C8-467E-B3AD-F21E94692B80}"/>
              </a:ext>
            </a:extLst>
          </p:cNvPr>
          <p:cNvSpPr txBox="1"/>
          <p:nvPr/>
        </p:nvSpPr>
        <p:spPr>
          <a:xfrm flipH="1">
            <a:off x="8231818" y="4597722"/>
            <a:ext cx="2842107" cy="1538883"/>
          </a:xfrm>
          <a:prstGeom prst="rect">
            <a:avLst/>
          </a:prstGeom>
          <a:noFill/>
        </p:spPr>
        <p:txBody>
          <a:bodyPr wrap="square" lIns="0" tIns="0" rIns="0" bIns="0" rtlCol="0">
            <a:spAutoFit/>
          </a:bodyPr>
          <a:lstStyle/>
          <a:p>
            <a:pPr lvl="0" algn="just"/>
            <a:r>
              <a:rPr lang="en-US" altLang="zh-CN" sz="2000" dirty="0">
                <a:solidFill>
                  <a:srgbClr val="C00000"/>
                </a:solidFill>
                <a:latin typeface="宋体" panose="02010600030101010101" pitchFamily="2" charset="-122"/>
                <a:cs typeface="+mn-ea"/>
              </a:rPr>
              <a:t>INHB</a:t>
            </a:r>
            <a:r>
              <a:rPr lang="zh-CN" altLang="en-US" sz="2000" dirty="0">
                <a:solidFill>
                  <a:srgbClr val="212E3C"/>
                </a:solidFill>
                <a:latin typeface="宋体" panose="02010600030101010101" pitchFamily="2" charset="-122"/>
                <a:cs typeface="+mn-ea"/>
              </a:rPr>
              <a:t>主要由男性睾丸支持细胞合成和分泌，是评估生精小管功能和精子发生的直接指标，是</a:t>
            </a:r>
            <a:r>
              <a:rPr lang="zh-CN" altLang="en-US" sz="2000" dirty="0">
                <a:solidFill>
                  <a:srgbClr val="C00000"/>
                </a:solidFill>
                <a:latin typeface="宋体" panose="02010600030101010101" pitchFamily="2" charset="-122"/>
                <a:cs typeface="+mn-ea"/>
              </a:rPr>
              <a:t>睾丸支持细胞功能的主要标记物</a:t>
            </a:r>
            <a:r>
              <a:rPr lang="zh-CN" altLang="en-US" sz="2000" dirty="0">
                <a:solidFill>
                  <a:srgbClr val="212E3C"/>
                </a:solidFill>
                <a:latin typeface="宋体" panose="02010600030101010101" pitchFamily="2" charset="-122"/>
                <a:cs typeface="+mn-ea"/>
              </a:rPr>
              <a:t>。</a:t>
            </a:r>
          </a:p>
        </p:txBody>
      </p:sp>
      <p:pic>
        <p:nvPicPr>
          <p:cNvPr id="2" name="图片 1">
            <a:extLst>
              <a:ext uri="{FF2B5EF4-FFF2-40B4-BE49-F238E27FC236}">
                <a16:creationId xmlns:a16="http://schemas.microsoft.com/office/drawing/2014/main" id="{8C4B6260-4E8E-44B0-89D4-AE1B7EAD5D9E}"/>
              </a:ext>
            </a:extLst>
          </p:cNvPr>
          <p:cNvPicPr>
            <a:picLocks noChangeAspect="1"/>
          </p:cNvPicPr>
          <p:nvPr/>
        </p:nvPicPr>
        <p:blipFill>
          <a:blip r:embed="rId6"/>
          <a:stretch>
            <a:fillRect/>
          </a:stretch>
        </p:blipFill>
        <p:spPr>
          <a:xfrm>
            <a:off x="8139033" y="3122885"/>
            <a:ext cx="3107651" cy="853080"/>
          </a:xfrm>
          <a:prstGeom prst="rect">
            <a:avLst/>
          </a:prstGeom>
        </p:spPr>
      </p:pic>
    </p:spTree>
    <p:extLst>
      <p:ext uri="{BB962C8B-B14F-4D97-AF65-F5344CB8AC3E}">
        <p14:creationId xmlns:p14="http://schemas.microsoft.com/office/powerpoint/2010/main" val="8124595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9" presetClass="entr" presetSubtype="0" decel="100000" fill="hold" nodeType="after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p:cTn id="7" dur="500" fill="hold"/>
                                        <p:tgtEl>
                                          <p:spTgt spid="34"/>
                                        </p:tgtEl>
                                        <p:attrNameLst>
                                          <p:attrName>ppt_w</p:attrName>
                                        </p:attrNameLst>
                                      </p:cBhvr>
                                      <p:tavLst>
                                        <p:tav tm="0">
                                          <p:val>
                                            <p:fltVal val="0"/>
                                          </p:val>
                                        </p:tav>
                                        <p:tav tm="100000">
                                          <p:val>
                                            <p:strVal val="#ppt_w"/>
                                          </p:val>
                                        </p:tav>
                                      </p:tavLst>
                                    </p:anim>
                                    <p:anim calcmode="lin" valueType="num">
                                      <p:cBhvr>
                                        <p:cTn id="8" dur="500" fill="hold"/>
                                        <p:tgtEl>
                                          <p:spTgt spid="34"/>
                                        </p:tgtEl>
                                        <p:attrNameLst>
                                          <p:attrName>ppt_h</p:attrName>
                                        </p:attrNameLst>
                                      </p:cBhvr>
                                      <p:tavLst>
                                        <p:tav tm="0">
                                          <p:val>
                                            <p:fltVal val="0"/>
                                          </p:val>
                                        </p:tav>
                                        <p:tav tm="100000">
                                          <p:val>
                                            <p:strVal val="#ppt_h"/>
                                          </p:val>
                                        </p:tav>
                                      </p:tavLst>
                                    </p:anim>
                                    <p:anim calcmode="lin" valueType="num">
                                      <p:cBhvr>
                                        <p:cTn id="9" dur="500" fill="hold"/>
                                        <p:tgtEl>
                                          <p:spTgt spid="34"/>
                                        </p:tgtEl>
                                        <p:attrNameLst>
                                          <p:attrName>style.rotation</p:attrName>
                                        </p:attrNameLst>
                                      </p:cBhvr>
                                      <p:tavLst>
                                        <p:tav tm="0">
                                          <p:val>
                                            <p:fltVal val="360"/>
                                          </p:val>
                                        </p:tav>
                                        <p:tav tm="100000">
                                          <p:val>
                                            <p:fltVal val="0"/>
                                          </p:val>
                                        </p:tav>
                                      </p:tavLst>
                                    </p:anim>
                                    <p:animEffect transition="in" filter="fade">
                                      <p:cBhvr>
                                        <p:cTn id="10"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任意多边形 18">
            <a:extLst>
              <a:ext uri="{FF2B5EF4-FFF2-40B4-BE49-F238E27FC236}">
                <a16:creationId xmlns:a16="http://schemas.microsoft.com/office/drawing/2014/main" id="{25F97E9B-5C6A-41CA-AAE0-17768E7DBF3D}"/>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66" name="任意多边形 23">
            <a:extLst>
              <a:ext uri="{FF2B5EF4-FFF2-40B4-BE49-F238E27FC236}">
                <a16:creationId xmlns:a16="http://schemas.microsoft.com/office/drawing/2014/main" id="{71BEB7E0-2277-4C8E-A63D-DABAC4215338}"/>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67" name="Content Placeholder 2">
            <a:extLst>
              <a:ext uri="{FF2B5EF4-FFF2-40B4-BE49-F238E27FC236}">
                <a16:creationId xmlns:a16="http://schemas.microsoft.com/office/drawing/2014/main" id="{E8B66FA3-751A-442B-827C-EDE4EE5BA731}"/>
              </a:ext>
            </a:extLst>
          </p:cNvPr>
          <p:cNvSpPr txBox="1">
            <a:spLocks/>
          </p:cNvSpPr>
          <p:nvPr/>
        </p:nvSpPr>
        <p:spPr>
          <a:xfrm>
            <a:off x="823399" y="365784"/>
            <a:ext cx="603802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随着男性年龄增长</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INHB</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水平的变化</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15" name="内容占位符 3">
            <a:extLst>
              <a:ext uri="{FF2B5EF4-FFF2-40B4-BE49-F238E27FC236}">
                <a16:creationId xmlns:a16="http://schemas.microsoft.com/office/drawing/2014/main" id="{A857DDC5-20B2-4122-A53D-6D54DFBB8079}"/>
              </a:ext>
            </a:extLst>
          </p:cNvPr>
          <p:cNvPicPr>
            <a:picLocks noChangeAspect="1"/>
          </p:cNvPicPr>
          <p:nvPr/>
        </p:nvPicPr>
        <p:blipFill>
          <a:blip r:embed="rId5"/>
          <a:srcRect/>
          <a:stretch>
            <a:fillRect/>
          </a:stretch>
        </p:blipFill>
        <p:spPr>
          <a:xfrm>
            <a:off x="596727" y="1291655"/>
            <a:ext cx="6624637" cy="4197350"/>
          </a:xfrm>
          <a:prstGeom prst="rect">
            <a:avLst/>
          </a:prstGeom>
        </p:spPr>
      </p:pic>
      <p:graphicFrame>
        <p:nvGraphicFramePr>
          <p:cNvPr id="16" name="图示 15">
            <a:extLst>
              <a:ext uri="{FF2B5EF4-FFF2-40B4-BE49-F238E27FC236}">
                <a16:creationId xmlns:a16="http://schemas.microsoft.com/office/drawing/2014/main" id="{99BE6AA3-4D37-4F46-BABC-921117393A7B}"/>
              </a:ext>
            </a:extLst>
          </p:cNvPr>
          <p:cNvGraphicFramePr/>
          <p:nvPr>
            <p:extLst>
              <p:ext uri="{D42A27DB-BD31-4B8C-83A1-F6EECF244321}">
                <p14:modId xmlns:p14="http://schemas.microsoft.com/office/powerpoint/2010/main" val="3561393469"/>
              </p:ext>
            </p:extLst>
          </p:nvPr>
        </p:nvGraphicFramePr>
        <p:xfrm>
          <a:off x="1079178" y="5200501"/>
          <a:ext cx="5493556" cy="1512168"/>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graphicFrame>
        <p:nvGraphicFramePr>
          <p:cNvPr id="2" name="图示 1">
            <a:extLst>
              <a:ext uri="{FF2B5EF4-FFF2-40B4-BE49-F238E27FC236}">
                <a16:creationId xmlns:a16="http://schemas.microsoft.com/office/drawing/2014/main" id="{347B250B-F7C4-479A-9D8B-A75A2211321A}"/>
              </a:ext>
            </a:extLst>
          </p:cNvPr>
          <p:cNvGraphicFramePr/>
          <p:nvPr>
            <p:extLst>
              <p:ext uri="{D42A27DB-BD31-4B8C-83A1-F6EECF244321}">
                <p14:modId xmlns:p14="http://schemas.microsoft.com/office/powerpoint/2010/main" val="3396455470"/>
              </p:ext>
            </p:extLst>
          </p:nvPr>
        </p:nvGraphicFramePr>
        <p:xfrm>
          <a:off x="7725519" y="1312069"/>
          <a:ext cx="4824536" cy="5200878"/>
        </p:xfrm>
        <a:graphic>
          <a:graphicData uri="http://schemas.openxmlformats.org/drawingml/2006/diagram">
            <dgm:relIds xmlns:dgm="http://schemas.openxmlformats.org/drawingml/2006/diagram" xmlns:r="http://schemas.openxmlformats.org/officeDocument/2006/relationships" r:dm="rId11" r:lo="rId12" r:qs="rId13" r:cs="rId14"/>
          </a:graphicData>
        </a:graphic>
      </p:graphicFrame>
    </p:spTree>
    <p:extLst>
      <p:ext uri="{BB962C8B-B14F-4D97-AF65-F5344CB8AC3E}">
        <p14:creationId xmlns:p14="http://schemas.microsoft.com/office/powerpoint/2010/main" val="384190432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73"/>
          <p:cNvGrpSpPr/>
          <p:nvPr/>
        </p:nvGrpSpPr>
        <p:grpSpPr>
          <a:xfrm>
            <a:off x="4570985" y="2563753"/>
            <a:ext cx="490518" cy="229623"/>
            <a:chOff x="3366566" y="1459073"/>
            <a:chExt cx="465169" cy="221445"/>
          </a:xfrm>
        </p:grpSpPr>
        <p:cxnSp>
          <p:nvCxnSpPr>
            <p:cNvPr id="38" name="Straight Connector 37"/>
            <p:cNvCxnSpPr/>
            <p:nvPr/>
          </p:nvCxnSpPr>
          <p:spPr>
            <a:xfrm flipH="1" flipV="1">
              <a:off x="3592681" y="1460250"/>
              <a:ext cx="239054" cy="220268"/>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flipH="1">
              <a:off x="3366566" y="1459073"/>
              <a:ext cx="226116" cy="0"/>
            </a:xfrm>
            <a:prstGeom prst="line">
              <a:avLst/>
            </a:prstGeom>
            <a:ln w="19050" cap="rnd">
              <a:solidFill>
                <a:schemeClr val="accent2"/>
              </a:solidFill>
              <a:prstDash val="solid"/>
            </a:ln>
          </p:spPr>
          <p:style>
            <a:lnRef idx="1">
              <a:schemeClr val="accent1"/>
            </a:lnRef>
            <a:fillRef idx="0">
              <a:schemeClr val="accent1"/>
            </a:fillRef>
            <a:effectRef idx="0">
              <a:schemeClr val="accent1"/>
            </a:effectRef>
            <a:fontRef idx="minor">
              <a:schemeClr val="tx1"/>
            </a:fontRef>
          </p:style>
        </p:cxnSp>
      </p:grpSp>
      <p:grpSp>
        <p:nvGrpSpPr>
          <p:cNvPr id="3" name="Group 74"/>
          <p:cNvGrpSpPr/>
          <p:nvPr/>
        </p:nvGrpSpPr>
        <p:grpSpPr>
          <a:xfrm flipH="1">
            <a:off x="7330988" y="2561852"/>
            <a:ext cx="541166" cy="233426"/>
            <a:chOff x="3318534" y="1459155"/>
            <a:chExt cx="513201" cy="221363"/>
          </a:xfrm>
        </p:grpSpPr>
        <p:cxnSp>
          <p:nvCxnSpPr>
            <p:cNvPr id="41" name="Straight Connector 40"/>
            <p:cNvCxnSpPr/>
            <p:nvPr/>
          </p:nvCxnSpPr>
          <p:spPr>
            <a:xfrm flipH="1" flipV="1">
              <a:off x="3592681" y="1460250"/>
              <a:ext cx="239054" cy="220268"/>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flipH="1">
              <a:off x="3318534" y="1459155"/>
              <a:ext cx="274147" cy="0"/>
            </a:xfrm>
            <a:prstGeom prst="line">
              <a:avLst/>
            </a:prstGeom>
            <a:ln w="19050" cap="rnd">
              <a:solidFill>
                <a:schemeClr val="accent3"/>
              </a:solidFill>
              <a:prstDash val="solid"/>
            </a:ln>
          </p:spPr>
          <p:style>
            <a:lnRef idx="1">
              <a:schemeClr val="accent1"/>
            </a:lnRef>
            <a:fillRef idx="0">
              <a:schemeClr val="accent1"/>
            </a:fillRef>
            <a:effectRef idx="0">
              <a:schemeClr val="accent1"/>
            </a:effectRef>
            <a:fontRef idx="minor">
              <a:schemeClr val="tx1"/>
            </a:fontRef>
          </p:style>
        </p:cxnSp>
      </p:grpSp>
      <p:grpSp>
        <p:nvGrpSpPr>
          <p:cNvPr id="4" name="Group 81"/>
          <p:cNvGrpSpPr/>
          <p:nvPr/>
        </p:nvGrpSpPr>
        <p:grpSpPr>
          <a:xfrm flipV="1">
            <a:off x="4570986" y="5114901"/>
            <a:ext cx="480061" cy="229623"/>
            <a:chOff x="3376482" y="1459073"/>
            <a:chExt cx="455253" cy="221445"/>
          </a:xfrm>
        </p:grpSpPr>
        <p:cxnSp>
          <p:nvCxnSpPr>
            <p:cNvPr id="44" name="Straight Connector 43"/>
            <p:cNvCxnSpPr/>
            <p:nvPr/>
          </p:nvCxnSpPr>
          <p:spPr>
            <a:xfrm flipH="1" flipV="1">
              <a:off x="3592681" y="1460250"/>
              <a:ext cx="239054" cy="220268"/>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flipH="1" flipV="1">
              <a:off x="3376482" y="1459073"/>
              <a:ext cx="216200" cy="0"/>
            </a:xfrm>
            <a:prstGeom prst="line">
              <a:avLst/>
            </a:prstGeom>
            <a:ln w="19050" cap="rnd">
              <a:solidFill>
                <a:schemeClr val="accent1"/>
              </a:solidFill>
              <a:prstDash val="solid"/>
            </a:ln>
          </p:spPr>
          <p:style>
            <a:lnRef idx="1">
              <a:schemeClr val="accent1"/>
            </a:lnRef>
            <a:fillRef idx="0">
              <a:schemeClr val="accent1"/>
            </a:fillRef>
            <a:effectRef idx="0">
              <a:schemeClr val="accent1"/>
            </a:effectRef>
            <a:fontRef idx="minor">
              <a:schemeClr val="tx1"/>
            </a:fontRef>
          </p:style>
        </p:cxnSp>
      </p:grpSp>
      <p:grpSp>
        <p:nvGrpSpPr>
          <p:cNvPr id="5" name="Group 84"/>
          <p:cNvGrpSpPr/>
          <p:nvPr/>
        </p:nvGrpSpPr>
        <p:grpSpPr>
          <a:xfrm flipH="1" flipV="1">
            <a:off x="7352977" y="5113000"/>
            <a:ext cx="519177" cy="233426"/>
            <a:chOff x="3339387" y="1459155"/>
            <a:chExt cx="492348" cy="221363"/>
          </a:xfrm>
        </p:grpSpPr>
        <p:cxnSp>
          <p:nvCxnSpPr>
            <p:cNvPr id="47" name="Straight Connector 46"/>
            <p:cNvCxnSpPr/>
            <p:nvPr/>
          </p:nvCxnSpPr>
          <p:spPr>
            <a:xfrm flipH="1" flipV="1">
              <a:off x="3592681" y="1460250"/>
              <a:ext cx="239054" cy="220268"/>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flipH="1" flipV="1">
              <a:off x="3339387" y="1459155"/>
              <a:ext cx="253294" cy="0"/>
            </a:xfrm>
            <a:prstGeom prst="line">
              <a:avLst/>
            </a:prstGeom>
            <a:ln w="19050" cap="rnd">
              <a:solidFill>
                <a:schemeClr val="accent4"/>
              </a:solidFill>
              <a:prstDash val="solid"/>
            </a:ln>
          </p:spPr>
          <p:style>
            <a:lnRef idx="1">
              <a:schemeClr val="accent1"/>
            </a:lnRef>
            <a:fillRef idx="0">
              <a:schemeClr val="accent1"/>
            </a:fillRef>
            <a:effectRef idx="0">
              <a:schemeClr val="accent1"/>
            </a:effectRef>
            <a:fontRef idx="minor">
              <a:schemeClr val="tx1"/>
            </a:fontRef>
          </p:style>
        </p:cxnSp>
      </p:grpSp>
      <p:sp>
        <p:nvSpPr>
          <p:cNvPr id="1029" name="Freeform 5"/>
          <p:cNvSpPr>
            <a:spLocks/>
          </p:cNvSpPr>
          <p:nvPr/>
        </p:nvSpPr>
        <p:spPr bwMode="auto">
          <a:xfrm>
            <a:off x="4263377" y="3352048"/>
            <a:ext cx="1966958" cy="2360349"/>
          </a:xfrm>
          <a:custGeom>
            <a:avLst/>
            <a:gdLst/>
            <a:ahLst/>
            <a:cxnLst>
              <a:cxn ang="0">
                <a:pos x="248" y="158"/>
              </a:cxn>
              <a:cxn ang="0">
                <a:pos x="248" y="160"/>
              </a:cxn>
              <a:cxn ang="0">
                <a:pos x="250" y="192"/>
              </a:cxn>
              <a:cxn ang="0">
                <a:pos x="321" y="335"/>
              </a:cxn>
              <a:cxn ang="0">
                <a:pos x="437" y="401"/>
              </a:cxn>
              <a:cxn ang="0">
                <a:pos x="496" y="408"/>
              </a:cxn>
              <a:cxn ang="0">
                <a:pos x="496" y="595"/>
              </a:cxn>
              <a:cxn ang="0">
                <a:pos x="430" y="591"/>
              </a:cxn>
              <a:cxn ang="0">
                <a:pos x="189" y="468"/>
              </a:cxn>
              <a:cxn ang="0">
                <a:pos x="62" y="192"/>
              </a:cxn>
              <a:cxn ang="0">
                <a:pos x="61" y="160"/>
              </a:cxn>
              <a:cxn ang="0">
                <a:pos x="61" y="158"/>
              </a:cxn>
              <a:cxn ang="0">
                <a:pos x="0" y="158"/>
              </a:cxn>
              <a:cxn ang="0">
                <a:pos x="157" y="0"/>
              </a:cxn>
              <a:cxn ang="0">
                <a:pos x="313" y="158"/>
              </a:cxn>
              <a:cxn ang="0">
                <a:pos x="248" y="158"/>
              </a:cxn>
            </a:cxnLst>
            <a:rect l="0" t="0" r="r" b="b"/>
            <a:pathLst>
              <a:path w="496" h="595">
                <a:moveTo>
                  <a:pt x="248" y="158"/>
                </a:moveTo>
                <a:cubicBezTo>
                  <a:pt x="248" y="158"/>
                  <a:pt x="248" y="159"/>
                  <a:pt x="248" y="160"/>
                </a:cubicBezTo>
                <a:cubicBezTo>
                  <a:pt x="248" y="171"/>
                  <a:pt x="249" y="182"/>
                  <a:pt x="250" y="192"/>
                </a:cubicBezTo>
                <a:cubicBezTo>
                  <a:pt x="257" y="247"/>
                  <a:pt x="281" y="295"/>
                  <a:pt x="321" y="335"/>
                </a:cubicBezTo>
                <a:cubicBezTo>
                  <a:pt x="355" y="369"/>
                  <a:pt x="393" y="391"/>
                  <a:pt x="437" y="401"/>
                </a:cubicBezTo>
                <a:cubicBezTo>
                  <a:pt x="456" y="406"/>
                  <a:pt x="475" y="408"/>
                  <a:pt x="496" y="408"/>
                </a:cubicBezTo>
                <a:cubicBezTo>
                  <a:pt x="496" y="595"/>
                  <a:pt x="496" y="595"/>
                  <a:pt x="496" y="595"/>
                </a:cubicBezTo>
                <a:cubicBezTo>
                  <a:pt x="474" y="595"/>
                  <a:pt x="452" y="594"/>
                  <a:pt x="430" y="591"/>
                </a:cubicBezTo>
                <a:cubicBezTo>
                  <a:pt x="338" y="578"/>
                  <a:pt x="258" y="537"/>
                  <a:pt x="189" y="468"/>
                </a:cubicBezTo>
                <a:cubicBezTo>
                  <a:pt x="112" y="390"/>
                  <a:pt x="69" y="299"/>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lnTo>
                  <a:pt x="248" y="158"/>
                </a:lnTo>
                <a:close/>
              </a:path>
            </a:pathLst>
          </a:custGeom>
          <a:solidFill>
            <a:schemeClr val="accent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1030" name="Freeform 6"/>
          <p:cNvSpPr>
            <a:spLocks/>
          </p:cNvSpPr>
          <p:nvPr/>
        </p:nvSpPr>
        <p:spPr bwMode="auto">
          <a:xfrm>
            <a:off x="5595885" y="3978126"/>
            <a:ext cx="2367046" cy="1971980"/>
          </a:xfrm>
          <a:custGeom>
            <a:avLst/>
            <a:gdLst/>
            <a:ahLst/>
            <a:cxnLst>
              <a:cxn ang="0">
                <a:pos x="403" y="61"/>
              </a:cxn>
              <a:cxn ang="0">
                <a:pos x="410" y="2"/>
              </a:cxn>
              <a:cxn ang="0">
                <a:pos x="410" y="0"/>
              </a:cxn>
              <a:cxn ang="0">
                <a:pos x="597" y="0"/>
              </a:cxn>
              <a:cxn ang="0">
                <a:pos x="597" y="2"/>
              </a:cxn>
              <a:cxn ang="0">
                <a:pos x="592" y="68"/>
              </a:cxn>
              <a:cxn ang="0">
                <a:pos x="469" y="310"/>
              </a:cxn>
              <a:cxn ang="0">
                <a:pos x="161" y="437"/>
              </a:cxn>
              <a:cxn ang="0">
                <a:pos x="160" y="437"/>
              </a:cxn>
              <a:cxn ang="0">
                <a:pos x="160" y="497"/>
              </a:cxn>
              <a:cxn ang="0">
                <a:pos x="0" y="341"/>
              </a:cxn>
              <a:cxn ang="0">
                <a:pos x="160" y="185"/>
              </a:cxn>
              <a:cxn ang="0">
                <a:pos x="160" y="250"/>
              </a:cxn>
              <a:cxn ang="0">
                <a:pos x="161" y="250"/>
              </a:cxn>
              <a:cxn ang="0">
                <a:pos x="337" y="177"/>
              </a:cxn>
              <a:cxn ang="0">
                <a:pos x="403" y="61"/>
              </a:cxn>
            </a:cxnLst>
            <a:rect l="0" t="0" r="r" b="b"/>
            <a:pathLst>
              <a:path w="597" h="497">
                <a:moveTo>
                  <a:pt x="403" y="61"/>
                </a:moveTo>
                <a:cubicBezTo>
                  <a:pt x="408" y="42"/>
                  <a:pt x="410" y="22"/>
                  <a:pt x="410" y="2"/>
                </a:cubicBezTo>
                <a:cubicBezTo>
                  <a:pt x="410" y="1"/>
                  <a:pt x="410" y="0"/>
                  <a:pt x="410" y="0"/>
                </a:cubicBezTo>
                <a:cubicBezTo>
                  <a:pt x="597" y="0"/>
                  <a:pt x="597" y="0"/>
                  <a:pt x="597" y="0"/>
                </a:cubicBezTo>
                <a:cubicBezTo>
                  <a:pt x="597" y="0"/>
                  <a:pt x="597" y="1"/>
                  <a:pt x="597" y="2"/>
                </a:cubicBezTo>
                <a:cubicBezTo>
                  <a:pt x="597" y="24"/>
                  <a:pt x="595" y="46"/>
                  <a:pt x="592" y="68"/>
                </a:cubicBezTo>
                <a:cubicBezTo>
                  <a:pt x="579" y="160"/>
                  <a:pt x="538" y="241"/>
                  <a:pt x="469" y="310"/>
                </a:cubicBezTo>
                <a:cubicBezTo>
                  <a:pt x="384" y="395"/>
                  <a:pt x="281" y="437"/>
                  <a:pt x="161" y="437"/>
                </a:cubicBezTo>
                <a:cubicBezTo>
                  <a:pt x="161" y="437"/>
                  <a:pt x="160" y="437"/>
                  <a:pt x="160" y="437"/>
                </a:cubicBezTo>
                <a:cubicBezTo>
                  <a:pt x="160" y="497"/>
                  <a:pt x="160" y="497"/>
                  <a:pt x="160" y="497"/>
                </a:cubicBezTo>
                <a:cubicBezTo>
                  <a:pt x="0" y="341"/>
                  <a:pt x="0" y="341"/>
                  <a:pt x="0" y="341"/>
                </a:cubicBezTo>
                <a:cubicBezTo>
                  <a:pt x="160" y="185"/>
                  <a:pt x="160" y="185"/>
                  <a:pt x="160" y="185"/>
                </a:cubicBezTo>
                <a:cubicBezTo>
                  <a:pt x="160" y="250"/>
                  <a:pt x="160" y="250"/>
                  <a:pt x="160" y="250"/>
                </a:cubicBezTo>
                <a:cubicBezTo>
                  <a:pt x="160" y="250"/>
                  <a:pt x="161" y="250"/>
                  <a:pt x="161" y="250"/>
                </a:cubicBezTo>
                <a:cubicBezTo>
                  <a:pt x="230" y="250"/>
                  <a:pt x="288" y="226"/>
                  <a:pt x="337" y="177"/>
                </a:cubicBezTo>
                <a:cubicBezTo>
                  <a:pt x="371" y="143"/>
                  <a:pt x="393" y="104"/>
                  <a:pt x="403" y="61"/>
                </a:cubicBezTo>
                <a:close/>
              </a:path>
            </a:pathLst>
          </a:custGeom>
          <a:solidFill>
            <a:schemeClr val="accent4"/>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1031" name="Freeform 7"/>
          <p:cNvSpPr>
            <a:spLocks/>
          </p:cNvSpPr>
          <p:nvPr/>
        </p:nvSpPr>
        <p:spPr bwMode="auto">
          <a:xfrm>
            <a:off x="6230335" y="2252227"/>
            <a:ext cx="1973654" cy="2368719"/>
          </a:xfrm>
          <a:custGeom>
            <a:avLst/>
            <a:gdLst/>
            <a:ahLst/>
            <a:cxnLst>
              <a:cxn ang="0">
                <a:pos x="67" y="5"/>
              </a:cxn>
              <a:cxn ang="0">
                <a:pos x="309" y="129"/>
              </a:cxn>
              <a:cxn ang="0">
                <a:pos x="437" y="435"/>
              </a:cxn>
              <a:cxn ang="0">
                <a:pos x="498" y="435"/>
              </a:cxn>
              <a:cxn ang="0">
                <a:pos x="341" y="597"/>
              </a:cxn>
              <a:cxn ang="0">
                <a:pos x="184" y="435"/>
              </a:cxn>
              <a:cxn ang="0">
                <a:pos x="250" y="435"/>
              </a:cxn>
              <a:cxn ang="0">
                <a:pos x="177" y="261"/>
              </a:cxn>
              <a:cxn ang="0">
                <a:pos x="60" y="194"/>
              </a:cxn>
              <a:cxn ang="0">
                <a:pos x="1" y="188"/>
              </a:cxn>
              <a:cxn ang="0">
                <a:pos x="0" y="188"/>
              </a:cxn>
              <a:cxn ang="0">
                <a:pos x="0" y="0"/>
              </a:cxn>
              <a:cxn ang="0">
                <a:pos x="1" y="0"/>
              </a:cxn>
              <a:cxn ang="0">
                <a:pos x="67" y="5"/>
              </a:cxn>
            </a:cxnLst>
            <a:rect l="0" t="0" r="r" b="b"/>
            <a:pathLst>
              <a:path w="498" h="597">
                <a:moveTo>
                  <a:pt x="67" y="5"/>
                </a:moveTo>
                <a:cubicBezTo>
                  <a:pt x="159" y="18"/>
                  <a:pt x="240" y="59"/>
                  <a:pt x="309" y="129"/>
                </a:cubicBezTo>
                <a:cubicBezTo>
                  <a:pt x="394" y="213"/>
                  <a:pt x="436" y="315"/>
                  <a:pt x="437" y="435"/>
                </a:cubicBezTo>
                <a:cubicBezTo>
                  <a:pt x="498" y="435"/>
                  <a:pt x="498" y="435"/>
                  <a:pt x="498" y="435"/>
                </a:cubicBezTo>
                <a:cubicBezTo>
                  <a:pt x="341" y="597"/>
                  <a:pt x="341" y="597"/>
                  <a:pt x="341" y="597"/>
                </a:cubicBezTo>
                <a:cubicBezTo>
                  <a:pt x="184" y="435"/>
                  <a:pt x="184" y="435"/>
                  <a:pt x="184" y="435"/>
                </a:cubicBezTo>
                <a:cubicBezTo>
                  <a:pt x="250" y="435"/>
                  <a:pt x="250" y="435"/>
                  <a:pt x="250" y="435"/>
                </a:cubicBezTo>
                <a:cubicBezTo>
                  <a:pt x="249" y="367"/>
                  <a:pt x="225" y="309"/>
                  <a:pt x="177" y="261"/>
                </a:cubicBezTo>
                <a:cubicBezTo>
                  <a:pt x="143" y="227"/>
                  <a:pt x="104" y="205"/>
                  <a:pt x="60" y="194"/>
                </a:cubicBezTo>
                <a:cubicBezTo>
                  <a:pt x="41" y="190"/>
                  <a:pt x="21" y="188"/>
                  <a:pt x="1" y="188"/>
                </a:cubicBezTo>
                <a:cubicBezTo>
                  <a:pt x="1" y="188"/>
                  <a:pt x="0" y="188"/>
                  <a:pt x="0" y="188"/>
                </a:cubicBezTo>
                <a:cubicBezTo>
                  <a:pt x="0" y="0"/>
                  <a:pt x="0" y="0"/>
                  <a:pt x="0" y="0"/>
                </a:cubicBezTo>
                <a:cubicBezTo>
                  <a:pt x="0" y="0"/>
                  <a:pt x="1" y="0"/>
                  <a:pt x="1" y="0"/>
                </a:cubicBezTo>
                <a:cubicBezTo>
                  <a:pt x="24" y="0"/>
                  <a:pt x="46" y="2"/>
                  <a:pt x="67" y="5"/>
                </a:cubicBezTo>
                <a:close/>
              </a:path>
            </a:pathLst>
          </a:custGeom>
          <a:solidFill>
            <a:schemeClr val="accent3"/>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1032" name="Freeform 8"/>
          <p:cNvSpPr>
            <a:spLocks noEditPoints="1"/>
          </p:cNvSpPr>
          <p:nvPr/>
        </p:nvSpPr>
        <p:spPr bwMode="auto">
          <a:xfrm>
            <a:off x="4504434" y="2011169"/>
            <a:ext cx="2360349" cy="1966957"/>
          </a:xfrm>
          <a:custGeom>
            <a:avLst/>
            <a:gdLst/>
            <a:ahLst/>
            <a:cxnLst>
              <a:cxn ang="0">
                <a:pos x="96" y="338"/>
              </a:cxn>
              <a:cxn ang="0">
                <a:pos x="95" y="338"/>
              </a:cxn>
              <a:cxn ang="0">
                <a:pos x="96" y="338"/>
              </a:cxn>
              <a:cxn ang="0">
                <a:pos x="435" y="0"/>
              </a:cxn>
              <a:cxn ang="0">
                <a:pos x="595" y="157"/>
              </a:cxn>
              <a:cxn ang="0">
                <a:pos x="435" y="314"/>
              </a:cxn>
              <a:cxn ang="0">
                <a:pos x="435" y="249"/>
              </a:cxn>
              <a:cxn ang="0">
                <a:pos x="260" y="322"/>
              </a:cxn>
              <a:cxn ang="0">
                <a:pos x="194" y="437"/>
              </a:cxn>
              <a:cxn ang="0">
                <a:pos x="187" y="496"/>
              </a:cxn>
              <a:cxn ang="0">
                <a:pos x="0" y="496"/>
              </a:cxn>
              <a:cxn ang="0">
                <a:pos x="5" y="429"/>
              </a:cxn>
              <a:cxn ang="0">
                <a:pos x="128" y="190"/>
              </a:cxn>
              <a:cxn ang="0">
                <a:pos x="435" y="61"/>
              </a:cxn>
              <a:cxn ang="0">
                <a:pos x="435" y="0"/>
              </a:cxn>
            </a:cxnLst>
            <a:rect l="0" t="0" r="r" b="b"/>
            <a:pathLst>
              <a:path w="595" h="496">
                <a:moveTo>
                  <a:pt x="96" y="338"/>
                </a:moveTo>
                <a:cubicBezTo>
                  <a:pt x="96" y="338"/>
                  <a:pt x="95" y="338"/>
                  <a:pt x="95" y="338"/>
                </a:cubicBezTo>
                <a:cubicBezTo>
                  <a:pt x="96" y="338"/>
                  <a:pt x="96" y="338"/>
                  <a:pt x="96" y="338"/>
                </a:cubicBezTo>
                <a:close/>
                <a:moveTo>
                  <a:pt x="435" y="0"/>
                </a:moveTo>
                <a:cubicBezTo>
                  <a:pt x="595" y="157"/>
                  <a:pt x="595" y="157"/>
                  <a:pt x="595" y="157"/>
                </a:cubicBezTo>
                <a:cubicBezTo>
                  <a:pt x="435" y="314"/>
                  <a:pt x="435" y="314"/>
                  <a:pt x="435" y="314"/>
                </a:cubicBezTo>
                <a:cubicBezTo>
                  <a:pt x="435" y="249"/>
                  <a:pt x="435" y="249"/>
                  <a:pt x="435" y="249"/>
                </a:cubicBezTo>
                <a:cubicBezTo>
                  <a:pt x="367" y="249"/>
                  <a:pt x="309" y="273"/>
                  <a:pt x="260" y="322"/>
                </a:cubicBezTo>
                <a:cubicBezTo>
                  <a:pt x="227" y="356"/>
                  <a:pt x="204" y="394"/>
                  <a:pt x="194" y="437"/>
                </a:cubicBezTo>
                <a:cubicBezTo>
                  <a:pt x="190" y="456"/>
                  <a:pt x="187" y="475"/>
                  <a:pt x="187" y="496"/>
                </a:cubicBezTo>
                <a:cubicBezTo>
                  <a:pt x="0" y="496"/>
                  <a:pt x="0" y="496"/>
                  <a:pt x="0" y="496"/>
                </a:cubicBezTo>
                <a:cubicBezTo>
                  <a:pt x="0" y="473"/>
                  <a:pt x="2" y="451"/>
                  <a:pt x="5" y="429"/>
                </a:cubicBezTo>
                <a:cubicBezTo>
                  <a:pt x="18" y="338"/>
                  <a:pt x="59" y="258"/>
                  <a:pt x="128" y="190"/>
                </a:cubicBezTo>
                <a:cubicBezTo>
                  <a:pt x="213" y="104"/>
                  <a:pt x="315" y="62"/>
                  <a:pt x="435" y="61"/>
                </a:cubicBezTo>
                <a:lnTo>
                  <a:pt x="435" y="0"/>
                </a:lnTo>
                <a:close/>
              </a:path>
            </a:pathLst>
          </a:custGeom>
          <a:solidFill>
            <a:schemeClr val="accent2"/>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23" name="Text Placeholder 3"/>
          <p:cNvSpPr txBox="1">
            <a:spLocks/>
          </p:cNvSpPr>
          <p:nvPr/>
        </p:nvSpPr>
        <p:spPr>
          <a:xfrm>
            <a:off x="6145463" y="2593110"/>
            <a:ext cx="214802" cy="25154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248">
              <a:lnSpc>
                <a:spcPct val="120000"/>
              </a:lnSpc>
              <a:spcBef>
                <a:spcPct val="20000"/>
              </a:spcBef>
              <a:defRPr/>
            </a:pPr>
            <a:r>
              <a:rPr 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02</a:t>
            </a:r>
          </a:p>
        </p:txBody>
      </p:sp>
      <p:sp>
        <p:nvSpPr>
          <p:cNvPr id="24" name="Text Placeholder 3"/>
          <p:cNvSpPr txBox="1">
            <a:spLocks/>
          </p:cNvSpPr>
          <p:nvPr/>
        </p:nvSpPr>
        <p:spPr>
          <a:xfrm>
            <a:off x="7472126" y="4163290"/>
            <a:ext cx="214802" cy="25154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248">
              <a:lnSpc>
                <a:spcPct val="120000"/>
              </a:lnSpc>
              <a:spcBef>
                <a:spcPct val="20000"/>
              </a:spcBef>
              <a:defRPr/>
            </a:pPr>
            <a:r>
              <a:rPr 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03</a:t>
            </a:r>
          </a:p>
        </p:txBody>
      </p:sp>
      <p:sp>
        <p:nvSpPr>
          <p:cNvPr id="27" name="Text Placeholder 3"/>
          <p:cNvSpPr txBox="1">
            <a:spLocks/>
          </p:cNvSpPr>
          <p:nvPr/>
        </p:nvSpPr>
        <p:spPr>
          <a:xfrm>
            <a:off x="6080460" y="5287839"/>
            <a:ext cx="214802" cy="25154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248">
              <a:lnSpc>
                <a:spcPct val="120000"/>
              </a:lnSpc>
              <a:spcBef>
                <a:spcPct val="20000"/>
              </a:spcBef>
              <a:defRPr/>
            </a:pPr>
            <a:r>
              <a:rPr 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04</a:t>
            </a:r>
          </a:p>
        </p:txBody>
      </p:sp>
      <p:sp>
        <p:nvSpPr>
          <p:cNvPr id="50" name="TextBox 49"/>
          <p:cNvSpPr txBox="1"/>
          <p:nvPr/>
        </p:nvSpPr>
        <p:spPr>
          <a:xfrm>
            <a:off x="8392607" y="4968755"/>
            <a:ext cx="3240000" cy="1058944"/>
          </a:xfrm>
          <a:prstGeom prst="rect">
            <a:avLst/>
          </a:prstGeom>
          <a:noFill/>
        </p:spPr>
        <p:txBody>
          <a:bodyPr wrap="square" lIns="0" tIns="0" rIns="0" bIns="0" rtlCol="0">
            <a:noAutofit/>
          </a:bodyPr>
          <a:lstStyle/>
          <a:p>
            <a:pPr marL="342900" indent="-342900" algn="just">
              <a:lnSpc>
                <a:spcPct val="120000"/>
              </a:lnSpc>
              <a:buFont typeface="Arial" panose="020B0604020202020204" pitchFamily="34" charset="0"/>
              <a:buChar char="•"/>
            </a:pPr>
            <a:r>
              <a:rPr lang="zh-CN" altLang="en-US" sz="2000" dirty="0">
                <a:solidFill>
                  <a:srgbClr val="212E3C"/>
                </a:solidFill>
                <a:latin typeface="宋体" panose="02010600030101010101" pitchFamily="2" charset="-122"/>
              </a:rPr>
              <a:t>支持细胞中，</a:t>
            </a:r>
            <a:r>
              <a:rPr lang="en-US" altLang="zh-CN" sz="2000" dirty="0">
                <a:solidFill>
                  <a:srgbClr val="212E3C"/>
                </a:solidFill>
                <a:latin typeface="宋体" panose="02010600030101010101" pitchFamily="2" charset="-122"/>
              </a:rPr>
              <a:t> AMH</a:t>
            </a:r>
            <a:r>
              <a:rPr lang="zh-CN" altLang="en-US" sz="2000" dirty="0">
                <a:solidFill>
                  <a:srgbClr val="212E3C"/>
                </a:solidFill>
                <a:latin typeface="宋体" panose="02010600030101010101" pitchFamily="2" charset="-122"/>
              </a:rPr>
              <a:t>抑制芳香化酶的作用。</a:t>
            </a:r>
            <a:endParaRPr lang="en-US" altLang="zh-CN" sz="2000" dirty="0">
              <a:solidFill>
                <a:srgbClr val="212E3C"/>
              </a:solidFill>
              <a:latin typeface="宋体" panose="02010600030101010101" pitchFamily="2" charset="-122"/>
            </a:endParaRPr>
          </a:p>
          <a:p>
            <a:pPr marL="342900" indent="-342900" algn="just">
              <a:lnSpc>
                <a:spcPct val="120000"/>
              </a:lnSpc>
              <a:buFont typeface="Arial" panose="020B0604020202020204" pitchFamily="34" charset="0"/>
              <a:buChar char="•"/>
            </a:pPr>
            <a:r>
              <a:rPr lang="en-US" altLang="zh-CN" sz="2000" dirty="0">
                <a:solidFill>
                  <a:srgbClr val="C00000"/>
                </a:solidFill>
              </a:rPr>
              <a:t>AMH</a:t>
            </a:r>
            <a:r>
              <a:rPr lang="zh-CN" altLang="en-US" sz="2000" dirty="0">
                <a:solidFill>
                  <a:srgbClr val="C00000"/>
                </a:solidFill>
              </a:rPr>
              <a:t>没有与</a:t>
            </a:r>
            <a:r>
              <a:rPr lang="en-US" altLang="zh-CN" sz="2000" dirty="0">
                <a:solidFill>
                  <a:srgbClr val="C00000"/>
                </a:solidFill>
              </a:rPr>
              <a:t>FSH</a:t>
            </a:r>
            <a:r>
              <a:rPr lang="zh-CN" altLang="en-US" sz="2000" dirty="0">
                <a:solidFill>
                  <a:srgbClr val="C00000"/>
                </a:solidFill>
              </a:rPr>
              <a:t>形成负调控关系</a:t>
            </a:r>
            <a:endParaRPr lang="zh-CN" altLang="en-US" sz="2000" dirty="0"/>
          </a:p>
          <a:p>
            <a:pPr marL="342900" indent="-342900" algn="just">
              <a:lnSpc>
                <a:spcPct val="120000"/>
              </a:lnSpc>
              <a:buFont typeface="Arial" panose="020B0604020202020204" pitchFamily="34" charset="0"/>
              <a:buChar char="•"/>
            </a:pPr>
            <a:endParaRPr lang="id-ID" altLang="zh-CN" sz="2000" dirty="0">
              <a:solidFill>
                <a:srgbClr val="212E3C"/>
              </a:solidFill>
              <a:latin typeface="宋体" panose="02010600030101010101" pitchFamily="2" charset="-122"/>
              <a:sym typeface="Arial" panose="020B0604020202020204" pitchFamily="34" charset="0"/>
            </a:endParaRPr>
          </a:p>
        </p:txBody>
      </p:sp>
      <p:sp>
        <p:nvSpPr>
          <p:cNvPr id="53" name="TextBox 52"/>
          <p:cNvSpPr txBox="1"/>
          <p:nvPr/>
        </p:nvSpPr>
        <p:spPr>
          <a:xfrm>
            <a:off x="8392607" y="1965004"/>
            <a:ext cx="3240000" cy="1428276"/>
          </a:xfrm>
          <a:prstGeom prst="rect">
            <a:avLst/>
          </a:prstGeom>
          <a:noFill/>
        </p:spPr>
        <p:txBody>
          <a:bodyPr wrap="square" lIns="0" tIns="0" rIns="0" bIns="0" rtlCol="0">
            <a:noAutofit/>
          </a:bodyPr>
          <a:lstStyle/>
          <a:p>
            <a:pPr marL="342900" indent="-342900" algn="just">
              <a:lnSpc>
                <a:spcPct val="120000"/>
              </a:lnSpc>
              <a:buFont typeface="Arial" panose="020B0604020202020204" pitchFamily="34" charset="0"/>
              <a:buChar char="•"/>
            </a:pPr>
            <a:r>
              <a:rPr lang="zh-CN" altLang="en-US" sz="2000" dirty="0">
                <a:solidFill>
                  <a:srgbClr val="212E3C"/>
                </a:solidFill>
                <a:latin typeface="宋体" panose="02010600030101010101" pitchFamily="2" charset="-122"/>
                <a:sym typeface="Arial" panose="020B0604020202020204" pitchFamily="34" charset="0"/>
              </a:rPr>
              <a:t>在男性中，</a:t>
            </a:r>
            <a:r>
              <a:rPr lang="en-US" altLang="zh-CN" sz="2000" dirty="0">
                <a:solidFill>
                  <a:srgbClr val="212E3C"/>
                </a:solidFill>
                <a:latin typeface="宋体" panose="02010600030101010101" pitchFamily="2" charset="-122"/>
                <a:sym typeface="Arial" panose="020B0604020202020204" pitchFamily="34" charset="0"/>
              </a:rPr>
              <a:t>AMH</a:t>
            </a:r>
            <a:r>
              <a:rPr lang="zh-CN" altLang="en-US" sz="2000" dirty="0">
                <a:solidFill>
                  <a:srgbClr val="212E3C"/>
                </a:solidFill>
                <a:latin typeface="宋体" panose="02010600030101010101" pitchFamily="2" charset="-122"/>
                <a:sym typeface="Arial" panose="020B0604020202020204" pitchFamily="34" charset="0"/>
              </a:rPr>
              <a:t>主要由睾丸支持细胞中合成、分泌。</a:t>
            </a:r>
            <a:r>
              <a:rPr lang="en-US" altLang="zh-CN" sz="2000" dirty="0">
                <a:solidFill>
                  <a:srgbClr val="FF0000"/>
                </a:solidFill>
                <a:latin typeface="宋体" panose="02010600030101010101" pitchFamily="2" charset="-122"/>
              </a:rPr>
              <a:t>AMH</a:t>
            </a:r>
            <a:r>
              <a:rPr lang="zh-CN" altLang="en-US" sz="2000" dirty="0">
                <a:solidFill>
                  <a:srgbClr val="FF0000"/>
                </a:solidFill>
                <a:latin typeface="宋体" panose="02010600030101010101" pitchFamily="2" charset="-122"/>
              </a:rPr>
              <a:t>是支持细胞功能的特异标志物。</a:t>
            </a:r>
          </a:p>
        </p:txBody>
      </p:sp>
      <p:sp>
        <p:nvSpPr>
          <p:cNvPr id="56" name="TextBox 55"/>
          <p:cNvSpPr txBox="1"/>
          <p:nvPr/>
        </p:nvSpPr>
        <p:spPr>
          <a:xfrm>
            <a:off x="1172791" y="1965004"/>
            <a:ext cx="3240000" cy="706860"/>
          </a:xfrm>
          <a:prstGeom prst="rect">
            <a:avLst/>
          </a:prstGeom>
          <a:noFill/>
        </p:spPr>
        <p:txBody>
          <a:bodyPr wrap="square" lIns="0" tIns="0" rIns="0" bIns="0" rtlCol="0">
            <a:noAutofit/>
          </a:bodyPr>
          <a:lstStyle/>
          <a:p>
            <a:pPr marL="342900" indent="-342900" defTabSz="964248">
              <a:lnSpc>
                <a:spcPct val="120000"/>
              </a:lnSpc>
              <a:spcBef>
                <a:spcPct val="20000"/>
              </a:spcBef>
              <a:buFont typeface="Arial" panose="020B0604020202020204" pitchFamily="34" charset="0"/>
              <a:buChar char="•"/>
              <a:defRPr/>
            </a:pPr>
            <a:r>
              <a:rPr lang="en-US" altLang="zh-CN" sz="2000" dirty="0">
                <a:solidFill>
                  <a:srgbClr val="212E3C"/>
                </a:solidFill>
                <a:latin typeface="宋体" panose="02010600030101010101" pitchFamily="2" charset="-122"/>
                <a:sym typeface="Arial" panose="020B0604020202020204" pitchFamily="34" charset="0"/>
              </a:rPr>
              <a:t>AMH</a:t>
            </a:r>
            <a:r>
              <a:rPr lang="zh-CN" altLang="en-US" sz="2000" dirty="0">
                <a:solidFill>
                  <a:srgbClr val="212E3C"/>
                </a:solidFill>
                <a:latin typeface="宋体" panose="02010600030101010101" pitchFamily="2" charset="-122"/>
                <a:sym typeface="Arial" panose="020B0604020202020204" pitchFamily="34" charset="0"/>
              </a:rPr>
              <a:t>也属于转化生长因子</a:t>
            </a:r>
            <a:r>
              <a:rPr lang="en-US" altLang="zh-CN" sz="2000" dirty="0">
                <a:solidFill>
                  <a:srgbClr val="212E3C"/>
                </a:solidFill>
                <a:latin typeface="宋体" panose="02010600030101010101" pitchFamily="2" charset="-122"/>
                <a:sym typeface="Arial" panose="020B0604020202020204" pitchFamily="34" charset="0"/>
              </a:rPr>
              <a:t>β</a:t>
            </a:r>
            <a:r>
              <a:rPr lang="en-US" altLang="zh-CN" sz="2000" dirty="0">
                <a:solidFill>
                  <a:srgbClr val="212E3C"/>
                </a:solidFill>
                <a:latin typeface="宋体" panose="02010600030101010101" pitchFamily="2" charset="-122"/>
                <a:cs typeface="+mn-ea"/>
                <a:sym typeface="Arial" panose="020B0604020202020204" pitchFamily="34" charset="0"/>
              </a:rPr>
              <a:t> (TGF-</a:t>
            </a:r>
            <a:r>
              <a:rPr lang="en-US" altLang="zh-CN" sz="2000" dirty="0">
                <a:solidFill>
                  <a:srgbClr val="212E3C"/>
                </a:solidFill>
                <a:latin typeface="Times New Roman" panose="02020603050405020304" pitchFamily="18" charset="0"/>
                <a:cs typeface="Times New Roman" panose="02020603050405020304" pitchFamily="18" charset="0"/>
                <a:sym typeface="Arial" panose="020B0604020202020204" pitchFamily="34" charset="0"/>
              </a:rPr>
              <a:t>β</a:t>
            </a:r>
            <a:r>
              <a:rPr lang="en-US" altLang="zh-CN" sz="2000" dirty="0">
                <a:solidFill>
                  <a:srgbClr val="212E3C"/>
                </a:solidFill>
                <a:latin typeface="宋体" panose="02010600030101010101" pitchFamily="2" charset="-122"/>
                <a:cs typeface="+mn-ea"/>
                <a:sym typeface="Arial" panose="020B0604020202020204" pitchFamily="34" charset="0"/>
              </a:rPr>
              <a:t>)</a:t>
            </a:r>
            <a:r>
              <a:rPr lang="zh-CN" altLang="en-US" sz="2000" dirty="0">
                <a:solidFill>
                  <a:srgbClr val="212E3C"/>
                </a:solidFill>
                <a:latin typeface="宋体" panose="02010600030101010101" pitchFamily="2" charset="-122"/>
                <a:sym typeface="Arial" panose="020B0604020202020204" pitchFamily="34" charset="0"/>
              </a:rPr>
              <a:t>超家族的成员。</a:t>
            </a:r>
          </a:p>
        </p:txBody>
      </p:sp>
      <p:sp>
        <p:nvSpPr>
          <p:cNvPr id="59" name="TextBox 58"/>
          <p:cNvSpPr txBox="1"/>
          <p:nvPr/>
        </p:nvSpPr>
        <p:spPr>
          <a:xfrm>
            <a:off x="1172791" y="4968755"/>
            <a:ext cx="3240000" cy="1428276"/>
          </a:xfrm>
          <a:prstGeom prst="rect">
            <a:avLst/>
          </a:prstGeom>
          <a:noFill/>
        </p:spPr>
        <p:txBody>
          <a:bodyPr wrap="square" lIns="0" tIns="0" rIns="0" bIns="0" rtlCol="0">
            <a:noAutofit/>
          </a:bodyPr>
          <a:lstStyle/>
          <a:p>
            <a:pPr marL="342900" indent="-342900" algn="just">
              <a:lnSpc>
                <a:spcPct val="120000"/>
              </a:lnSpc>
              <a:buFont typeface="Arial" panose="020B0604020202020204" pitchFamily="34" charset="0"/>
              <a:buChar char="•"/>
            </a:pPr>
            <a:r>
              <a:rPr lang="en-US" altLang="zh-CN" sz="2000" dirty="0">
                <a:solidFill>
                  <a:srgbClr val="212E3C"/>
                </a:solidFill>
                <a:latin typeface="宋体" panose="02010600030101010101" pitchFamily="2" charset="-122"/>
                <a:sym typeface="Arial" panose="020B0604020202020204" pitchFamily="34" charset="0"/>
              </a:rPr>
              <a:t>AMH</a:t>
            </a:r>
            <a:r>
              <a:rPr lang="zh-CN" altLang="en-US" sz="2000" dirty="0">
                <a:solidFill>
                  <a:srgbClr val="212E3C"/>
                </a:solidFill>
                <a:latin typeface="宋体" panose="02010600030101010101" pitchFamily="2" charset="-122"/>
              </a:rPr>
              <a:t>由两个相同的</a:t>
            </a:r>
            <a:r>
              <a:rPr lang="en-US" altLang="zh-CN" sz="2000" dirty="0">
                <a:solidFill>
                  <a:srgbClr val="212E3C"/>
                </a:solidFill>
                <a:latin typeface="宋体" panose="02010600030101010101" pitchFamily="2" charset="-122"/>
              </a:rPr>
              <a:t>70KD</a:t>
            </a:r>
            <a:r>
              <a:rPr lang="zh-CN" altLang="en-US" sz="2000" dirty="0">
                <a:solidFill>
                  <a:srgbClr val="212E3C"/>
                </a:solidFill>
                <a:latin typeface="宋体" panose="02010600030101010101" pitchFamily="2" charset="-122"/>
              </a:rPr>
              <a:t>亚基，通过二硫键连接而成的二聚糖蛋白。其结构与</a:t>
            </a:r>
            <a:r>
              <a:rPr lang="en-US" altLang="zh-CN" sz="2000" dirty="0">
                <a:solidFill>
                  <a:srgbClr val="212E3C"/>
                </a:solidFill>
                <a:latin typeface="宋体" panose="02010600030101010101" pitchFamily="2" charset="-122"/>
              </a:rPr>
              <a:t>INH</a:t>
            </a:r>
            <a:r>
              <a:rPr lang="zh-CN" altLang="en-US" sz="2000" dirty="0">
                <a:solidFill>
                  <a:srgbClr val="212E3C"/>
                </a:solidFill>
                <a:latin typeface="宋体" panose="02010600030101010101" pitchFamily="2" charset="-122"/>
              </a:rPr>
              <a:t>相关。</a:t>
            </a:r>
            <a:endParaRPr lang="id-ID" altLang="zh-CN" sz="2000" dirty="0">
              <a:solidFill>
                <a:srgbClr val="212E3C"/>
              </a:solidFill>
              <a:latin typeface="宋体" panose="02010600030101010101" pitchFamily="2" charset="-122"/>
              <a:sym typeface="Arial" panose="020B0604020202020204" pitchFamily="34" charset="0"/>
            </a:endParaRPr>
          </a:p>
        </p:txBody>
      </p:sp>
      <p:sp>
        <p:nvSpPr>
          <p:cNvPr id="61" name="Freeform 101"/>
          <p:cNvSpPr>
            <a:spLocks noEditPoints="1"/>
          </p:cNvSpPr>
          <p:nvPr/>
        </p:nvSpPr>
        <p:spPr bwMode="auto">
          <a:xfrm>
            <a:off x="5102225" y="2795277"/>
            <a:ext cx="443890" cy="410672"/>
          </a:xfrm>
          <a:custGeom>
            <a:avLst/>
            <a:gdLst/>
            <a:ahLst/>
            <a:cxnLst>
              <a:cxn ang="0">
                <a:pos x="39" y="36"/>
              </a:cxn>
              <a:cxn ang="0">
                <a:pos x="41" y="44"/>
              </a:cxn>
              <a:cxn ang="0">
                <a:pos x="35" y="50"/>
              </a:cxn>
              <a:cxn ang="0">
                <a:pos x="27" y="53"/>
              </a:cxn>
              <a:cxn ang="0">
                <a:pos x="18" y="53"/>
              </a:cxn>
              <a:cxn ang="0">
                <a:pos x="11" y="50"/>
              </a:cxn>
              <a:cxn ang="0">
                <a:pos x="4" y="44"/>
              </a:cxn>
              <a:cxn ang="0">
                <a:pos x="6" y="36"/>
              </a:cxn>
              <a:cxn ang="0">
                <a:pos x="0" y="28"/>
              </a:cxn>
              <a:cxn ang="0">
                <a:pos x="7" y="23"/>
              </a:cxn>
              <a:cxn ang="0">
                <a:pos x="4" y="18"/>
              </a:cxn>
              <a:cxn ang="0">
                <a:pos x="15" y="16"/>
              </a:cxn>
              <a:cxn ang="0">
                <a:pos x="19" y="8"/>
              </a:cxn>
              <a:cxn ang="0">
                <a:pos x="28" y="15"/>
              </a:cxn>
              <a:cxn ang="0">
                <a:pos x="35" y="12"/>
              </a:cxn>
              <a:cxn ang="0">
                <a:pos x="41" y="19"/>
              </a:cxn>
              <a:cxn ang="0">
                <a:pos x="45" y="27"/>
              </a:cxn>
              <a:cxn ang="0">
                <a:pos x="23" y="22"/>
              </a:cxn>
              <a:cxn ang="0">
                <a:pos x="32" y="31"/>
              </a:cxn>
              <a:cxn ang="0">
                <a:pos x="63" y="16"/>
              </a:cxn>
              <a:cxn ang="0">
                <a:pos x="64" y="24"/>
              </a:cxn>
              <a:cxn ang="0">
                <a:pos x="55" y="22"/>
              </a:cxn>
              <a:cxn ang="0">
                <a:pos x="46" y="24"/>
              </a:cxn>
              <a:cxn ang="0">
                <a:pos x="46" y="16"/>
              </a:cxn>
              <a:cxn ang="0">
                <a:pos x="46" y="9"/>
              </a:cxn>
              <a:cxn ang="0">
                <a:pos x="46" y="2"/>
              </a:cxn>
              <a:cxn ang="0">
                <a:pos x="55" y="4"/>
              </a:cxn>
              <a:cxn ang="0">
                <a:pos x="59" y="0"/>
              </a:cxn>
              <a:cxn ang="0">
                <a:pos x="62" y="7"/>
              </a:cxn>
              <a:cxn ang="0">
                <a:pos x="68" y="15"/>
              </a:cxn>
              <a:cxn ang="0">
                <a:pos x="62" y="55"/>
              </a:cxn>
              <a:cxn ang="0">
                <a:pos x="59" y="63"/>
              </a:cxn>
              <a:cxn ang="0">
                <a:pos x="54" y="59"/>
              </a:cxn>
              <a:cxn ang="0">
                <a:pos x="45" y="60"/>
              </a:cxn>
              <a:cxn ang="0">
                <a:pos x="41" y="52"/>
              </a:cxn>
              <a:cxn ang="0">
                <a:pos x="47" y="44"/>
              </a:cxn>
              <a:cxn ang="0">
                <a:pos x="50" y="36"/>
              </a:cxn>
              <a:cxn ang="0">
                <a:pos x="56" y="40"/>
              </a:cxn>
              <a:cxn ang="0">
                <a:pos x="64" y="39"/>
              </a:cxn>
              <a:cxn ang="0">
                <a:pos x="63" y="46"/>
              </a:cxn>
              <a:cxn ang="0">
                <a:pos x="55" y="8"/>
              </a:cxn>
              <a:cxn ang="0">
                <a:pos x="59" y="13"/>
              </a:cxn>
              <a:cxn ang="0">
                <a:pos x="50" y="49"/>
              </a:cxn>
              <a:cxn ang="0">
                <a:pos x="55" y="45"/>
              </a:cxn>
            </a:cxnLst>
            <a:rect l="0" t="0" r="r" b="b"/>
            <a:pathLst>
              <a:path w="68" h="63">
                <a:moveTo>
                  <a:pt x="45" y="35"/>
                </a:moveTo>
                <a:cubicBezTo>
                  <a:pt x="45" y="35"/>
                  <a:pt x="45" y="36"/>
                  <a:pt x="45" y="36"/>
                </a:cubicBezTo>
                <a:cubicBezTo>
                  <a:pt x="39" y="36"/>
                  <a:pt x="39" y="36"/>
                  <a:pt x="39" y="36"/>
                </a:cubicBezTo>
                <a:cubicBezTo>
                  <a:pt x="39" y="37"/>
                  <a:pt x="38" y="38"/>
                  <a:pt x="38" y="39"/>
                </a:cubicBezTo>
                <a:cubicBezTo>
                  <a:pt x="39" y="41"/>
                  <a:pt x="40" y="42"/>
                  <a:pt x="41" y="43"/>
                </a:cubicBezTo>
                <a:cubicBezTo>
                  <a:pt x="41" y="43"/>
                  <a:pt x="41" y="44"/>
                  <a:pt x="41" y="44"/>
                </a:cubicBezTo>
                <a:cubicBezTo>
                  <a:pt x="41" y="44"/>
                  <a:pt x="41" y="44"/>
                  <a:pt x="41" y="45"/>
                </a:cubicBezTo>
                <a:cubicBezTo>
                  <a:pt x="40" y="46"/>
                  <a:pt x="36" y="50"/>
                  <a:pt x="35" y="50"/>
                </a:cubicBezTo>
                <a:cubicBezTo>
                  <a:pt x="35" y="50"/>
                  <a:pt x="35" y="50"/>
                  <a:pt x="35" y="50"/>
                </a:cubicBezTo>
                <a:cubicBezTo>
                  <a:pt x="31" y="47"/>
                  <a:pt x="31" y="47"/>
                  <a:pt x="31" y="47"/>
                </a:cubicBezTo>
                <a:cubicBezTo>
                  <a:pt x="30" y="47"/>
                  <a:pt x="29" y="47"/>
                  <a:pt x="28" y="48"/>
                </a:cubicBezTo>
                <a:cubicBezTo>
                  <a:pt x="28" y="49"/>
                  <a:pt x="27" y="51"/>
                  <a:pt x="27" y="53"/>
                </a:cubicBezTo>
                <a:cubicBezTo>
                  <a:pt x="27" y="54"/>
                  <a:pt x="26" y="54"/>
                  <a:pt x="26" y="54"/>
                </a:cubicBezTo>
                <a:cubicBezTo>
                  <a:pt x="19" y="54"/>
                  <a:pt x="19" y="54"/>
                  <a:pt x="19" y="54"/>
                </a:cubicBezTo>
                <a:cubicBezTo>
                  <a:pt x="19" y="54"/>
                  <a:pt x="18" y="54"/>
                  <a:pt x="18" y="53"/>
                </a:cubicBezTo>
                <a:cubicBezTo>
                  <a:pt x="17" y="48"/>
                  <a:pt x="17" y="48"/>
                  <a:pt x="17" y="48"/>
                </a:cubicBezTo>
                <a:cubicBezTo>
                  <a:pt x="16" y="47"/>
                  <a:pt x="16" y="47"/>
                  <a:pt x="15" y="47"/>
                </a:cubicBezTo>
                <a:cubicBezTo>
                  <a:pt x="11" y="50"/>
                  <a:pt x="11" y="50"/>
                  <a:pt x="11" y="50"/>
                </a:cubicBezTo>
                <a:cubicBezTo>
                  <a:pt x="10" y="50"/>
                  <a:pt x="10" y="50"/>
                  <a:pt x="10" y="50"/>
                </a:cubicBezTo>
                <a:cubicBezTo>
                  <a:pt x="10" y="50"/>
                  <a:pt x="9" y="50"/>
                  <a:pt x="9" y="50"/>
                </a:cubicBezTo>
                <a:cubicBezTo>
                  <a:pt x="8" y="49"/>
                  <a:pt x="4" y="45"/>
                  <a:pt x="4" y="44"/>
                </a:cubicBezTo>
                <a:cubicBezTo>
                  <a:pt x="4" y="44"/>
                  <a:pt x="4" y="44"/>
                  <a:pt x="4" y="43"/>
                </a:cubicBezTo>
                <a:cubicBezTo>
                  <a:pt x="5" y="42"/>
                  <a:pt x="6" y="41"/>
                  <a:pt x="7" y="39"/>
                </a:cubicBezTo>
                <a:cubicBezTo>
                  <a:pt x="7" y="38"/>
                  <a:pt x="6" y="37"/>
                  <a:pt x="6" y="36"/>
                </a:cubicBezTo>
                <a:cubicBezTo>
                  <a:pt x="1" y="35"/>
                  <a:pt x="1" y="35"/>
                  <a:pt x="1" y="35"/>
                </a:cubicBezTo>
                <a:cubicBezTo>
                  <a:pt x="0" y="35"/>
                  <a:pt x="0" y="35"/>
                  <a:pt x="0" y="34"/>
                </a:cubicBezTo>
                <a:cubicBezTo>
                  <a:pt x="0" y="28"/>
                  <a:pt x="0" y="28"/>
                  <a:pt x="0" y="28"/>
                </a:cubicBezTo>
                <a:cubicBezTo>
                  <a:pt x="0" y="27"/>
                  <a:pt x="0" y="27"/>
                  <a:pt x="1" y="27"/>
                </a:cubicBezTo>
                <a:cubicBezTo>
                  <a:pt x="6" y="26"/>
                  <a:pt x="6" y="26"/>
                  <a:pt x="6" y="26"/>
                </a:cubicBezTo>
                <a:cubicBezTo>
                  <a:pt x="6" y="25"/>
                  <a:pt x="7" y="24"/>
                  <a:pt x="7" y="23"/>
                </a:cubicBezTo>
                <a:cubicBezTo>
                  <a:pt x="6" y="22"/>
                  <a:pt x="5" y="20"/>
                  <a:pt x="4" y="19"/>
                </a:cubicBezTo>
                <a:cubicBezTo>
                  <a:pt x="4" y="19"/>
                  <a:pt x="4" y="19"/>
                  <a:pt x="4" y="18"/>
                </a:cubicBezTo>
                <a:cubicBezTo>
                  <a:pt x="4" y="18"/>
                  <a:pt x="4" y="18"/>
                  <a:pt x="4" y="18"/>
                </a:cubicBezTo>
                <a:cubicBezTo>
                  <a:pt x="5" y="17"/>
                  <a:pt x="9" y="12"/>
                  <a:pt x="10" y="12"/>
                </a:cubicBezTo>
                <a:cubicBezTo>
                  <a:pt x="10" y="12"/>
                  <a:pt x="10" y="12"/>
                  <a:pt x="11" y="13"/>
                </a:cubicBezTo>
                <a:cubicBezTo>
                  <a:pt x="15" y="16"/>
                  <a:pt x="15" y="16"/>
                  <a:pt x="15" y="16"/>
                </a:cubicBezTo>
                <a:cubicBezTo>
                  <a:pt x="16" y="15"/>
                  <a:pt x="16" y="15"/>
                  <a:pt x="17" y="15"/>
                </a:cubicBezTo>
                <a:cubicBezTo>
                  <a:pt x="18" y="13"/>
                  <a:pt x="18" y="11"/>
                  <a:pt x="18" y="9"/>
                </a:cubicBezTo>
                <a:cubicBezTo>
                  <a:pt x="18" y="9"/>
                  <a:pt x="19" y="8"/>
                  <a:pt x="19" y="8"/>
                </a:cubicBezTo>
                <a:cubicBezTo>
                  <a:pt x="26" y="8"/>
                  <a:pt x="26" y="8"/>
                  <a:pt x="26" y="8"/>
                </a:cubicBezTo>
                <a:cubicBezTo>
                  <a:pt x="26" y="8"/>
                  <a:pt x="27" y="9"/>
                  <a:pt x="27" y="9"/>
                </a:cubicBezTo>
                <a:cubicBezTo>
                  <a:pt x="28" y="15"/>
                  <a:pt x="28" y="15"/>
                  <a:pt x="28" y="15"/>
                </a:cubicBezTo>
                <a:cubicBezTo>
                  <a:pt x="29" y="15"/>
                  <a:pt x="30" y="15"/>
                  <a:pt x="31" y="16"/>
                </a:cubicBezTo>
                <a:cubicBezTo>
                  <a:pt x="35" y="13"/>
                  <a:pt x="35" y="13"/>
                  <a:pt x="35" y="13"/>
                </a:cubicBezTo>
                <a:cubicBezTo>
                  <a:pt x="35" y="12"/>
                  <a:pt x="35" y="12"/>
                  <a:pt x="35" y="12"/>
                </a:cubicBezTo>
                <a:cubicBezTo>
                  <a:pt x="36" y="12"/>
                  <a:pt x="36" y="12"/>
                  <a:pt x="36" y="13"/>
                </a:cubicBezTo>
                <a:cubicBezTo>
                  <a:pt x="37" y="13"/>
                  <a:pt x="41" y="17"/>
                  <a:pt x="41" y="18"/>
                </a:cubicBezTo>
                <a:cubicBezTo>
                  <a:pt x="41" y="19"/>
                  <a:pt x="41" y="19"/>
                  <a:pt x="41" y="19"/>
                </a:cubicBezTo>
                <a:cubicBezTo>
                  <a:pt x="40" y="20"/>
                  <a:pt x="39" y="22"/>
                  <a:pt x="38" y="23"/>
                </a:cubicBezTo>
                <a:cubicBezTo>
                  <a:pt x="38" y="24"/>
                  <a:pt x="39" y="25"/>
                  <a:pt x="39" y="26"/>
                </a:cubicBezTo>
                <a:cubicBezTo>
                  <a:pt x="45" y="27"/>
                  <a:pt x="45" y="27"/>
                  <a:pt x="45" y="27"/>
                </a:cubicBezTo>
                <a:cubicBezTo>
                  <a:pt x="45" y="27"/>
                  <a:pt x="45" y="27"/>
                  <a:pt x="45" y="28"/>
                </a:cubicBezTo>
                <a:lnTo>
                  <a:pt x="45" y="35"/>
                </a:lnTo>
                <a:close/>
                <a:moveTo>
                  <a:pt x="23" y="22"/>
                </a:moveTo>
                <a:cubicBezTo>
                  <a:pt x="18" y="22"/>
                  <a:pt x="13" y="26"/>
                  <a:pt x="13" y="31"/>
                </a:cubicBezTo>
                <a:cubicBezTo>
                  <a:pt x="13" y="36"/>
                  <a:pt x="18" y="40"/>
                  <a:pt x="23" y="40"/>
                </a:cubicBezTo>
                <a:cubicBezTo>
                  <a:pt x="28" y="40"/>
                  <a:pt x="32" y="36"/>
                  <a:pt x="32" y="31"/>
                </a:cubicBezTo>
                <a:cubicBezTo>
                  <a:pt x="32" y="26"/>
                  <a:pt x="28" y="22"/>
                  <a:pt x="23" y="22"/>
                </a:cubicBezTo>
                <a:close/>
                <a:moveTo>
                  <a:pt x="68" y="15"/>
                </a:moveTo>
                <a:cubicBezTo>
                  <a:pt x="68" y="16"/>
                  <a:pt x="64" y="16"/>
                  <a:pt x="63" y="16"/>
                </a:cubicBezTo>
                <a:cubicBezTo>
                  <a:pt x="63" y="17"/>
                  <a:pt x="62" y="18"/>
                  <a:pt x="62" y="18"/>
                </a:cubicBezTo>
                <a:cubicBezTo>
                  <a:pt x="62" y="19"/>
                  <a:pt x="64" y="23"/>
                  <a:pt x="64" y="23"/>
                </a:cubicBezTo>
                <a:cubicBezTo>
                  <a:pt x="64" y="23"/>
                  <a:pt x="64" y="23"/>
                  <a:pt x="64" y="24"/>
                </a:cubicBezTo>
                <a:cubicBezTo>
                  <a:pt x="63" y="24"/>
                  <a:pt x="59" y="26"/>
                  <a:pt x="59" y="26"/>
                </a:cubicBezTo>
                <a:cubicBezTo>
                  <a:pt x="59" y="26"/>
                  <a:pt x="56" y="22"/>
                  <a:pt x="56" y="22"/>
                </a:cubicBezTo>
                <a:cubicBezTo>
                  <a:pt x="55" y="22"/>
                  <a:pt x="55" y="22"/>
                  <a:pt x="55" y="22"/>
                </a:cubicBezTo>
                <a:cubicBezTo>
                  <a:pt x="54" y="22"/>
                  <a:pt x="54" y="22"/>
                  <a:pt x="54" y="22"/>
                </a:cubicBezTo>
                <a:cubicBezTo>
                  <a:pt x="53" y="22"/>
                  <a:pt x="50" y="26"/>
                  <a:pt x="50" y="26"/>
                </a:cubicBezTo>
                <a:cubicBezTo>
                  <a:pt x="50" y="26"/>
                  <a:pt x="46" y="24"/>
                  <a:pt x="46" y="24"/>
                </a:cubicBezTo>
                <a:cubicBezTo>
                  <a:pt x="45" y="23"/>
                  <a:pt x="45" y="23"/>
                  <a:pt x="45" y="23"/>
                </a:cubicBezTo>
                <a:cubicBezTo>
                  <a:pt x="45" y="23"/>
                  <a:pt x="47" y="19"/>
                  <a:pt x="47" y="18"/>
                </a:cubicBezTo>
                <a:cubicBezTo>
                  <a:pt x="47" y="18"/>
                  <a:pt x="46" y="17"/>
                  <a:pt x="46" y="16"/>
                </a:cubicBezTo>
                <a:cubicBezTo>
                  <a:pt x="45" y="16"/>
                  <a:pt x="41" y="16"/>
                  <a:pt x="41" y="15"/>
                </a:cubicBezTo>
                <a:cubicBezTo>
                  <a:pt x="41" y="10"/>
                  <a:pt x="41" y="10"/>
                  <a:pt x="41" y="10"/>
                </a:cubicBezTo>
                <a:cubicBezTo>
                  <a:pt x="41" y="10"/>
                  <a:pt x="45" y="9"/>
                  <a:pt x="46" y="9"/>
                </a:cubicBezTo>
                <a:cubicBezTo>
                  <a:pt x="46" y="9"/>
                  <a:pt x="47" y="8"/>
                  <a:pt x="47" y="7"/>
                </a:cubicBezTo>
                <a:cubicBezTo>
                  <a:pt x="47" y="7"/>
                  <a:pt x="45" y="3"/>
                  <a:pt x="45" y="2"/>
                </a:cubicBezTo>
                <a:cubicBezTo>
                  <a:pt x="45" y="2"/>
                  <a:pt x="45" y="2"/>
                  <a:pt x="46" y="2"/>
                </a:cubicBezTo>
                <a:cubicBezTo>
                  <a:pt x="46" y="2"/>
                  <a:pt x="50" y="0"/>
                  <a:pt x="50" y="0"/>
                </a:cubicBezTo>
                <a:cubicBezTo>
                  <a:pt x="50" y="0"/>
                  <a:pt x="53" y="3"/>
                  <a:pt x="54" y="4"/>
                </a:cubicBezTo>
                <a:cubicBezTo>
                  <a:pt x="54" y="4"/>
                  <a:pt x="54" y="4"/>
                  <a:pt x="55" y="4"/>
                </a:cubicBezTo>
                <a:cubicBezTo>
                  <a:pt x="55" y="4"/>
                  <a:pt x="55" y="4"/>
                  <a:pt x="56" y="4"/>
                </a:cubicBezTo>
                <a:cubicBezTo>
                  <a:pt x="57" y="2"/>
                  <a:pt x="58" y="1"/>
                  <a:pt x="59" y="0"/>
                </a:cubicBezTo>
                <a:cubicBezTo>
                  <a:pt x="59" y="0"/>
                  <a:pt x="59" y="0"/>
                  <a:pt x="59" y="0"/>
                </a:cubicBezTo>
                <a:cubicBezTo>
                  <a:pt x="59" y="0"/>
                  <a:pt x="63" y="2"/>
                  <a:pt x="64" y="2"/>
                </a:cubicBezTo>
                <a:cubicBezTo>
                  <a:pt x="64" y="2"/>
                  <a:pt x="64" y="2"/>
                  <a:pt x="64" y="2"/>
                </a:cubicBezTo>
                <a:cubicBezTo>
                  <a:pt x="64" y="3"/>
                  <a:pt x="62" y="7"/>
                  <a:pt x="62" y="7"/>
                </a:cubicBezTo>
                <a:cubicBezTo>
                  <a:pt x="62" y="8"/>
                  <a:pt x="63" y="9"/>
                  <a:pt x="63" y="9"/>
                </a:cubicBezTo>
                <a:cubicBezTo>
                  <a:pt x="64" y="9"/>
                  <a:pt x="68" y="10"/>
                  <a:pt x="68" y="10"/>
                </a:cubicBezTo>
                <a:lnTo>
                  <a:pt x="68" y="15"/>
                </a:lnTo>
                <a:close/>
                <a:moveTo>
                  <a:pt x="68" y="52"/>
                </a:moveTo>
                <a:cubicBezTo>
                  <a:pt x="68" y="52"/>
                  <a:pt x="64" y="53"/>
                  <a:pt x="63" y="53"/>
                </a:cubicBezTo>
                <a:cubicBezTo>
                  <a:pt x="63" y="54"/>
                  <a:pt x="62" y="54"/>
                  <a:pt x="62" y="55"/>
                </a:cubicBezTo>
                <a:cubicBezTo>
                  <a:pt x="62" y="56"/>
                  <a:pt x="64" y="59"/>
                  <a:pt x="64" y="60"/>
                </a:cubicBezTo>
                <a:cubicBezTo>
                  <a:pt x="64" y="60"/>
                  <a:pt x="64" y="60"/>
                  <a:pt x="64" y="60"/>
                </a:cubicBezTo>
                <a:cubicBezTo>
                  <a:pt x="63" y="60"/>
                  <a:pt x="59" y="63"/>
                  <a:pt x="59" y="63"/>
                </a:cubicBezTo>
                <a:cubicBezTo>
                  <a:pt x="59" y="63"/>
                  <a:pt x="56" y="59"/>
                  <a:pt x="56" y="59"/>
                </a:cubicBezTo>
                <a:cubicBezTo>
                  <a:pt x="55" y="59"/>
                  <a:pt x="55" y="59"/>
                  <a:pt x="55" y="59"/>
                </a:cubicBezTo>
                <a:cubicBezTo>
                  <a:pt x="54" y="59"/>
                  <a:pt x="54" y="59"/>
                  <a:pt x="54" y="59"/>
                </a:cubicBezTo>
                <a:cubicBezTo>
                  <a:pt x="53" y="59"/>
                  <a:pt x="50" y="63"/>
                  <a:pt x="50" y="63"/>
                </a:cubicBezTo>
                <a:cubicBezTo>
                  <a:pt x="50" y="63"/>
                  <a:pt x="46" y="60"/>
                  <a:pt x="46" y="60"/>
                </a:cubicBezTo>
                <a:cubicBezTo>
                  <a:pt x="45" y="60"/>
                  <a:pt x="45" y="60"/>
                  <a:pt x="45" y="60"/>
                </a:cubicBezTo>
                <a:cubicBezTo>
                  <a:pt x="45" y="59"/>
                  <a:pt x="47" y="56"/>
                  <a:pt x="47" y="55"/>
                </a:cubicBezTo>
                <a:cubicBezTo>
                  <a:pt x="47" y="54"/>
                  <a:pt x="46" y="54"/>
                  <a:pt x="46" y="53"/>
                </a:cubicBezTo>
                <a:cubicBezTo>
                  <a:pt x="45" y="53"/>
                  <a:pt x="41" y="52"/>
                  <a:pt x="41" y="52"/>
                </a:cubicBezTo>
                <a:cubicBezTo>
                  <a:pt x="41" y="47"/>
                  <a:pt x="41" y="47"/>
                  <a:pt x="41" y="47"/>
                </a:cubicBezTo>
                <a:cubicBezTo>
                  <a:pt x="41" y="46"/>
                  <a:pt x="45" y="46"/>
                  <a:pt x="46" y="46"/>
                </a:cubicBezTo>
                <a:cubicBezTo>
                  <a:pt x="46" y="45"/>
                  <a:pt x="47" y="45"/>
                  <a:pt x="47" y="44"/>
                </a:cubicBezTo>
                <a:cubicBezTo>
                  <a:pt x="47" y="43"/>
                  <a:pt x="45" y="40"/>
                  <a:pt x="45" y="39"/>
                </a:cubicBezTo>
                <a:cubicBezTo>
                  <a:pt x="45" y="39"/>
                  <a:pt x="45" y="39"/>
                  <a:pt x="46" y="39"/>
                </a:cubicBezTo>
                <a:cubicBezTo>
                  <a:pt x="46" y="39"/>
                  <a:pt x="50" y="36"/>
                  <a:pt x="50" y="36"/>
                </a:cubicBezTo>
                <a:cubicBezTo>
                  <a:pt x="50" y="36"/>
                  <a:pt x="53" y="40"/>
                  <a:pt x="54" y="40"/>
                </a:cubicBezTo>
                <a:cubicBezTo>
                  <a:pt x="54" y="40"/>
                  <a:pt x="54" y="40"/>
                  <a:pt x="55" y="40"/>
                </a:cubicBezTo>
                <a:cubicBezTo>
                  <a:pt x="55" y="40"/>
                  <a:pt x="55" y="40"/>
                  <a:pt x="56" y="40"/>
                </a:cubicBezTo>
                <a:cubicBezTo>
                  <a:pt x="57" y="39"/>
                  <a:pt x="58" y="38"/>
                  <a:pt x="59" y="36"/>
                </a:cubicBezTo>
                <a:cubicBezTo>
                  <a:pt x="59" y="36"/>
                  <a:pt x="59" y="36"/>
                  <a:pt x="59" y="36"/>
                </a:cubicBezTo>
                <a:cubicBezTo>
                  <a:pt x="59" y="36"/>
                  <a:pt x="63" y="39"/>
                  <a:pt x="64" y="39"/>
                </a:cubicBezTo>
                <a:cubicBezTo>
                  <a:pt x="64" y="39"/>
                  <a:pt x="64" y="39"/>
                  <a:pt x="64" y="39"/>
                </a:cubicBezTo>
                <a:cubicBezTo>
                  <a:pt x="64" y="40"/>
                  <a:pt x="62" y="43"/>
                  <a:pt x="62" y="44"/>
                </a:cubicBezTo>
                <a:cubicBezTo>
                  <a:pt x="62" y="45"/>
                  <a:pt x="63" y="45"/>
                  <a:pt x="63" y="46"/>
                </a:cubicBezTo>
                <a:cubicBezTo>
                  <a:pt x="64" y="46"/>
                  <a:pt x="68" y="46"/>
                  <a:pt x="68" y="47"/>
                </a:cubicBezTo>
                <a:lnTo>
                  <a:pt x="68" y="52"/>
                </a:lnTo>
                <a:close/>
                <a:moveTo>
                  <a:pt x="55" y="8"/>
                </a:moveTo>
                <a:cubicBezTo>
                  <a:pt x="52" y="8"/>
                  <a:pt x="50" y="10"/>
                  <a:pt x="50" y="13"/>
                </a:cubicBezTo>
                <a:cubicBezTo>
                  <a:pt x="50" y="15"/>
                  <a:pt x="52" y="17"/>
                  <a:pt x="55" y="17"/>
                </a:cubicBezTo>
                <a:cubicBezTo>
                  <a:pt x="57" y="17"/>
                  <a:pt x="59" y="15"/>
                  <a:pt x="59" y="13"/>
                </a:cubicBezTo>
                <a:cubicBezTo>
                  <a:pt x="59" y="10"/>
                  <a:pt x="57" y="8"/>
                  <a:pt x="55" y="8"/>
                </a:cubicBezTo>
                <a:close/>
                <a:moveTo>
                  <a:pt x="55" y="45"/>
                </a:moveTo>
                <a:cubicBezTo>
                  <a:pt x="52" y="45"/>
                  <a:pt x="50" y="47"/>
                  <a:pt x="50" y="49"/>
                </a:cubicBezTo>
                <a:cubicBezTo>
                  <a:pt x="50" y="52"/>
                  <a:pt x="52" y="54"/>
                  <a:pt x="55" y="54"/>
                </a:cubicBezTo>
                <a:cubicBezTo>
                  <a:pt x="57" y="54"/>
                  <a:pt x="59" y="52"/>
                  <a:pt x="59" y="49"/>
                </a:cubicBezTo>
                <a:cubicBezTo>
                  <a:pt x="59" y="47"/>
                  <a:pt x="57" y="45"/>
                  <a:pt x="55" y="45"/>
                </a:cubicBezTo>
                <a:close/>
              </a:path>
            </a:pathLst>
          </a:custGeom>
          <a:solidFill>
            <a:schemeClr val="bg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64" name="Freeform 24"/>
          <p:cNvSpPr>
            <a:spLocks noEditPoints="1"/>
          </p:cNvSpPr>
          <p:nvPr/>
        </p:nvSpPr>
        <p:spPr bwMode="auto">
          <a:xfrm>
            <a:off x="6898716" y="4908116"/>
            <a:ext cx="325801" cy="353800"/>
          </a:xfrm>
          <a:custGeom>
            <a:avLst/>
            <a:gdLst/>
            <a:ahLst/>
            <a:cxnLst>
              <a:cxn ang="0">
                <a:pos x="55" y="55"/>
              </a:cxn>
              <a:cxn ang="0">
                <a:pos x="39" y="55"/>
              </a:cxn>
              <a:cxn ang="0">
                <a:pos x="30" y="64"/>
              </a:cxn>
              <a:cxn ang="0">
                <a:pos x="21" y="55"/>
              </a:cxn>
              <a:cxn ang="0">
                <a:pos x="5" y="55"/>
              </a:cxn>
              <a:cxn ang="0">
                <a:pos x="0" y="50"/>
              </a:cxn>
              <a:cxn ang="0">
                <a:pos x="11" y="20"/>
              </a:cxn>
              <a:cxn ang="0">
                <a:pos x="27" y="5"/>
              </a:cxn>
              <a:cxn ang="0">
                <a:pos x="26" y="3"/>
              </a:cxn>
              <a:cxn ang="0">
                <a:pos x="30" y="0"/>
              </a:cxn>
              <a:cxn ang="0">
                <a:pos x="33" y="3"/>
              </a:cxn>
              <a:cxn ang="0">
                <a:pos x="33" y="5"/>
              </a:cxn>
              <a:cxn ang="0">
                <a:pos x="48" y="20"/>
              </a:cxn>
              <a:cxn ang="0">
                <a:pos x="59" y="50"/>
              </a:cxn>
              <a:cxn ang="0">
                <a:pos x="55" y="55"/>
              </a:cxn>
              <a:cxn ang="0">
                <a:pos x="30" y="60"/>
              </a:cxn>
              <a:cxn ang="0">
                <a:pos x="25" y="55"/>
              </a:cxn>
              <a:cxn ang="0">
                <a:pos x="24" y="54"/>
              </a:cxn>
              <a:cxn ang="0">
                <a:pos x="23" y="55"/>
              </a:cxn>
              <a:cxn ang="0">
                <a:pos x="30" y="61"/>
              </a:cxn>
              <a:cxn ang="0">
                <a:pos x="30" y="60"/>
              </a:cxn>
              <a:cxn ang="0">
                <a:pos x="30" y="60"/>
              </a:cxn>
            </a:cxnLst>
            <a:rect l="0" t="0" r="r" b="b"/>
            <a:pathLst>
              <a:path w="59" h="64">
                <a:moveTo>
                  <a:pt x="55" y="55"/>
                </a:moveTo>
                <a:cubicBezTo>
                  <a:pt x="39" y="55"/>
                  <a:pt x="39" y="55"/>
                  <a:pt x="39" y="55"/>
                </a:cubicBezTo>
                <a:cubicBezTo>
                  <a:pt x="39" y="60"/>
                  <a:pt x="35" y="64"/>
                  <a:pt x="30" y="64"/>
                </a:cubicBezTo>
                <a:cubicBezTo>
                  <a:pt x="25" y="64"/>
                  <a:pt x="21" y="60"/>
                  <a:pt x="21" y="55"/>
                </a:cubicBezTo>
                <a:cubicBezTo>
                  <a:pt x="5" y="55"/>
                  <a:pt x="5" y="55"/>
                  <a:pt x="5" y="55"/>
                </a:cubicBezTo>
                <a:cubicBezTo>
                  <a:pt x="2" y="55"/>
                  <a:pt x="0" y="53"/>
                  <a:pt x="0" y="50"/>
                </a:cubicBezTo>
                <a:cubicBezTo>
                  <a:pt x="5" y="46"/>
                  <a:pt x="11" y="38"/>
                  <a:pt x="11" y="20"/>
                </a:cubicBezTo>
                <a:cubicBezTo>
                  <a:pt x="11" y="13"/>
                  <a:pt x="17" y="6"/>
                  <a:pt x="27" y="5"/>
                </a:cubicBezTo>
                <a:cubicBezTo>
                  <a:pt x="26" y="4"/>
                  <a:pt x="26" y="4"/>
                  <a:pt x="26" y="3"/>
                </a:cubicBezTo>
                <a:cubicBezTo>
                  <a:pt x="26" y="1"/>
                  <a:pt x="28" y="0"/>
                  <a:pt x="30" y="0"/>
                </a:cubicBezTo>
                <a:cubicBezTo>
                  <a:pt x="32" y="0"/>
                  <a:pt x="33" y="1"/>
                  <a:pt x="33" y="3"/>
                </a:cubicBezTo>
                <a:cubicBezTo>
                  <a:pt x="33" y="4"/>
                  <a:pt x="33" y="4"/>
                  <a:pt x="33" y="5"/>
                </a:cubicBezTo>
                <a:cubicBezTo>
                  <a:pt x="42" y="6"/>
                  <a:pt x="48" y="13"/>
                  <a:pt x="48" y="20"/>
                </a:cubicBezTo>
                <a:cubicBezTo>
                  <a:pt x="48" y="38"/>
                  <a:pt x="54" y="46"/>
                  <a:pt x="59" y="50"/>
                </a:cubicBezTo>
                <a:cubicBezTo>
                  <a:pt x="59" y="53"/>
                  <a:pt x="57" y="55"/>
                  <a:pt x="55" y="55"/>
                </a:cubicBezTo>
                <a:close/>
                <a:moveTo>
                  <a:pt x="30" y="60"/>
                </a:moveTo>
                <a:cubicBezTo>
                  <a:pt x="27" y="60"/>
                  <a:pt x="25" y="57"/>
                  <a:pt x="25" y="55"/>
                </a:cubicBezTo>
                <a:cubicBezTo>
                  <a:pt x="25" y="54"/>
                  <a:pt x="24" y="54"/>
                  <a:pt x="24" y="54"/>
                </a:cubicBezTo>
                <a:cubicBezTo>
                  <a:pt x="24" y="54"/>
                  <a:pt x="23" y="54"/>
                  <a:pt x="23" y="55"/>
                </a:cubicBezTo>
                <a:cubicBezTo>
                  <a:pt x="23" y="58"/>
                  <a:pt x="26" y="61"/>
                  <a:pt x="30" y="61"/>
                </a:cubicBezTo>
                <a:cubicBezTo>
                  <a:pt x="30" y="61"/>
                  <a:pt x="30" y="61"/>
                  <a:pt x="30" y="60"/>
                </a:cubicBezTo>
                <a:cubicBezTo>
                  <a:pt x="30" y="60"/>
                  <a:pt x="30" y="60"/>
                  <a:pt x="30" y="60"/>
                </a:cubicBezTo>
                <a:close/>
              </a:path>
            </a:pathLst>
          </a:custGeom>
          <a:solidFill>
            <a:schemeClr val="bg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66" name="Freeform 138"/>
          <p:cNvSpPr>
            <a:spLocks noEditPoints="1"/>
          </p:cNvSpPr>
          <p:nvPr/>
        </p:nvSpPr>
        <p:spPr bwMode="auto">
          <a:xfrm>
            <a:off x="7151823" y="3026255"/>
            <a:ext cx="374399" cy="290898"/>
          </a:xfrm>
          <a:custGeom>
            <a:avLst/>
            <a:gdLst/>
            <a:ahLst/>
            <a:cxnLst>
              <a:cxn ang="0">
                <a:pos x="50" y="40"/>
              </a:cxn>
              <a:cxn ang="0">
                <a:pos x="40" y="50"/>
              </a:cxn>
              <a:cxn ang="0">
                <a:pos x="10" y="50"/>
              </a:cxn>
              <a:cxn ang="0">
                <a:pos x="0" y="40"/>
              </a:cxn>
              <a:cxn ang="0">
                <a:pos x="0" y="10"/>
              </a:cxn>
              <a:cxn ang="0">
                <a:pos x="10" y="0"/>
              </a:cxn>
              <a:cxn ang="0">
                <a:pos x="40" y="0"/>
              </a:cxn>
              <a:cxn ang="0">
                <a:pos x="44" y="1"/>
              </a:cxn>
              <a:cxn ang="0">
                <a:pos x="45" y="2"/>
              </a:cxn>
              <a:cxn ang="0">
                <a:pos x="44" y="3"/>
              </a:cxn>
              <a:cxn ang="0">
                <a:pos x="42" y="4"/>
              </a:cxn>
              <a:cxn ang="0">
                <a:pos x="41" y="5"/>
              </a:cxn>
              <a:cxn ang="0">
                <a:pos x="40" y="4"/>
              </a:cxn>
              <a:cxn ang="0">
                <a:pos x="10" y="4"/>
              </a:cxn>
              <a:cxn ang="0">
                <a:pos x="4" y="10"/>
              </a:cxn>
              <a:cxn ang="0">
                <a:pos x="4" y="40"/>
              </a:cxn>
              <a:cxn ang="0">
                <a:pos x="10" y="46"/>
              </a:cxn>
              <a:cxn ang="0">
                <a:pos x="40" y="46"/>
              </a:cxn>
              <a:cxn ang="0">
                <a:pos x="45" y="40"/>
              </a:cxn>
              <a:cxn ang="0">
                <a:pos x="45" y="35"/>
              </a:cxn>
              <a:cxn ang="0">
                <a:pos x="46" y="35"/>
              </a:cxn>
              <a:cxn ang="0">
                <a:pos x="48" y="32"/>
              </a:cxn>
              <a:cxn ang="0">
                <a:pos x="49" y="32"/>
              </a:cxn>
              <a:cxn ang="0">
                <a:pos x="50" y="33"/>
              </a:cxn>
              <a:cxn ang="0">
                <a:pos x="50" y="40"/>
              </a:cxn>
              <a:cxn ang="0">
                <a:pos x="57" y="17"/>
              </a:cxn>
              <a:cxn ang="0">
                <a:pos x="33" y="41"/>
              </a:cxn>
              <a:cxn ang="0">
                <a:pos x="23" y="41"/>
              </a:cxn>
              <a:cxn ang="0">
                <a:pos x="23" y="31"/>
              </a:cxn>
              <a:cxn ang="0">
                <a:pos x="47" y="7"/>
              </a:cxn>
              <a:cxn ang="0">
                <a:pos x="57" y="17"/>
              </a:cxn>
              <a:cxn ang="0">
                <a:pos x="36" y="33"/>
              </a:cxn>
              <a:cxn ang="0">
                <a:pos x="30" y="28"/>
              </a:cxn>
              <a:cxn ang="0">
                <a:pos x="26" y="32"/>
              </a:cxn>
              <a:cxn ang="0">
                <a:pos x="26" y="34"/>
              </a:cxn>
              <a:cxn ang="0">
                <a:pos x="29" y="34"/>
              </a:cxn>
              <a:cxn ang="0">
                <a:pos x="29" y="38"/>
              </a:cxn>
              <a:cxn ang="0">
                <a:pos x="31" y="38"/>
              </a:cxn>
              <a:cxn ang="0">
                <a:pos x="36" y="33"/>
              </a:cxn>
              <a:cxn ang="0">
                <a:pos x="46" y="12"/>
              </a:cxn>
              <a:cxn ang="0">
                <a:pos x="34" y="24"/>
              </a:cxn>
              <a:cxn ang="0">
                <a:pos x="33" y="26"/>
              </a:cxn>
              <a:cxn ang="0">
                <a:pos x="35" y="26"/>
              </a:cxn>
              <a:cxn ang="0">
                <a:pos x="47" y="13"/>
              </a:cxn>
              <a:cxn ang="0">
                <a:pos x="47" y="12"/>
              </a:cxn>
              <a:cxn ang="0">
                <a:pos x="46" y="12"/>
              </a:cxn>
              <a:cxn ang="0">
                <a:pos x="59" y="15"/>
              </a:cxn>
              <a:cxn ang="0">
                <a:pos x="49" y="4"/>
              </a:cxn>
              <a:cxn ang="0">
                <a:pos x="52" y="1"/>
              </a:cxn>
              <a:cxn ang="0">
                <a:pos x="57" y="1"/>
              </a:cxn>
              <a:cxn ang="0">
                <a:pos x="62" y="7"/>
              </a:cxn>
              <a:cxn ang="0">
                <a:pos x="62" y="11"/>
              </a:cxn>
              <a:cxn ang="0">
                <a:pos x="59" y="15"/>
              </a:cxn>
            </a:cxnLst>
            <a:rect l="0" t="0" r="r" b="b"/>
            <a:pathLst>
              <a:path w="64" h="50">
                <a:moveTo>
                  <a:pt x="50" y="40"/>
                </a:moveTo>
                <a:cubicBezTo>
                  <a:pt x="50" y="46"/>
                  <a:pt x="45" y="50"/>
                  <a:pt x="40" y="50"/>
                </a:cubicBezTo>
                <a:cubicBezTo>
                  <a:pt x="10" y="50"/>
                  <a:pt x="10" y="50"/>
                  <a:pt x="10" y="50"/>
                </a:cubicBezTo>
                <a:cubicBezTo>
                  <a:pt x="4" y="50"/>
                  <a:pt x="0" y="46"/>
                  <a:pt x="0" y="40"/>
                </a:cubicBezTo>
                <a:cubicBezTo>
                  <a:pt x="0" y="10"/>
                  <a:pt x="0" y="10"/>
                  <a:pt x="0" y="10"/>
                </a:cubicBezTo>
                <a:cubicBezTo>
                  <a:pt x="0" y="5"/>
                  <a:pt x="4" y="0"/>
                  <a:pt x="10" y="0"/>
                </a:cubicBezTo>
                <a:cubicBezTo>
                  <a:pt x="40" y="0"/>
                  <a:pt x="40" y="0"/>
                  <a:pt x="40" y="0"/>
                </a:cubicBezTo>
                <a:cubicBezTo>
                  <a:pt x="41" y="0"/>
                  <a:pt x="43" y="0"/>
                  <a:pt x="44" y="1"/>
                </a:cubicBezTo>
                <a:cubicBezTo>
                  <a:pt x="44" y="1"/>
                  <a:pt x="44" y="1"/>
                  <a:pt x="45" y="2"/>
                </a:cubicBezTo>
                <a:cubicBezTo>
                  <a:pt x="45" y="2"/>
                  <a:pt x="45" y="2"/>
                  <a:pt x="44" y="3"/>
                </a:cubicBezTo>
                <a:cubicBezTo>
                  <a:pt x="42" y="4"/>
                  <a:pt x="42" y="4"/>
                  <a:pt x="42" y="4"/>
                </a:cubicBezTo>
                <a:cubicBezTo>
                  <a:pt x="42" y="5"/>
                  <a:pt x="42" y="5"/>
                  <a:pt x="41" y="5"/>
                </a:cubicBezTo>
                <a:cubicBezTo>
                  <a:pt x="41" y="5"/>
                  <a:pt x="40" y="4"/>
                  <a:pt x="40" y="4"/>
                </a:cubicBezTo>
                <a:cubicBezTo>
                  <a:pt x="10" y="4"/>
                  <a:pt x="10" y="4"/>
                  <a:pt x="10" y="4"/>
                </a:cubicBezTo>
                <a:cubicBezTo>
                  <a:pt x="7" y="4"/>
                  <a:pt x="4" y="7"/>
                  <a:pt x="4" y="10"/>
                </a:cubicBezTo>
                <a:cubicBezTo>
                  <a:pt x="4" y="40"/>
                  <a:pt x="4" y="40"/>
                  <a:pt x="4" y="40"/>
                </a:cubicBezTo>
                <a:cubicBezTo>
                  <a:pt x="4" y="43"/>
                  <a:pt x="7" y="46"/>
                  <a:pt x="10" y="46"/>
                </a:cubicBezTo>
                <a:cubicBezTo>
                  <a:pt x="40" y="46"/>
                  <a:pt x="40" y="46"/>
                  <a:pt x="40" y="46"/>
                </a:cubicBezTo>
                <a:cubicBezTo>
                  <a:pt x="43" y="46"/>
                  <a:pt x="45" y="43"/>
                  <a:pt x="45" y="40"/>
                </a:cubicBezTo>
                <a:cubicBezTo>
                  <a:pt x="45" y="35"/>
                  <a:pt x="45" y="35"/>
                  <a:pt x="45" y="35"/>
                </a:cubicBezTo>
                <a:cubicBezTo>
                  <a:pt x="45" y="35"/>
                  <a:pt x="46" y="35"/>
                  <a:pt x="46" y="35"/>
                </a:cubicBezTo>
                <a:cubicBezTo>
                  <a:pt x="48" y="32"/>
                  <a:pt x="48" y="32"/>
                  <a:pt x="48" y="32"/>
                </a:cubicBezTo>
                <a:cubicBezTo>
                  <a:pt x="48" y="32"/>
                  <a:pt x="49" y="32"/>
                  <a:pt x="49" y="32"/>
                </a:cubicBezTo>
                <a:cubicBezTo>
                  <a:pt x="50" y="32"/>
                  <a:pt x="50" y="33"/>
                  <a:pt x="50" y="33"/>
                </a:cubicBezTo>
                <a:lnTo>
                  <a:pt x="50" y="40"/>
                </a:lnTo>
                <a:close/>
                <a:moveTo>
                  <a:pt x="57" y="17"/>
                </a:moveTo>
                <a:cubicBezTo>
                  <a:pt x="33" y="41"/>
                  <a:pt x="33" y="41"/>
                  <a:pt x="33" y="41"/>
                </a:cubicBezTo>
                <a:cubicBezTo>
                  <a:pt x="23" y="41"/>
                  <a:pt x="23" y="41"/>
                  <a:pt x="23" y="41"/>
                </a:cubicBezTo>
                <a:cubicBezTo>
                  <a:pt x="23" y="31"/>
                  <a:pt x="23" y="31"/>
                  <a:pt x="23" y="31"/>
                </a:cubicBezTo>
                <a:cubicBezTo>
                  <a:pt x="47" y="7"/>
                  <a:pt x="47" y="7"/>
                  <a:pt x="47" y="7"/>
                </a:cubicBezTo>
                <a:lnTo>
                  <a:pt x="57" y="17"/>
                </a:lnTo>
                <a:close/>
                <a:moveTo>
                  <a:pt x="36" y="33"/>
                </a:moveTo>
                <a:cubicBezTo>
                  <a:pt x="30" y="28"/>
                  <a:pt x="30" y="28"/>
                  <a:pt x="30" y="28"/>
                </a:cubicBezTo>
                <a:cubicBezTo>
                  <a:pt x="26" y="32"/>
                  <a:pt x="26" y="32"/>
                  <a:pt x="26" y="32"/>
                </a:cubicBezTo>
                <a:cubicBezTo>
                  <a:pt x="26" y="34"/>
                  <a:pt x="26" y="34"/>
                  <a:pt x="26" y="34"/>
                </a:cubicBezTo>
                <a:cubicBezTo>
                  <a:pt x="29" y="34"/>
                  <a:pt x="29" y="34"/>
                  <a:pt x="29" y="34"/>
                </a:cubicBezTo>
                <a:cubicBezTo>
                  <a:pt x="29" y="38"/>
                  <a:pt x="29" y="38"/>
                  <a:pt x="29" y="38"/>
                </a:cubicBezTo>
                <a:cubicBezTo>
                  <a:pt x="31" y="38"/>
                  <a:pt x="31" y="38"/>
                  <a:pt x="31" y="38"/>
                </a:cubicBezTo>
                <a:lnTo>
                  <a:pt x="36" y="33"/>
                </a:lnTo>
                <a:close/>
                <a:moveTo>
                  <a:pt x="46" y="12"/>
                </a:moveTo>
                <a:cubicBezTo>
                  <a:pt x="34" y="24"/>
                  <a:pt x="34" y="24"/>
                  <a:pt x="34" y="24"/>
                </a:cubicBezTo>
                <a:cubicBezTo>
                  <a:pt x="33" y="25"/>
                  <a:pt x="33" y="25"/>
                  <a:pt x="33" y="26"/>
                </a:cubicBezTo>
                <a:cubicBezTo>
                  <a:pt x="34" y="26"/>
                  <a:pt x="34" y="26"/>
                  <a:pt x="35" y="26"/>
                </a:cubicBezTo>
                <a:cubicBezTo>
                  <a:pt x="47" y="13"/>
                  <a:pt x="47" y="13"/>
                  <a:pt x="47" y="13"/>
                </a:cubicBezTo>
                <a:cubicBezTo>
                  <a:pt x="47" y="13"/>
                  <a:pt x="47" y="12"/>
                  <a:pt x="47" y="12"/>
                </a:cubicBezTo>
                <a:cubicBezTo>
                  <a:pt x="47" y="12"/>
                  <a:pt x="46" y="12"/>
                  <a:pt x="46" y="12"/>
                </a:cubicBezTo>
                <a:close/>
                <a:moveTo>
                  <a:pt x="59" y="15"/>
                </a:moveTo>
                <a:cubicBezTo>
                  <a:pt x="49" y="4"/>
                  <a:pt x="49" y="4"/>
                  <a:pt x="49" y="4"/>
                </a:cubicBezTo>
                <a:cubicBezTo>
                  <a:pt x="52" y="1"/>
                  <a:pt x="52" y="1"/>
                  <a:pt x="52" y="1"/>
                </a:cubicBezTo>
                <a:cubicBezTo>
                  <a:pt x="53" y="0"/>
                  <a:pt x="56" y="0"/>
                  <a:pt x="57" y="1"/>
                </a:cubicBezTo>
                <a:cubicBezTo>
                  <a:pt x="62" y="7"/>
                  <a:pt x="62" y="7"/>
                  <a:pt x="62" y="7"/>
                </a:cubicBezTo>
                <a:cubicBezTo>
                  <a:pt x="64" y="8"/>
                  <a:pt x="64" y="10"/>
                  <a:pt x="62" y="11"/>
                </a:cubicBezTo>
                <a:lnTo>
                  <a:pt x="59" y="15"/>
                </a:lnTo>
                <a:close/>
              </a:path>
            </a:pathLst>
          </a:custGeom>
          <a:solidFill>
            <a:schemeClr val="bg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69" name="Freeform 248"/>
          <p:cNvSpPr>
            <a:spLocks noEditPoints="1"/>
          </p:cNvSpPr>
          <p:nvPr/>
        </p:nvSpPr>
        <p:spPr bwMode="auto">
          <a:xfrm>
            <a:off x="4964633" y="4623111"/>
            <a:ext cx="346139" cy="282237"/>
          </a:xfrm>
          <a:custGeom>
            <a:avLst/>
            <a:gdLst/>
            <a:ahLst/>
            <a:cxnLst>
              <a:cxn ang="0">
                <a:pos x="24" y="49"/>
              </a:cxn>
              <a:cxn ang="0">
                <a:pos x="11" y="49"/>
              </a:cxn>
              <a:cxn ang="0">
                <a:pos x="0" y="38"/>
              </a:cxn>
              <a:cxn ang="0">
                <a:pos x="0" y="11"/>
              </a:cxn>
              <a:cxn ang="0">
                <a:pos x="11" y="0"/>
              </a:cxn>
              <a:cxn ang="0">
                <a:pos x="24" y="0"/>
              </a:cxn>
              <a:cxn ang="0">
                <a:pos x="25" y="2"/>
              </a:cxn>
              <a:cxn ang="0">
                <a:pos x="24" y="5"/>
              </a:cxn>
              <a:cxn ang="0">
                <a:pos x="11" y="5"/>
              </a:cxn>
              <a:cxn ang="0">
                <a:pos x="5" y="11"/>
              </a:cxn>
              <a:cxn ang="0">
                <a:pos x="5" y="38"/>
              </a:cxn>
              <a:cxn ang="0">
                <a:pos x="11" y="44"/>
              </a:cxn>
              <a:cxn ang="0">
                <a:pos x="22" y="44"/>
              </a:cxn>
              <a:cxn ang="0">
                <a:pos x="25" y="45"/>
              </a:cxn>
              <a:cxn ang="0">
                <a:pos x="24" y="49"/>
              </a:cxn>
              <a:cxn ang="0">
                <a:pos x="59" y="26"/>
              </a:cxn>
              <a:cxn ang="0">
                <a:pos x="39" y="47"/>
              </a:cxn>
              <a:cxn ang="0">
                <a:pos x="37" y="48"/>
              </a:cxn>
              <a:cxn ang="0">
                <a:pos x="34" y="45"/>
              </a:cxn>
              <a:cxn ang="0">
                <a:pos x="34" y="34"/>
              </a:cxn>
              <a:cxn ang="0">
                <a:pos x="17" y="34"/>
              </a:cxn>
              <a:cxn ang="0">
                <a:pos x="15" y="32"/>
              </a:cxn>
              <a:cxn ang="0">
                <a:pos x="15" y="17"/>
              </a:cxn>
              <a:cxn ang="0">
                <a:pos x="17" y="15"/>
              </a:cxn>
              <a:cxn ang="0">
                <a:pos x="34" y="15"/>
              </a:cxn>
              <a:cxn ang="0">
                <a:pos x="34" y="4"/>
              </a:cxn>
              <a:cxn ang="0">
                <a:pos x="37" y="2"/>
              </a:cxn>
              <a:cxn ang="0">
                <a:pos x="39" y="2"/>
              </a:cxn>
              <a:cxn ang="0">
                <a:pos x="59" y="23"/>
              </a:cxn>
              <a:cxn ang="0">
                <a:pos x="60" y="25"/>
              </a:cxn>
              <a:cxn ang="0">
                <a:pos x="59" y="26"/>
              </a:cxn>
            </a:cxnLst>
            <a:rect l="0" t="0" r="r" b="b"/>
            <a:pathLst>
              <a:path w="60" h="49">
                <a:moveTo>
                  <a:pt x="24" y="49"/>
                </a:moveTo>
                <a:cubicBezTo>
                  <a:pt x="11" y="49"/>
                  <a:pt x="11" y="49"/>
                  <a:pt x="11" y="49"/>
                </a:cubicBezTo>
                <a:cubicBezTo>
                  <a:pt x="5" y="49"/>
                  <a:pt x="0" y="44"/>
                  <a:pt x="0" y="38"/>
                </a:cubicBezTo>
                <a:cubicBezTo>
                  <a:pt x="0" y="11"/>
                  <a:pt x="0" y="11"/>
                  <a:pt x="0" y="11"/>
                </a:cubicBezTo>
                <a:cubicBezTo>
                  <a:pt x="0" y="5"/>
                  <a:pt x="5" y="0"/>
                  <a:pt x="11" y="0"/>
                </a:cubicBezTo>
                <a:cubicBezTo>
                  <a:pt x="24" y="0"/>
                  <a:pt x="24" y="0"/>
                  <a:pt x="24" y="0"/>
                </a:cubicBezTo>
                <a:cubicBezTo>
                  <a:pt x="24" y="0"/>
                  <a:pt x="25" y="1"/>
                  <a:pt x="25" y="2"/>
                </a:cubicBezTo>
                <a:cubicBezTo>
                  <a:pt x="25" y="3"/>
                  <a:pt x="25" y="5"/>
                  <a:pt x="24" y="5"/>
                </a:cubicBezTo>
                <a:cubicBezTo>
                  <a:pt x="11" y="5"/>
                  <a:pt x="11" y="5"/>
                  <a:pt x="11" y="5"/>
                </a:cubicBezTo>
                <a:cubicBezTo>
                  <a:pt x="8" y="5"/>
                  <a:pt x="5" y="8"/>
                  <a:pt x="5" y="11"/>
                </a:cubicBezTo>
                <a:cubicBezTo>
                  <a:pt x="5" y="38"/>
                  <a:pt x="5" y="38"/>
                  <a:pt x="5" y="38"/>
                </a:cubicBezTo>
                <a:cubicBezTo>
                  <a:pt x="5" y="41"/>
                  <a:pt x="8" y="44"/>
                  <a:pt x="11" y="44"/>
                </a:cubicBezTo>
                <a:cubicBezTo>
                  <a:pt x="22" y="44"/>
                  <a:pt x="22" y="44"/>
                  <a:pt x="22" y="44"/>
                </a:cubicBezTo>
                <a:cubicBezTo>
                  <a:pt x="23" y="44"/>
                  <a:pt x="25" y="44"/>
                  <a:pt x="25" y="45"/>
                </a:cubicBezTo>
                <a:cubicBezTo>
                  <a:pt x="25" y="46"/>
                  <a:pt x="25" y="49"/>
                  <a:pt x="24" y="49"/>
                </a:cubicBezTo>
                <a:close/>
                <a:moveTo>
                  <a:pt x="59" y="26"/>
                </a:moveTo>
                <a:cubicBezTo>
                  <a:pt x="39" y="47"/>
                  <a:pt x="39" y="47"/>
                  <a:pt x="39" y="47"/>
                </a:cubicBezTo>
                <a:cubicBezTo>
                  <a:pt x="38" y="48"/>
                  <a:pt x="38" y="48"/>
                  <a:pt x="37" y="48"/>
                </a:cubicBezTo>
                <a:cubicBezTo>
                  <a:pt x="36" y="48"/>
                  <a:pt x="34" y="47"/>
                  <a:pt x="34" y="45"/>
                </a:cubicBezTo>
                <a:cubicBezTo>
                  <a:pt x="34" y="34"/>
                  <a:pt x="34" y="34"/>
                  <a:pt x="34" y="34"/>
                </a:cubicBezTo>
                <a:cubicBezTo>
                  <a:pt x="17" y="34"/>
                  <a:pt x="17" y="34"/>
                  <a:pt x="17" y="34"/>
                </a:cubicBezTo>
                <a:cubicBezTo>
                  <a:pt x="16" y="34"/>
                  <a:pt x="15" y="33"/>
                  <a:pt x="15" y="32"/>
                </a:cubicBezTo>
                <a:cubicBezTo>
                  <a:pt x="15" y="17"/>
                  <a:pt x="15" y="17"/>
                  <a:pt x="15" y="17"/>
                </a:cubicBezTo>
                <a:cubicBezTo>
                  <a:pt x="15" y="16"/>
                  <a:pt x="16" y="15"/>
                  <a:pt x="17" y="15"/>
                </a:cubicBezTo>
                <a:cubicBezTo>
                  <a:pt x="34" y="15"/>
                  <a:pt x="34" y="15"/>
                  <a:pt x="34" y="15"/>
                </a:cubicBezTo>
                <a:cubicBezTo>
                  <a:pt x="34" y="4"/>
                  <a:pt x="34" y="4"/>
                  <a:pt x="34" y="4"/>
                </a:cubicBezTo>
                <a:cubicBezTo>
                  <a:pt x="34" y="3"/>
                  <a:pt x="36" y="2"/>
                  <a:pt x="37" y="2"/>
                </a:cubicBezTo>
                <a:cubicBezTo>
                  <a:pt x="38" y="2"/>
                  <a:pt x="38" y="2"/>
                  <a:pt x="39" y="2"/>
                </a:cubicBezTo>
                <a:cubicBezTo>
                  <a:pt x="59" y="23"/>
                  <a:pt x="59" y="23"/>
                  <a:pt x="59" y="23"/>
                </a:cubicBezTo>
                <a:cubicBezTo>
                  <a:pt x="60" y="23"/>
                  <a:pt x="60" y="24"/>
                  <a:pt x="60" y="25"/>
                </a:cubicBezTo>
                <a:cubicBezTo>
                  <a:pt x="60" y="25"/>
                  <a:pt x="60" y="26"/>
                  <a:pt x="59" y="26"/>
                </a:cubicBezTo>
                <a:close/>
              </a:path>
            </a:pathLst>
          </a:custGeom>
          <a:solidFill>
            <a:schemeClr val="bg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72" name="Freeform 9"/>
          <p:cNvSpPr>
            <a:spLocks/>
          </p:cNvSpPr>
          <p:nvPr/>
        </p:nvSpPr>
        <p:spPr bwMode="auto">
          <a:xfrm>
            <a:off x="4263377" y="3352047"/>
            <a:ext cx="1240440" cy="759999"/>
          </a:xfrm>
          <a:custGeom>
            <a:avLst/>
            <a:gdLst/>
            <a:ahLst/>
            <a:cxnLst>
              <a:cxn ang="0">
                <a:pos x="250" y="192"/>
              </a:cxn>
              <a:cxn ang="0">
                <a:pos x="62" y="192"/>
              </a:cxn>
              <a:cxn ang="0">
                <a:pos x="61" y="160"/>
              </a:cxn>
              <a:cxn ang="0">
                <a:pos x="61" y="158"/>
              </a:cxn>
              <a:cxn ang="0">
                <a:pos x="0" y="158"/>
              </a:cxn>
              <a:cxn ang="0">
                <a:pos x="157" y="0"/>
              </a:cxn>
              <a:cxn ang="0">
                <a:pos x="313" y="158"/>
              </a:cxn>
              <a:cxn ang="0">
                <a:pos x="248" y="158"/>
              </a:cxn>
              <a:cxn ang="0">
                <a:pos x="248" y="160"/>
              </a:cxn>
              <a:cxn ang="0">
                <a:pos x="250" y="192"/>
              </a:cxn>
            </a:cxnLst>
            <a:rect l="0" t="0" r="r" b="b"/>
            <a:pathLst>
              <a:path w="313" h="192">
                <a:moveTo>
                  <a:pt x="250" y="192"/>
                </a:moveTo>
                <a:cubicBezTo>
                  <a:pt x="62" y="192"/>
                  <a:pt x="62" y="192"/>
                  <a:pt x="62" y="192"/>
                </a:cubicBezTo>
                <a:cubicBezTo>
                  <a:pt x="61" y="182"/>
                  <a:pt x="61" y="171"/>
                  <a:pt x="61" y="160"/>
                </a:cubicBezTo>
                <a:cubicBezTo>
                  <a:pt x="61" y="159"/>
                  <a:pt x="61" y="158"/>
                  <a:pt x="61" y="158"/>
                </a:cubicBezTo>
                <a:cubicBezTo>
                  <a:pt x="0" y="158"/>
                  <a:pt x="0" y="158"/>
                  <a:pt x="0" y="158"/>
                </a:cubicBezTo>
                <a:cubicBezTo>
                  <a:pt x="157" y="0"/>
                  <a:pt x="157" y="0"/>
                  <a:pt x="157" y="0"/>
                </a:cubicBezTo>
                <a:cubicBezTo>
                  <a:pt x="313" y="158"/>
                  <a:pt x="313" y="158"/>
                  <a:pt x="313" y="158"/>
                </a:cubicBezTo>
                <a:cubicBezTo>
                  <a:pt x="248" y="158"/>
                  <a:pt x="248" y="158"/>
                  <a:pt x="248" y="158"/>
                </a:cubicBezTo>
                <a:cubicBezTo>
                  <a:pt x="248" y="158"/>
                  <a:pt x="248" y="159"/>
                  <a:pt x="248" y="160"/>
                </a:cubicBezTo>
                <a:cubicBezTo>
                  <a:pt x="248" y="171"/>
                  <a:pt x="249" y="182"/>
                  <a:pt x="250" y="192"/>
                </a:cubicBezTo>
                <a:close/>
              </a:path>
            </a:pathLst>
          </a:custGeom>
          <a:solidFill>
            <a:schemeClr val="accent1"/>
          </a:solidFill>
          <a:ln w="9525">
            <a:noFill/>
            <a:round/>
            <a:headEnd/>
            <a:tailEnd/>
          </a:ln>
        </p:spPr>
        <p:txBody>
          <a:bodyPr vert="horz" wrap="square" lIns="96422" tIns="48211" rIns="96422" bIns="48211" numCol="1" anchor="t" anchorCtr="0" compatLnSpc="1">
            <a:prstTxWarp prst="textNoShape">
              <a:avLst/>
            </a:prstTxWarp>
          </a:bodyPr>
          <a:lstStyle/>
          <a:p>
            <a:pPr>
              <a:lnSpc>
                <a:spcPct val="120000"/>
              </a:lnSpc>
            </a:pPr>
            <a:endParaRPr lang="en-US" sz="3000" dirty="0">
              <a:latin typeface="Arial" panose="020B0604020202020204" pitchFamily="34" charset="0"/>
              <a:ea typeface="微软雅黑" panose="020B0503020204020204" pitchFamily="34" charset="-122"/>
              <a:sym typeface="Arial" panose="020B0604020202020204" pitchFamily="34" charset="0"/>
            </a:endParaRPr>
          </a:p>
        </p:txBody>
      </p:sp>
      <p:sp>
        <p:nvSpPr>
          <p:cNvPr id="22" name="Text Placeholder 3"/>
          <p:cNvSpPr txBox="1">
            <a:spLocks/>
          </p:cNvSpPr>
          <p:nvPr/>
        </p:nvSpPr>
        <p:spPr>
          <a:xfrm>
            <a:off x="4793027" y="3756712"/>
            <a:ext cx="214802" cy="251544"/>
          </a:xfrm>
          <a:prstGeom prst="rect">
            <a:avLst/>
          </a:prstGeom>
        </p:spPr>
        <p:txBody>
          <a:bodyPr wrap="none" lIns="0" tIns="0" rIns="0" bIns="0" anchor="b">
            <a:spAutoFit/>
          </a:bodyPr>
          <a:lstStyle>
            <a:lvl1pPr marL="0" indent="0" algn="ctr">
              <a:buNone/>
              <a:defRPr sz="2800" b="1" baseline="0">
                <a:solidFill>
                  <a:schemeClr val="tx2">
                    <a:lumMod val="60000"/>
                    <a:lumOff val="40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defTabSz="964248">
              <a:lnSpc>
                <a:spcPct val="120000"/>
              </a:lnSpc>
              <a:spcBef>
                <a:spcPct val="20000"/>
              </a:spcBef>
              <a:defRPr/>
            </a:pPr>
            <a:r>
              <a:rPr lang="en-US" sz="1500" dirty="0">
                <a:solidFill>
                  <a:schemeClr val="bg1"/>
                </a:solidFill>
                <a:latin typeface="Arial" panose="020B0604020202020204" pitchFamily="34" charset="0"/>
                <a:ea typeface="微软雅黑" panose="020B0503020204020204" pitchFamily="34" charset="-122"/>
                <a:sym typeface="Arial" panose="020B0604020202020204" pitchFamily="34" charset="0"/>
              </a:rPr>
              <a:t>01</a:t>
            </a:r>
          </a:p>
        </p:txBody>
      </p:sp>
      <p:sp>
        <p:nvSpPr>
          <p:cNvPr id="49" name="任意多边形 18">
            <a:extLst>
              <a:ext uri="{FF2B5EF4-FFF2-40B4-BE49-F238E27FC236}">
                <a16:creationId xmlns:a16="http://schemas.microsoft.com/office/drawing/2014/main" id="{02A4274D-FD6C-4FB3-8EDD-819905428A41}"/>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23">
            <a:extLst>
              <a:ext uri="{FF2B5EF4-FFF2-40B4-BE49-F238E27FC236}">
                <a16:creationId xmlns:a16="http://schemas.microsoft.com/office/drawing/2014/main" id="{86609358-CCE8-47E0-A166-6D93772326BD}"/>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Content Placeholder 2">
            <a:extLst>
              <a:ext uri="{FF2B5EF4-FFF2-40B4-BE49-F238E27FC236}">
                <a16:creationId xmlns:a16="http://schemas.microsoft.com/office/drawing/2014/main" id="{337D1782-4C40-4603-98C3-3B1BB7B36FEB}"/>
              </a:ext>
            </a:extLst>
          </p:cNvPr>
          <p:cNvSpPr txBox="1">
            <a:spLocks/>
          </p:cNvSpPr>
          <p:nvPr/>
        </p:nvSpPr>
        <p:spPr>
          <a:xfrm>
            <a:off x="823400" y="365784"/>
            <a:ext cx="4956350"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AMH</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作用机理</a:t>
            </a:r>
            <a:endParaRPr 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3" name="TextBox 51">
            <a:extLst>
              <a:ext uri="{FF2B5EF4-FFF2-40B4-BE49-F238E27FC236}">
                <a16:creationId xmlns:a16="http://schemas.microsoft.com/office/drawing/2014/main" id="{DAADDD4D-7B7F-4E6E-9F32-8814669012E2}"/>
              </a:ext>
            </a:extLst>
          </p:cNvPr>
          <p:cNvSpPr txBox="1"/>
          <p:nvPr/>
        </p:nvSpPr>
        <p:spPr>
          <a:xfrm>
            <a:off x="5727951" y="3615493"/>
            <a:ext cx="1100357" cy="603691"/>
          </a:xfrm>
          <a:prstGeom prst="rect">
            <a:avLst/>
          </a:prstGeom>
          <a:noFill/>
        </p:spPr>
        <p:txBody>
          <a:bodyPr wrap="square" lIns="0" tIns="0" rIns="0" bIns="0" rtlCol="0">
            <a:spAutoFit/>
          </a:bodyPr>
          <a:lstStyle/>
          <a:p>
            <a:pPr algn="ctr">
              <a:lnSpc>
                <a:spcPct val="120000"/>
              </a:lnSpc>
            </a:pPr>
            <a:r>
              <a:rPr lang="en-US" sz="3600" b="1" dirty="0">
                <a:solidFill>
                  <a:srgbClr val="FF0000"/>
                </a:solidFill>
                <a:latin typeface="Arial" panose="020B0604020202020204" pitchFamily="34" charset="0"/>
                <a:ea typeface="微软雅黑" panose="020B0503020204020204" pitchFamily="34" charset="-122"/>
                <a:sym typeface="Arial" panose="020B0604020202020204" pitchFamily="34" charset="0"/>
              </a:rPr>
              <a:t>AMH</a:t>
            </a:r>
            <a:endParaRPr lang="id-ID" sz="3600" b="1" dirty="0">
              <a:solidFill>
                <a:srgbClr val="FF0000"/>
              </a:solidFill>
              <a:latin typeface="Arial" panose="020B0604020202020204" pitchFamily="34" charset="0"/>
              <a:ea typeface="微软雅黑" panose="020B0503020204020204" pitchFamily="34" charset="-122"/>
              <a:sym typeface="Arial" panose="020B0604020202020204" pitchFamily="34" charset="0"/>
            </a:endParaRPr>
          </a:p>
        </p:txBody>
      </p:sp>
    </p:spTree>
    <p:extLst>
      <p:ext uri="{BB962C8B-B14F-4D97-AF65-F5344CB8AC3E}">
        <p14:creationId xmlns:p14="http://schemas.microsoft.com/office/powerpoint/2010/main" val="345791351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任意多边形 18">
            <a:extLst>
              <a:ext uri="{FF2B5EF4-FFF2-40B4-BE49-F238E27FC236}">
                <a16:creationId xmlns:a16="http://schemas.microsoft.com/office/drawing/2014/main" id="{02A4274D-FD6C-4FB3-8EDD-819905428A41}"/>
              </a:ext>
            </a:extLst>
          </p:cNvPr>
          <p:cNvSpPr/>
          <p:nvPr>
            <p:custDataLst>
              <p:tags r:id="rId1"/>
            </p:custDataLst>
          </p:nvPr>
        </p:nvSpPr>
        <p:spPr>
          <a:xfrm>
            <a:off x="733423" y="899481"/>
            <a:ext cx="12125327" cy="31282"/>
          </a:xfrm>
          <a:custGeom>
            <a:avLst/>
            <a:gdLst>
              <a:gd name="connsiteX0" fmla="*/ 0 w 12125327"/>
              <a:gd name="connsiteY0" fmla="*/ 0 h 31282"/>
              <a:gd name="connsiteX1" fmla="*/ 12125327 w 12125327"/>
              <a:gd name="connsiteY1" fmla="*/ 0 h 31282"/>
              <a:gd name="connsiteX2" fmla="*/ 12125327 w 12125327"/>
              <a:gd name="connsiteY2" fmla="*/ 31282 h 31282"/>
              <a:gd name="connsiteX3" fmla="*/ 17139 w 12125327"/>
              <a:gd name="connsiteY3" fmla="*/ 31282 h 31282"/>
            </a:gdLst>
            <a:ahLst/>
            <a:cxnLst>
              <a:cxn ang="0">
                <a:pos x="connsiteX0" y="connsiteY0"/>
              </a:cxn>
              <a:cxn ang="0">
                <a:pos x="connsiteX1" y="connsiteY1"/>
              </a:cxn>
              <a:cxn ang="0">
                <a:pos x="connsiteX2" y="connsiteY2"/>
              </a:cxn>
              <a:cxn ang="0">
                <a:pos x="connsiteX3" y="connsiteY3"/>
              </a:cxn>
            </a:cxnLst>
            <a:rect l="l" t="t" r="r" b="b"/>
            <a:pathLst>
              <a:path w="12125327" h="31282">
                <a:moveTo>
                  <a:pt x="0" y="0"/>
                </a:moveTo>
                <a:lnTo>
                  <a:pt x="12125327" y="0"/>
                </a:lnTo>
                <a:lnTo>
                  <a:pt x="12125327" y="31282"/>
                </a:lnTo>
                <a:lnTo>
                  <a:pt x="17139" y="31282"/>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a:latin typeface="Arial" panose="020B0604020202020204" pitchFamily="34" charset="0"/>
              <a:ea typeface="微软雅黑" panose="020B0503020204020204" pitchFamily="34" charset="-122"/>
              <a:sym typeface="Arial" panose="020B0604020202020204" pitchFamily="34" charset="0"/>
            </a:endParaRPr>
          </a:p>
        </p:txBody>
      </p:sp>
      <p:sp>
        <p:nvSpPr>
          <p:cNvPr id="52" name="任意多边形 23">
            <a:extLst>
              <a:ext uri="{FF2B5EF4-FFF2-40B4-BE49-F238E27FC236}">
                <a16:creationId xmlns:a16="http://schemas.microsoft.com/office/drawing/2014/main" id="{86609358-CCE8-47E0-A166-6D93772326BD}"/>
              </a:ext>
            </a:extLst>
          </p:cNvPr>
          <p:cNvSpPr/>
          <p:nvPr>
            <p:custDataLst>
              <p:tags r:id="rId2"/>
            </p:custDataLst>
          </p:nvPr>
        </p:nvSpPr>
        <p:spPr>
          <a:xfrm>
            <a:off x="1" y="393931"/>
            <a:ext cx="577217" cy="536832"/>
          </a:xfrm>
          <a:custGeom>
            <a:avLst/>
            <a:gdLst>
              <a:gd name="connsiteX0" fmla="*/ 284734 w 577217"/>
              <a:gd name="connsiteY0" fmla="*/ 0 h 536832"/>
              <a:gd name="connsiteX1" fmla="*/ 577217 w 577217"/>
              <a:gd name="connsiteY1" fmla="*/ 536832 h 536832"/>
              <a:gd name="connsiteX2" fmla="*/ 0 w 577217"/>
              <a:gd name="connsiteY2" fmla="*/ 536832 h 536832"/>
              <a:gd name="connsiteX3" fmla="*/ 0 w 577217"/>
              <a:gd name="connsiteY3" fmla="*/ 184 h 536832"/>
            </a:gdLst>
            <a:ahLst/>
            <a:cxnLst>
              <a:cxn ang="0">
                <a:pos x="connsiteX0" y="connsiteY0"/>
              </a:cxn>
              <a:cxn ang="0">
                <a:pos x="connsiteX1" y="connsiteY1"/>
              </a:cxn>
              <a:cxn ang="0">
                <a:pos x="connsiteX2" y="connsiteY2"/>
              </a:cxn>
              <a:cxn ang="0">
                <a:pos x="connsiteX3" y="connsiteY3"/>
              </a:cxn>
            </a:cxnLst>
            <a:rect l="l" t="t" r="r" b="b"/>
            <a:pathLst>
              <a:path w="577217" h="536832">
                <a:moveTo>
                  <a:pt x="284734" y="0"/>
                </a:moveTo>
                <a:lnTo>
                  <a:pt x="577217" y="536832"/>
                </a:lnTo>
                <a:lnTo>
                  <a:pt x="0" y="536832"/>
                </a:lnTo>
                <a:lnTo>
                  <a:pt x="0" y="184"/>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6435" tIns="48218" rIns="96435" bIns="48218" numCol="1" spcCol="0" rtlCol="0" fromWordArt="0" anchor="ctr" anchorCtr="0" forceAA="0" compatLnSpc="1">
            <a:prstTxWarp prst="textNoShape">
              <a:avLst/>
            </a:prstTxWarp>
            <a:noAutofit/>
          </a:bodyPr>
          <a:lstStyle/>
          <a:p>
            <a:pPr algn="ctr"/>
            <a:endParaRPr lang="zh-CN" altLang="en-US" sz="2002" dirty="0">
              <a:solidFill>
                <a:srgbClr val="7EC234"/>
              </a:solidFill>
              <a:latin typeface="Arial" panose="020B0604020202020204" pitchFamily="34" charset="0"/>
              <a:ea typeface="微软雅黑" panose="020B0503020204020204" pitchFamily="34" charset="-122"/>
              <a:sym typeface="Arial" panose="020B0604020202020204" pitchFamily="34" charset="0"/>
            </a:endParaRPr>
          </a:p>
        </p:txBody>
      </p:sp>
      <p:sp>
        <p:nvSpPr>
          <p:cNvPr id="55" name="Content Placeholder 2">
            <a:extLst>
              <a:ext uri="{FF2B5EF4-FFF2-40B4-BE49-F238E27FC236}">
                <a16:creationId xmlns:a16="http://schemas.microsoft.com/office/drawing/2014/main" id="{337D1782-4C40-4603-98C3-3B1BB7B36FEB}"/>
              </a:ext>
            </a:extLst>
          </p:cNvPr>
          <p:cNvSpPr txBox="1">
            <a:spLocks/>
          </p:cNvSpPr>
          <p:nvPr/>
        </p:nvSpPr>
        <p:spPr>
          <a:xfrm>
            <a:off x="823399" y="365784"/>
            <a:ext cx="6758103" cy="430887"/>
          </a:xfrm>
          <a:prstGeom prst="rect">
            <a:avLst/>
          </a:prstGeom>
        </p:spPr>
        <p:txBody>
          <a:bodyPr vert="horz" wrap="square" lIns="0" tIns="0" rIns="0" bIns="0" rtlCol="0" anchor="t">
            <a:spAutoFit/>
          </a:bodyPr>
          <a:lstStyle>
            <a:lvl1pPr marL="0" indent="0" algn="r" defTabSz="457200" rtl="0" eaLnBrk="1" latinLnBrk="0" hangingPunct="1">
              <a:spcBef>
                <a:spcPct val="20000"/>
              </a:spcBef>
              <a:spcAft>
                <a:spcPts val="600"/>
              </a:spcAft>
              <a:buClr>
                <a:schemeClr val="accent1">
                  <a:lumMod val="75000"/>
                </a:schemeClr>
              </a:buClr>
              <a:buSzPct val="145000"/>
              <a:buFont typeface="Arial"/>
              <a:buNone/>
              <a:defRPr sz="2100" kern="1200" cap="none">
                <a:solidFill>
                  <a:schemeClr val="tx1"/>
                </a:solidFill>
                <a:effectLst/>
                <a:latin typeface="+mn-lt"/>
                <a:ea typeface="+mn-ea"/>
                <a:cs typeface="+mn-cs"/>
              </a:defRPr>
            </a:lvl1pPr>
            <a:lvl2pPr marL="457200" indent="0" algn="ctr" defTabSz="457200" rtl="0" eaLnBrk="1" latinLnBrk="0" hangingPunct="1">
              <a:spcBef>
                <a:spcPct val="20000"/>
              </a:spcBef>
              <a:spcAft>
                <a:spcPts val="600"/>
              </a:spcAft>
              <a:buClr>
                <a:schemeClr val="accent1">
                  <a:lumMod val="75000"/>
                </a:schemeClr>
              </a:buClr>
              <a:buSzPct val="145000"/>
              <a:buFont typeface="Arial"/>
              <a:buNone/>
              <a:defRPr sz="2000" kern="1200" cap="none">
                <a:solidFill>
                  <a:schemeClr val="tx1">
                    <a:tint val="75000"/>
                  </a:schemeClr>
                </a:solidFill>
                <a:effectLst/>
                <a:latin typeface="+mn-lt"/>
                <a:ea typeface="+mn-ea"/>
                <a:cs typeface="+mn-cs"/>
              </a:defRPr>
            </a:lvl2pPr>
            <a:lvl3pPr marL="914400" indent="0" algn="ctr" defTabSz="457200" rtl="0" eaLnBrk="1" latinLnBrk="0" hangingPunct="1">
              <a:spcBef>
                <a:spcPct val="20000"/>
              </a:spcBef>
              <a:spcAft>
                <a:spcPts val="600"/>
              </a:spcAft>
              <a:buClr>
                <a:schemeClr val="accent1">
                  <a:lumMod val="75000"/>
                </a:schemeClr>
              </a:buClr>
              <a:buSzPct val="145000"/>
              <a:buFont typeface="Arial"/>
              <a:buNone/>
              <a:defRPr sz="1800" kern="1200" cap="none">
                <a:solidFill>
                  <a:schemeClr val="tx1">
                    <a:tint val="75000"/>
                  </a:schemeClr>
                </a:solidFill>
                <a:effectLst/>
                <a:latin typeface="+mn-lt"/>
                <a:ea typeface="+mn-ea"/>
                <a:cs typeface="+mn-cs"/>
              </a:defRPr>
            </a:lvl3pPr>
            <a:lvl4pPr marL="1371600" indent="0" algn="ctr" defTabSz="457200" rtl="0" eaLnBrk="1" latinLnBrk="0" hangingPunct="1">
              <a:spcBef>
                <a:spcPct val="20000"/>
              </a:spcBef>
              <a:spcAft>
                <a:spcPts val="600"/>
              </a:spcAft>
              <a:buClr>
                <a:schemeClr val="accent1">
                  <a:lumMod val="75000"/>
                </a:schemeClr>
              </a:buClr>
              <a:buSzPct val="145000"/>
              <a:buFont typeface="Arial"/>
              <a:buNone/>
              <a:defRPr sz="1600" kern="1200" cap="none">
                <a:solidFill>
                  <a:schemeClr val="tx1">
                    <a:tint val="75000"/>
                  </a:schemeClr>
                </a:solidFill>
                <a:effectLst/>
                <a:latin typeface="+mn-lt"/>
                <a:ea typeface="+mn-ea"/>
                <a:cs typeface="+mn-cs"/>
              </a:defRPr>
            </a:lvl4pPr>
            <a:lvl5pPr marL="18288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5pPr>
            <a:lvl6pPr marL="22860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6pPr>
            <a:lvl7pPr marL="27432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7pPr>
            <a:lvl8pPr marL="32004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8pPr>
            <a:lvl9pPr marL="3657600" indent="0" algn="ctr" defTabSz="457200" rtl="0" eaLnBrk="1" latinLnBrk="0" hangingPunct="1">
              <a:spcBef>
                <a:spcPct val="20000"/>
              </a:spcBef>
              <a:spcAft>
                <a:spcPts val="600"/>
              </a:spcAft>
              <a:buClr>
                <a:schemeClr val="accent1">
                  <a:lumMod val="75000"/>
                </a:schemeClr>
              </a:buClr>
              <a:buSzPct val="145000"/>
              <a:buFont typeface="Arial"/>
              <a:buNone/>
              <a:defRPr sz="1400" kern="1200" cap="none">
                <a:solidFill>
                  <a:schemeClr val="tx1">
                    <a:tint val="75000"/>
                  </a:schemeClr>
                </a:solidFill>
                <a:effectLst/>
                <a:latin typeface="+mn-lt"/>
                <a:ea typeface="+mn-ea"/>
                <a:cs typeface="+mn-cs"/>
              </a:defRPr>
            </a:lvl9pPr>
          </a:lstStyle>
          <a:p>
            <a:pPr algn="l"/>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随着男性年龄增长</a:t>
            </a:r>
            <a:r>
              <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AMH</a:t>
            </a:r>
            <a:r>
              <a:rPr lang="zh-CN" altLang="en-US"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rPr>
              <a:t>水平的变化</a:t>
            </a:r>
            <a:endParaRPr lang="en-US" altLang="zh-CN" sz="2800" dirty="0">
              <a:solidFill>
                <a:srgbClr val="002060"/>
              </a:solidFill>
              <a:latin typeface="Arial" panose="020B0604020202020204" pitchFamily="34" charset="0"/>
              <a:ea typeface="微软雅黑" panose="020B0503020204020204" pitchFamily="34" charset="-122"/>
              <a:cs typeface="+mn-ea"/>
              <a:sym typeface="Arial" panose="020B0604020202020204" pitchFamily="34" charset="0"/>
            </a:endParaRPr>
          </a:p>
        </p:txBody>
      </p:sp>
      <p:pic>
        <p:nvPicPr>
          <p:cNvPr id="6" name="图片 5">
            <a:extLst>
              <a:ext uri="{FF2B5EF4-FFF2-40B4-BE49-F238E27FC236}">
                <a16:creationId xmlns:a16="http://schemas.microsoft.com/office/drawing/2014/main" id="{AD2DC6B5-1903-4E34-A3BE-5E98327C2435}"/>
              </a:ext>
            </a:extLst>
          </p:cNvPr>
          <p:cNvPicPr>
            <a:picLocks noChangeAspect="1"/>
          </p:cNvPicPr>
          <p:nvPr/>
        </p:nvPicPr>
        <p:blipFill>
          <a:blip r:embed="rId5"/>
          <a:stretch>
            <a:fillRect/>
          </a:stretch>
        </p:blipFill>
        <p:spPr>
          <a:xfrm>
            <a:off x="288609" y="3588866"/>
            <a:ext cx="5918232" cy="2778735"/>
          </a:xfrm>
          <a:prstGeom prst="rect">
            <a:avLst/>
          </a:prstGeom>
        </p:spPr>
      </p:pic>
      <p:graphicFrame>
        <p:nvGraphicFramePr>
          <p:cNvPr id="43" name="图示 42">
            <a:extLst>
              <a:ext uri="{FF2B5EF4-FFF2-40B4-BE49-F238E27FC236}">
                <a16:creationId xmlns:a16="http://schemas.microsoft.com/office/drawing/2014/main" id="{CC3C8770-577F-4C43-A28E-38DED4E2FCFB}"/>
              </a:ext>
            </a:extLst>
          </p:cNvPr>
          <p:cNvGraphicFramePr/>
          <p:nvPr>
            <p:extLst>
              <p:ext uri="{D42A27DB-BD31-4B8C-83A1-F6EECF244321}">
                <p14:modId xmlns:p14="http://schemas.microsoft.com/office/powerpoint/2010/main" val="2788645312"/>
              </p:ext>
            </p:extLst>
          </p:nvPr>
        </p:nvGraphicFramePr>
        <p:xfrm>
          <a:off x="6611426" y="1699962"/>
          <a:ext cx="5925319" cy="3832726"/>
        </p:xfrm>
        <a:graphic>
          <a:graphicData uri="http://schemas.openxmlformats.org/drawingml/2006/diagram">
            <dgm:relIds xmlns:dgm="http://schemas.openxmlformats.org/drawingml/2006/diagram" xmlns:r="http://schemas.openxmlformats.org/officeDocument/2006/relationships" r:dm="rId6" r:lo="rId7" r:qs="rId8" r:cs="rId9"/>
          </a:graphicData>
        </a:graphic>
      </p:graphicFrame>
      <p:pic>
        <p:nvPicPr>
          <p:cNvPr id="46" name="Picture 4">
            <a:extLst>
              <a:ext uri="{FF2B5EF4-FFF2-40B4-BE49-F238E27FC236}">
                <a16:creationId xmlns:a16="http://schemas.microsoft.com/office/drawing/2014/main" id="{3A6C8112-9D55-4C46-B2C0-C1BF3CC6ECB1}"/>
              </a:ext>
            </a:extLst>
          </p:cNvPr>
          <p:cNvPicPr>
            <a:picLocks noChangeAspect="1" noChangeArrowheads="1"/>
          </p:cNvPicPr>
          <p:nvPr/>
        </p:nvPicPr>
        <p:blipFill>
          <a:blip r:embed="rId11" cstate="print"/>
          <a:srcRect/>
          <a:stretch>
            <a:fillRect/>
          </a:stretch>
        </p:blipFill>
        <p:spPr bwMode="auto">
          <a:xfrm>
            <a:off x="577218" y="1518967"/>
            <a:ext cx="4715305" cy="1414591"/>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57131827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ISPRING_PRESENTATION_TITLE" val="bt026.pptx"/>
</p:tagLst>
</file>

<file path=ppt/tags/tag1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1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2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3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4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5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0.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1.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2.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3.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4.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5.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6.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6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7.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8.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ags/tag9.xml><?xml version="1.0" encoding="utf-8"?>
<p:tagLst xmlns:a="http://schemas.openxmlformats.org/drawingml/2006/main" xmlns:r="http://schemas.openxmlformats.org/officeDocument/2006/relationships" xmlns:p="http://schemas.openxmlformats.org/presentationml/2006/main">
  <p:tag name="MH" val="20160830110547"/>
  <p:tag name="MH_LIBRARY" val="CONTENTS"/>
  <p:tag name="MH_TYPE" val="OTHERS"/>
  <p:tag name="ID" val="545840"/>
</p:tagLst>
</file>

<file path=ppt/theme/theme1.xml><?xml version="1.0" encoding="utf-8"?>
<a:theme xmlns:a="http://schemas.openxmlformats.org/drawingml/2006/main" name="自定义设计方案">
  <a:themeElements>
    <a:clrScheme name="自定义 93">
      <a:dk1>
        <a:srgbClr val="000000"/>
      </a:dk1>
      <a:lt1>
        <a:srgbClr val="FFFFFF"/>
      </a:lt1>
      <a:dk2>
        <a:srgbClr val="44546A"/>
      </a:dk2>
      <a:lt2>
        <a:srgbClr val="E7E6E6"/>
      </a:lt2>
      <a:accent1>
        <a:srgbClr val="003366"/>
      </a:accent1>
      <a:accent2>
        <a:srgbClr val="003366"/>
      </a:accent2>
      <a:accent3>
        <a:srgbClr val="003366"/>
      </a:accent3>
      <a:accent4>
        <a:srgbClr val="003366"/>
      </a:accent4>
      <a:accent5>
        <a:srgbClr val="003366"/>
      </a:accent5>
      <a:accent6>
        <a:srgbClr val="003366"/>
      </a:accent6>
      <a:hlink>
        <a:srgbClr val="003366"/>
      </a:hlink>
      <a:folHlink>
        <a:srgbClr val="003366"/>
      </a:folHlink>
    </a:clrScheme>
    <a:fontScheme name="Temp">
      <a:majorFont>
        <a:latin typeface="Arial" panose="020F0302020204030204"/>
        <a:ea typeface="微软雅黑"/>
        <a:cs typeface=""/>
      </a:majorFont>
      <a:minorFont>
        <a:latin typeface="Arial"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D9D9D9">
            <a:alpha val="50196"/>
          </a:srgbClr>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6233</Words>
  <Application>Microsoft Office PowerPoint</Application>
  <PresentationFormat>自定义</PresentationFormat>
  <Paragraphs>708</Paragraphs>
  <Slides>40</Slides>
  <Notes>39</Notes>
  <HiddenSlides>0</HiddenSlides>
  <MMClips>0</MMClips>
  <ScaleCrop>false</ScaleCrop>
  <HeadingPairs>
    <vt:vector size="6" baseType="variant">
      <vt:variant>
        <vt:lpstr>已用的字体</vt:lpstr>
      </vt:variant>
      <vt:variant>
        <vt:i4>9</vt:i4>
      </vt:variant>
      <vt:variant>
        <vt:lpstr>主题</vt:lpstr>
      </vt:variant>
      <vt:variant>
        <vt:i4>1</vt:i4>
      </vt:variant>
      <vt:variant>
        <vt:lpstr>幻灯片标题</vt:lpstr>
      </vt:variant>
      <vt:variant>
        <vt:i4>40</vt:i4>
      </vt:variant>
    </vt:vector>
  </HeadingPairs>
  <TitlesOfParts>
    <vt:vector size="50" baseType="lpstr">
      <vt:lpstr>楷体</vt:lpstr>
      <vt:lpstr>宋体</vt:lpstr>
      <vt:lpstr>微软雅黑</vt:lpstr>
      <vt:lpstr>幼圆</vt:lpstr>
      <vt:lpstr>Arial</vt:lpstr>
      <vt:lpstr>Calibri</vt:lpstr>
      <vt:lpstr>Impact</vt:lpstr>
      <vt:lpstr>Times New Roman</vt:lpstr>
      <vt:lpstr>Wingdings</vt:lpstr>
      <vt:lpstr>自定义设计方案</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2016-09-20T02:06:25Z</dcterms:created>
  <dcterms:modified xsi:type="dcterms:W3CDTF">2019-11-01T06:28:06Z</dcterms:modified>
</cp:coreProperties>
</file>